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111"/>
  </p:notesMasterIdLst>
  <p:sldIdLst>
    <p:sldId id="261" r:id="rId2"/>
    <p:sldId id="262" r:id="rId3"/>
    <p:sldId id="461" r:id="rId4"/>
    <p:sldId id="462" r:id="rId5"/>
    <p:sldId id="463" r:id="rId6"/>
    <p:sldId id="440" r:id="rId7"/>
    <p:sldId id="464" r:id="rId8"/>
    <p:sldId id="465" r:id="rId9"/>
    <p:sldId id="466" r:id="rId10"/>
    <p:sldId id="467" r:id="rId11"/>
    <p:sldId id="468" r:id="rId12"/>
    <p:sldId id="469" r:id="rId13"/>
    <p:sldId id="470" r:id="rId14"/>
    <p:sldId id="472" r:id="rId15"/>
    <p:sldId id="473" r:id="rId16"/>
    <p:sldId id="474" r:id="rId17"/>
    <p:sldId id="475" r:id="rId18"/>
    <p:sldId id="476" r:id="rId19"/>
    <p:sldId id="478" r:id="rId20"/>
    <p:sldId id="477" r:id="rId21"/>
    <p:sldId id="479" r:id="rId22"/>
    <p:sldId id="480" r:id="rId23"/>
    <p:sldId id="481" r:id="rId24"/>
    <p:sldId id="448" r:id="rId25"/>
    <p:sldId id="482" r:id="rId26"/>
    <p:sldId id="483" r:id="rId27"/>
    <p:sldId id="484" r:id="rId28"/>
    <p:sldId id="485" r:id="rId29"/>
    <p:sldId id="486" r:id="rId30"/>
    <p:sldId id="487" r:id="rId31"/>
    <p:sldId id="488" r:id="rId32"/>
    <p:sldId id="489" r:id="rId33"/>
    <p:sldId id="490" r:id="rId34"/>
    <p:sldId id="491" r:id="rId35"/>
    <p:sldId id="492" r:id="rId36"/>
    <p:sldId id="495" r:id="rId37"/>
    <p:sldId id="493" r:id="rId38"/>
    <p:sldId id="494" r:id="rId39"/>
    <p:sldId id="496" r:id="rId40"/>
    <p:sldId id="497" r:id="rId41"/>
    <p:sldId id="498" r:id="rId42"/>
    <p:sldId id="499" r:id="rId43"/>
    <p:sldId id="500" r:id="rId44"/>
    <p:sldId id="503" r:id="rId45"/>
    <p:sldId id="502" r:id="rId46"/>
    <p:sldId id="504" r:id="rId47"/>
    <p:sldId id="505" r:id="rId48"/>
    <p:sldId id="506" r:id="rId49"/>
    <p:sldId id="507" r:id="rId50"/>
    <p:sldId id="508" r:id="rId51"/>
    <p:sldId id="509" r:id="rId52"/>
    <p:sldId id="510" r:id="rId53"/>
    <p:sldId id="511" r:id="rId54"/>
    <p:sldId id="512" r:id="rId55"/>
    <p:sldId id="513" r:id="rId56"/>
    <p:sldId id="514" r:id="rId57"/>
    <p:sldId id="515" r:id="rId58"/>
    <p:sldId id="516" r:id="rId59"/>
    <p:sldId id="517" r:id="rId60"/>
    <p:sldId id="518" r:id="rId61"/>
    <p:sldId id="519" r:id="rId62"/>
    <p:sldId id="520" r:id="rId63"/>
    <p:sldId id="521" r:id="rId64"/>
    <p:sldId id="522" r:id="rId65"/>
    <p:sldId id="523" r:id="rId66"/>
    <p:sldId id="525" r:id="rId67"/>
    <p:sldId id="524" r:id="rId68"/>
    <p:sldId id="526" r:id="rId69"/>
    <p:sldId id="528" r:id="rId70"/>
    <p:sldId id="529" r:id="rId71"/>
    <p:sldId id="530" r:id="rId72"/>
    <p:sldId id="531" r:id="rId73"/>
    <p:sldId id="532" r:id="rId74"/>
    <p:sldId id="533" r:id="rId75"/>
    <p:sldId id="534" r:id="rId76"/>
    <p:sldId id="535" r:id="rId77"/>
    <p:sldId id="536" r:id="rId78"/>
    <p:sldId id="537" r:id="rId79"/>
    <p:sldId id="538" r:id="rId80"/>
    <p:sldId id="539" r:id="rId81"/>
    <p:sldId id="540" r:id="rId82"/>
    <p:sldId id="541" r:id="rId83"/>
    <p:sldId id="542" r:id="rId84"/>
    <p:sldId id="543" r:id="rId85"/>
    <p:sldId id="544" r:id="rId86"/>
    <p:sldId id="545" r:id="rId87"/>
    <p:sldId id="546" r:id="rId88"/>
    <p:sldId id="547" r:id="rId89"/>
    <p:sldId id="548" r:id="rId90"/>
    <p:sldId id="549" r:id="rId91"/>
    <p:sldId id="550" r:id="rId92"/>
    <p:sldId id="551" r:id="rId93"/>
    <p:sldId id="552" r:id="rId94"/>
    <p:sldId id="553" r:id="rId95"/>
    <p:sldId id="554" r:id="rId96"/>
    <p:sldId id="555" r:id="rId97"/>
    <p:sldId id="556" r:id="rId98"/>
    <p:sldId id="557" r:id="rId99"/>
    <p:sldId id="558" r:id="rId100"/>
    <p:sldId id="559" r:id="rId101"/>
    <p:sldId id="560" r:id="rId102"/>
    <p:sldId id="561" r:id="rId103"/>
    <p:sldId id="562" r:id="rId104"/>
    <p:sldId id="563" r:id="rId105"/>
    <p:sldId id="565" r:id="rId106"/>
    <p:sldId id="564" r:id="rId107"/>
    <p:sldId id="566" r:id="rId108"/>
    <p:sldId id="437" r:id="rId109"/>
    <p:sldId id="346" r:id="rId1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AF8E"/>
    <a:srgbClr val="146871"/>
    <a:srgbClr val="0160A9"/>
    <a:srgbClr val="E8E9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6247" autoAdjust="0"/>
  </p:normalViewPr>
  <p:slideViewPr>
    <p:cSldViewPr snapToGrid="0">
      <p:cViewPr varScale="1">
        <p:scale>
          <a:sx n="103" d="100"/>
          <a:sy n="103" d="100"/>
        </p:scale>
        <p:origin x="71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772C61-DF8A-4070-A00F-E28A3CFF7C14}" type="datetimeFigureOut">
              <a:rPr lang="pt-BR" smtClean="0"/>
              <a:t>09/07/2024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FCAEA2-648F-453D-8491-DFA9E0B56A4B}" type="slidenum">
              <a:rPr lang="pt-BR" smtClean="0"/>
              <a:t>‹nº›</a:t>
            </a:fld>
            <a:endParaRPr lang="pt-BR"/>
          </a:p>
        </p:txBody>
      </p:sp>
    </p:spTree>
    <p:extLst>
      <p:ext uri="{BB962C8B-B14F-4D97-AF65-F5344CB8AC3E}">
        <p14:creationId xmlns:p14="http://schemas.microsoft.com/office/powerpoint/2010/main" val="3409968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1.png"/><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5.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36.png"/><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0.png"/><Relationship Id="rId7" Type="http://schemas.microsoft.com/office/2007/relationships/hdphoto" Target="../media/hdphoto7.wdp"/><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microsoft.com/office/2007/relationships/hdphoto" Target="../media/hdphoto8.wdp"/></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7" Type="http://schemas.microsoft.com/office/2007/relationships/hdphoto" Target="../media/hdphoto10.wdp"/><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27.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3.png"/><Relationship Id="rId4" Type="http://schemas.microsoft.com/office/2007/relationships/hdphoto" Target="../media/hdphoto11.wdp"/></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2.xml"/><Relationship Id="rId5" Type="http://schemas.microsoft.com/office/2007/relationships/hdphoto" Target="../media/hdphoto12.wdp"/><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69.png"/><Relationship Id="rId1" Type="http://schemas.openxmlformats.org/officeDocument/2006/relationships/slideLayout" Target="../slideLayouts/slideLayout2.xml"/><Relationship Id="rId6" Type="http://schemas.microsoft.com/office/2007/relationships/hdphoto" Target="../media/hdphoto14.wdp"/><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7" Type="http://schemas.microsoft.com/office/2007/relationships/hdphoto" Target="../media/hdphoto16.wdp"/><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5.png"/><Relationship Id="rId5" Type="http://schemas.microsoft.com/office/2007/relationships/hdphoto" Target="../media/hdphoto15.wdp"/><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microsoft.com/office/2007/relationships/hdphoto" Target="../media/hdphoto17.wdp"/></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6.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85.png"/><Relationship Id="rId4" Type="http://schemas.openxmlformats.org/officeDocument/2006/relationships/image" Target="../media/image84.png"/></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microsoft.com/office/2007/relationships/hdphoto" Target="../media/hdphoto18.wdp"/></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9.png"/><Relationship Id="rId1" Type="http://schemas.openxmlformats.org/officeDocument/2006/relationships/slideLayout" Target="../slideLayouts/slideLayout2.xml"/><Relationship Id="rId4" Type="http://schemas.microsoft.com/office/2007/relationships/hdphoto" Target="../media/hdphoto18.wdp"/></Relationships>
</file>

<file path=ppt/slides/_rels/slide38.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39.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0.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41.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43.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hyperlink" Target="https://bityli.com/grzXqYo" TargetMode="Externa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jpeg"/><Relationship Id="rId4" Type="http://schemas.openxmlformats.org/officeDocument/2006/relationships/image" Target="../media/image95.png"/></Relationships>
</file>

<file path=ppt/slides/_rels/slide4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emf"/><Relationship Id="rId1" Type="http://schemas.openxmlformats.org/officeDocument/2006/relationships/slideLayout" Target="../slideLayouts/slideLayout2.xml"/><Relationship Id="rId5" Type="http://schemas.openxmlformats.org/officeDocument/2006/relationships/image" Target="../media/image105.png"/><Relationship Id="rId4" Type="http://schemas.microsoft.com/office/2007/relationships/hdphoto" Target="../media/hdphoto19.wdp"/></Relationships>
</file>

<file path=ppt/slides/_rels/slide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4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4" Type="http://schemas.microsoft.com/office/2007/relationships/hdphoto" Target="../media/hdphoto20.wdp"/></Relationships>
</file>

<file path=ppt/slides/_rels/slide5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2.png"/><Relationship Id="rId1" Type="http://schemas.openxmlformats.org/officeDocument/2006/relationships/slideLayout" Target="../slideLayouts/slideLayout2.xml"/><Relationship Id="rId4" Type="http://schemas.microsoft.com/office/2007/relationships/hdphoto" Target="../media/hdphoto20.wdp"/></Relationships>
</file>

<file path=ppt/slides/_rels/slide51.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3.emf"/></Relationships>
</file>

<file path=ppt/slides/_rels/slide5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www.ibge.gov.br/" TargetMode="External"/><Relationship Id="rId1" Type="http://schemas.openxmlformats.org/officeDocument/2006/relationships/slideLayout" Target="../slideLayouts/slideLayout2.xml"/><Relationship Id="rId5" Type="http://schemas.microsoft.com/office/2007/relationships/hdphoto" Target="../media/hdphoto20.wdp"/><Relationship Id="rId4" Type="http://schemas.openxmlformats.org/officeDocument/2006/relationships/image" Target="../media/image111.png"/></Relationships>
</file>

<file path=ppt/slides/_rels/slide5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5.png"/><Relationship Id="rId1" Type="http://schemas.openxmlformats.org/officeDocument/2006/relationships/slideLayout" Target="../slideLayouts/slideLayout2.xml"/><Relationship Id="rId4" Type="http://schemas.microsoft.com/office/2007/relationships/hdphoto" Target="../media/hdphoto20.wdp"/></Relationships>
</file>

<file path=ppt/slides/_rels/slide5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6.png"/><Relationship Id="rId1" Type="http://schemas.openxmlformats.org/officeDocument/2006/relationships/slideLayout" Target="../slideLayouts/slideLayout2.xml"/><Relationship Id="rId4" Type="http://schemas.microsoft.com/office/2007/relationships/hdphoto" Target="../media/hdphoto20.wdp"/></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5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image" Target="../media/image123.png"/></Relationships>
</file>

<file path=ppt/slides/_rels/slide6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microsoft.com/office/2007/relationships/hdphoto" Target="../media/hdphoto18.wdp"/><Relationship Id="rId7" Type="http://schemas.openxmlformats.org/officeDocument/2006/relationships/image" Target="../media/image140.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139.emf"/><Relationship Id="rId5" Type="http://schemas.openxmlformats.org/officeDocument/2006/relationships/image" Target="../media/image138.emf"/><Relationship Id="rId4" Type="http://schemas.openxmlformats.org/officeDocument/2006/relationships/image" Target="../media/image137.emf"/></Relationships>
</file>

<file path=ppt/slides/_rels/slide70.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142.png"/><Relationship Id="rId5" Type="http://schemas.openxmlformats.org/officeDocument/2006/relationships/image" Target="../media/image139.emf"/><Relationship Id="rId4" Type="http://schemas.openxmlformats.org/officeDocument/2006/relationships/image" Target="../media/image141.png"/></Relationships>
</file>

<file path=ppt/slides/_rels/slide71.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72.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144.png"/></Relationships>
</file>

<file path=ppt/slides/_rels/slide73.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145.png"/></Relationships>
</file>

<file path=ppt/slides/_rels/slide74.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7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76.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111.png"/><Relationship Id="rId1" Type="http://schemas.openxmlformats.org/officeDocument/2006/relationships/slideLayout" Target="../slideLayouts/slideLayout2.xml"/><Relationship Id="rId5" Type="http://schemas.microsoft.com/office/2007/relationships/hdphoto" Target="../media/hdphoto21.wdp"/><Relationship Id="rId4" Type="http://schemas.openxmlformats.org/officeDocument/2006/relationships/image" Target="../media/image151.png"/></Relationships>
</file>

<file path=ppt/slides/_rels/slide7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52.png"/><Relationship Id="rId1" Type="http://schemas.openxmlformats.org/officeDocument/2006/relationships/slideLayout" Target="../slideLayouts/slideLayout2.xml"/><Relationship Id="rId4" Type="http://schemas.microsoft.com/office/2007/relationships/hdphoto" Target="../media/hdphoto20.wdp"/></Relationships>
</file>

<file path=ppt/slides/_rels/slide7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53.png"/><Relationship Id="rId1" Type="http://schemas.openxmlformats.org/officeDocument/2006/relationships/slideLayout" Target="../slideLayouts/slideLayout2.xml"/><Relationship Id="rId4" Type="http://schemas.microsoft.com/office/2007/relationships/hdphoto" Target="../media/hdphoto20.wdp"/></Relationships>
</file>

<file path=ppt/slides/_rels/slide7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56.png"/><Relationship Id="rId5" Type="http://schemas.openxmlformats.org/officeDocument/2006/relationships/image" Target="../media/image134.png"/><Relationship Id="rId4" Type="http://schemas.openxmlformats.org/officeDocument/2006/relationships/image" Target="../media/image15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56.png"/><Relationship Id="rId1" Type="http://schemas.openxmlformats.org/officeDocument/2006/relationships/slideLayout" Target="../slideLayouts/slideLayout2.xml"/><Relationship Id="rId4" Type="http://schemas.microsoft.com/office/2007/relationships/hdphoto" Target="../media/hdphoto23.wdp"/></Relationships>
</file>

<file path=ppt/slides/_rels/slide8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56.png"/><Relationship Id="rId1" Type="http://schemas.openxmlformats.org/officeDocument/2006/relationships/slideLayout" Target="../slideLayouts/slideLayout2.xml"/><Relationship Id="rId4" Type="http://schemas.microsoft.com/office/2007/relationships/hdphoto" Target="../media/hdphoto24.wdp"/></Relationships>
</file>

<file path=ppt/slides/_rels/slide8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56.png"/><Relationship Id="rId1" Type="http://schemas.openxmlformats.org/officeDocument/2006/relationships/slideLayout" Target="../slideLayouts/slideLayout2.xml"/><Relationship Id="rId4" Type="http://schemas.microsoft.com/office/2007/relationships/hdphoto" Target="../media/hdphoto25.wdp"/></Relationships>
</file>

<file path=ppt/slides/_rels/slide8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56.png"/><Relationship Id="rId1" Type="http://schemas.openxmlformats.org/officeDocument/2006/relationships/slideLayout" Target="../slideLayouts/slideLayout2.xml"/><Relationship Id="rId5" Type="http://schemas.microsoft.com/office/2007/relationships/hdphoto" Target="../media/hdphoto26.wdp"/><Relationship Id="rId4" Type="http://schemas.openxmlformats.org/officeDocument/2006/relationships/image" Target="../media/image163.png"/></Relationships>
</file>

<file path=ppt/slides/_rels/slide8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168.png"/><Relationship Id="rId1" Type="http://schemas.openxmlformats.org/officeDocument/2006/relationships/slideLayout" Target="../slideLayouts/slideLayout2.xml"/><Relationship Id="rId5" Type="http://schemas.openxmlformats.org/officeDocument/2006/relationships/image" Target="../media/image170.emf"/><Relationship Id="rId4" Type="http://schemas.openxmlformats.org/officeDocument/2006/relationships/image" Target="../media/image169.png"/></Relationships>
</file>

<file path=ppt/slides/_rels/slide95.x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70.em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76.png"/><Relationship Id="rId1" Type="http://schemas.openxmlformats.org/officeDocument/2006/relationships/slideLayout" Target="../slideLayouts/slideLayout2.xml"/><Relationship Id="rId6" Type="http://schemas.microsoft.com/office/2007/relationships/hdphoto" Target="../media/hdphoto31.wdp"/><Relationship Id="rId5" Type="http://schemas.openxmlformats.org/officeDocument/2006/relationships/image" Target="../media/image177.png"/><Relationship Id="rId4" Type="http://schemas.microsoft.com/office/2007/relationships/hdphoto" Target="../media/hdphoto18.wdp"/></Relationships>
</file>

<file path=ppt/slides/_rels/slide100.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178.emf"/></Relationships>
</file>

<file path=ppt/slides/_rels/slide101.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180.png"/><Relationship Id="rId4" Type="http://schemas.openxmlformats.org/officeDocument/2006/relationships/image" Target="../media/image179.emf"/></Relationships>
</file>

<file path=ppt/slides/_rels/slide10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81.png"/><Relationship Id="rId1" Type="http://schemas.openxmlformats.org/officeDocument/2006/relationships/slideLayout" Target="../slideLayouts/slideLayout2.xml"/><Relationship Id="rId4" Type="http://schemas.microsoft.com/office/2007/relationships/hdphoto" Target="../media/hdphoto18.wdp"/></Relationships>
</file>

<file path=ppt/slides/_rels/slide103.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88.png"/><Relationship Id="rId1" Type="http://schemas.openxmlformats.org/officeDocument/2006/relationships/slideLayout" Target="../slideLayouts/slideLayout2.xml"/><Relationship Id="rId5" Type="http://schemas.microsoft.com/office/2007/relationships/hdphoto" Target="../media/hdphoto32.wdp"/><Relationship Id="rId4" Type="http://schemas.openxmlformats.org/officeDocument/2006/relationships/image" Target="../media/image182.png"/></Relationships>
</file>

<file path=ppt/slides/_rels/slide104.xml.rels><?xml version="1.0" encoding="UTF-8" standalone="yes"?>
<Relationships xmlns="http://schemas.openxmlformats.org/package/2006/relationships"><Relationship Id="rId3" Type="http://schemas.openxmlformats.org/officeDocument/2006/relationships/image" Target="../media/image183.emf"/><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184.emf"/><Relationship Id="rId4" Type="http://schemas.openxmlformats.org/officeDocument/2006/relationships/image" Target="../media/image164.png"/></Relationships>
</file>

<file path=ppt/slides/_rels/slide105.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111.png"/><Relationship Id="rId1" Type="http://schemas.openxmlformats.org/officeDocument/2006/relationships/slideLayout" Target="../slideLayouts/slideLayout2.xml"/><Relationship Id="rId5" Type="http://schemas.openxmlformats.org/officeDocument/2006/relationships/image" Target="../media/image188.png"/><Relationship Id="rId4" Type="http://schemas.openxmlformats.org/officeDocument/2006/relationships/image" Target="../media/image187.png"/></Relationships>
</file>

<file path=ppt/slides/_rels/slide107.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89.png"/></Relationships>
</file>

<file path=ppt/slides/_rels/slide108.xml.rels><?xml version="1.0" encoding="UTF-8" standalone="yes"?>
<Relationships xmlns="http://schemas.openxmlformats.org/package/2006/relationships"><Relationship Id="rId3" Type="http://schemas.openxmlformats.org/officeDocument/2006/relationships/image" Target="../media/image190.png"/><Relationship Id="rId7" Type="http://schemas.openxmlformats.org/officeDocument/2006/relationships/image" Target="../media/image1500.png"/><Relationship Id="rId2" Type="http://schemas.openxmlformats.org/officeDocument/2006/relationships/image" Target="../media/image1100.png"/><Relationship Id="rId1" Type="http://schemas.openxmlformats.org/officeDocument/2006/relationships/slideLayout" Target="../slideLayouts/slideLayout2.xml"/><Relationship Id="rId6" Type="http://schemas.microsoft.com/office/2007/relationships/hdphoto" Target="../media/hdphoto33.wdp"/><Relationship Id="rId5" Type="http://schemas.openxmlformats.org/officeDocument/2006/relationships/image" Target="../media/image191.png"/><Relationship Id="rId4" Type="http://schemas.openxmlformats.org/officeDocument/2006/relationships/image" Target="../media/image1300.png"/></Relationships>
</file>

<file path=ppt/slides/_rels/slide109.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Seta&#10;&#10;Descrição gerada automaticamente com confiança média">
            <a:extLst>
              <a:ext uri="{FF2B5EF4-FFF2-40B4-BE49-F238E27FC236}">
                <a16:creationId xmlns:a16="http://schemas.microsoft.com/office/drawing/2014/main" id="{44D4A6AE-0636-BA4C-2CA7-89C7FEFCCC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aixaDeTexto 2">
            <a:extLst>
              <a:ext uri="{FF2B5EF4-FFF2-40B4-BE49-F238E27FC236}">
                <a16:creationId xmlns:a16="http://schemas.microsoft.com/office/drawing/2014/main" id="{C50C3B45-6153-9153-92CA-66E7485B6842}"/>
              </a:ext>
            </a:extLst>
          </p:cNvPr>
          <p:cNvSpPr txBox="1"/>
          <p:nvPr/>
        </p:nvSpPr>
        <p:spPr>
          <a:xfrm>
            <a:off x="564582" y="3277654"/>
            <a:ext cx="337400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8º ANO</a:t>
            </a:r>
          </a:p>
        </p:txBody>
      </p:sp>
      <p:sp>
        <p:nvSpPr>
          <p:cNvPr id="4" name="CaixaDeTexto 3">
            <a:extLst>
              <a:ext uri="{FF2B5EF4-FFF2-40B4-BE49-F238E27FC236}">
                <a16:creationId xmlns:a16="http://schemas.microsoft.com/office/drawing/2014/main" id="{BDFDC43A-7044-C0EC-4B94-491C4747EF26}"/>
              </a:ext>
            </a:extLst>
          </p:cNvPr>
          <p:cNvSpPr txBox="1"/>
          <p:nvPr/>
        </p:nvSpPr>
        <p:spPr>
          <a:xfrm>
            <a:off x="564582" y="4265065"/>
            <a:ext cx="3759345"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p>
        </p:txBody>
      </p:sp>
      <p:sp>
        <p:nvSpPr>
          <p:cNvPr id="5" name="CaixaDeTexto 4">
            <a:extLst>
              <a:ext uri="{FF2B5EF4-FFF2-40B4-BE49-F238E27FC236}">
                <a16:creationId xmlns:a16="http://schemas.microsoft.com/office/drawing/2014/main" id="{BA575B05-6D9F-5E0D-3F8D-EF13C163A8F5}"/>
              </a:ext>
            </a:extLst>
          </p:cNvPr>
          <p:cNvSpPr txBox="1"/>
          <p:nvPr/>
        </p:nvSpPr>
        <p:spPr>
          <a:xfrm>
            <a:off x="564582" y="5408891"/>
            <a:ext cx="3759345" cy="523220"/>
          </a:xfrm>
          <a:prstGeom prst="rect">
            <a:avLst/>
          </a:prstGeom>
          <a:noFill/>
        </p:spPr>
        <p:txBody>
          <a:bodyPr wrap="square" rtlCol="0">
            <a:spAutoFit/>
          </a:bodyPr>
          <a:lstStyle/>
          <a:p>
            <a:r>
              <a:rPr lang="pt-BR" sz="2800" dirty="0">
                <a:solidFill>
                  <a:schemeClr val="accent2"/>
                </a:solidFill>
              </a:rPr>
              <a:t>Agosto/Setembro - 2024</a:t>
            </a:r>
          </a:p>
        </p:txBody>
      </p:sp>
    </p:spTree>
    <p:extLst>
      <p:ext uri="{BB962C8B-B14F-4D97-AF65-F5344CB8AC3E}">
        <p14:creationId xmlns:p14="http://schemas.microsoft.com/office/powerpoint/2010/main" val="4099846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Interface gráfica do usuário&#10;&#10;Descrição gerada automaticamente">
            <a:extLst>
              <a:ext uri="{FF2B5EF4-FFF2-40B4-BE49-F238E27FC236}">
                <a16:creationId xmlns:a16="http://schemas.microsoft.com/office/drawing/2014/main" id="{72DF7B17-616B-E527-490A-2B4DA0F0DE79}"/>
              </a:ext>
            </a:extLst>
          </p:cNvPr>
          <p:cNvPicPr>
            <a:picLocks noChangeAspect="1"/>
          </p:cNvPicPr>
          <p:nvPr/>
        </p:nvPicPr>
        <p:blipFill rotWithShape="1">
          <a:blip r:embed="rId2">
            <a:extLst>
              <a:ext uri="{28A0092B-C50C-407E-A947-70E740481C1C}">
                <a14:useLocalDpi xmlns:a14="http://schemas.microsoft.com/office/drawing/2010/main" val="0"/>
              </a:ext>
            </a:extLst>
          </a:blip>
          <a:srcRect t="15403"/>
          <a:stretch/>
        </p:blipFill>
        <p:spPr>
          <a:xfrm>
            <a:off x="241535" y="1034442"/>
            <a:ext cx="3960000" cy="719986"/>
          </a:xfrm>
          <a:prstGeom prst="rect">
            <a:avLst/>
          </a:prstGeom>
        </p:spPr>
      </p:pic>
      <p:cxnSp>
        <p:nvCxnSpPr>
          <p:cNvPr id="2" name="Conector reto 1">
            <a:extLst>
              <a:ext uri="{FF2B5EF4-FFF2-40B4-BE49-F238E27FC236}">
                <a16:creationId xmlns:a16="http://schemas.microsoft.com/office/drawing/2014/main" id="{A32C0829-ABEF-B48B-999C-837579B202A4}"/>
              </a:ext>
            </a:extLst>
          </p:cNvPr>
          <p:cNvCxnSpPr>
            <a:cxnSpLocks/>
          </p:cNvCxnSpPr>
          <p:nvPr/>
        </p:nvCxnSpPr>
        <p:spPr>
          <a:xfrm>
            <a:off x="5321560" y="1222310"/>
            <a:ext cx="0" cy="5424816"/>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3" name="Imagem 2">
            <a:extLst>
              <a:ext uri="{FF2B5EF4-FFF2-40B4-BE49-F238E27FC236}">
                <a16:creationId xmlns:a16="http://schemas.microsoft.com/office/drawing/2014/main" id="{5952BCF8-E363-3202-A1DD-3748438981F3}"/>
              </a:ext>
            </a:extLst>
          </p:cNvPr>
          <p:cNvPicPr>
            <a:picLocks noChangeAspect="1"/>
          </p:cNvPicPr>
          <p:nvPr/>
        </p:nvPicPr>
        <p:blipFill rotWithShape="1">
          <a:blip r:embed="rId3"/>
          <a:srcRect t="17897"/>
          <a:stretch/>
        </p:blipFill>
        <p:spPr>
          <a:xfrm>
            <a:off x="3216275" y="650696"/>
            <a:ext cx="5759450" cy="421640"/>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38F9A6D-EDF8-896E-D4A0-DB8417A4633D}"/>
                  </a:ext>
                </a:extLst>
              </p:cNvPr>
              <p:cNvSpPr txBox="1"/>
              <p:nvPr/>
            </p:nvSpPr>
            <p:spPr>
              <a:xfrm>
                <a:off x="288188" y="1754428"/>
                <a:ext cx="4955615" cy="4750083"/>
              </a:xfrm>
              <a:prstGeom prst="rect">
                <a:avLst/>
              </a:prstGeom>
              <a:noFill/>
            </p:spPr>
            <p:txBody>
              <a:bodyPr wrap="square">
                <a:spAutoFit/>
              </a:bodyPr>
              <a:lstStyle/>
              <a:p>
                <a:pPr algn="just">
                  <a:lnSpc>
                    <a:spcPct val="115000"/>
                  </a:lnSpc>
                  <a:spcAft>
                    <a:spcPts val="800"/>
                  </a:spcAft>
                </a:pPr>
                <a:r>
                  <a:rPr lang="pt-BR" sz="26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Observe a fração a seguir</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6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7</m:t>
                          </m:r>
                        </m:num>
                        <m:den>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8</m:t>
                          </m:r>
                        </m:den>
                      </m:f>
                    </m:oMath>
                  </m:oMathPara>
                </a14:m>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Assinale a alternativa que corresponde a essa fração na forma percentual.</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0,875%</m:t>
                    </m:r>
                  </m:oMath>
                </a14:m>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600" i="1"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87,5%</m:t>
                    </m:r>
                  </m:oMath>
                </a14:m>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114,29%</m:t>
                    </m:r>
                  </m:oMath>
                </a14:m>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(D)</a:t>
                </a:r>
                <a:r>
                  <a:rPr lang="pt-BR" sz="2600" i="1"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875%</m:t>
                    </m:r>
                  </m:oMath>
                </a14:m>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438F9A6D-EDF8-896E-D4A0-DB8417A4633D}"/>
                  </a:ext>
                </a:extLst>
              </p:cNvPr>
              <p:cNvSpPr txBox="1">
                <a:spLocks noRot="1" noChangeAspect="1" noMove="1" noResize="1" noEditPoints="1" noAdjustHandles="1" noChangeArrowheads="1" noChangeShapeType="1" noTextEdit="1"/>
              </p:cNvSpPr>
              <p:nvPr/>
            </p:nvSpPr>
            <p:spPr>
              <a:xfrm>
                <a:off x="288188" y="1754428"/>
                <a:ext cx="4955615" cy="4750083"/>
              </a:xfrm>
              <a:prstGeom prst="rect">
                <a:avLst/>
              </a:prstGeom>
              <a:blipFill>
                <a:blip r:embed="rId4"/>
                <a:stretch>
                  <a:fillRect l="-2214" t="-770" r="-2214" b="-231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DF6E95C4-4EB1-6430-BE0B-A0D69334F71E}"/>
                  </a:ext>
                </a:extLst>
              </p:cNvPr>
              <p:cNvSpPr txBox="1"/>
              <p:nvPr/>
            </p:nvSpPr>
            <p:spPr>
              <a:xfrm>
                <a:off x="5399318" y="1104417"/>
                <a:ext cx="6551147" cy="5583580"/>
              </a:xfrm>
              <a:prstGeom prst="rect">
                <a:avLst/>
              </a:prstGeom>
              <a:noFill/>
            </p:spPr>
            <p:txBody>
              <a:bodyPr wrap="square">
                <a:spAutoFit/>
              </a:bodyPr>
              <a:lstStyle/>
              <a:p>
                <a:pPr algn="just">
                  <a:spcAft>
                    <a:spcPts val="100"/>
                  </a:spcAft>
                </a:pPr>
                <a:r>
                  <a:rPr lang="pt-BR" sz="26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Leia a informação, a seguir:</a:t>
                </a:r>
              </a:p>
              <a:p>
                <a:pPr algn="just">
                  <a:spcAft>
                    <a:spcPts val="100"/>
                  </a:spcAft>
                </a:pPr>
                <a:endPar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6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r">
                  <a:spcAft>
                    <a:spcPts val="100"/>
                  </a:spcAft>
                </a:pPr>
                <a:endParaRPr lang="pt-BR" sz="12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endParaRPr>
              </a:p>
              <a:p>
                <a:pPr algn="r">
                  <a:spcAft>
                    <a:spcPts val="100"/>
                  </a:spcAft>
                </a:pPr>
                <a:endParaRPr lang="pt-BR" sz="12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r">
                  <a:spcAft>
                    <a:spcPts val="100"/>
                  </a:spcAft>
                </a:pPr>
                <a:endParaRPr lang="pt-BR" sz="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endParaRPr>
              </a:p>
              <a:p>
                <a:pPr algn="r">
                  <a:spcAft>
                    <a:spcPts val="100"/>
                  </a:spcAft>
                </a:pPr>
                <a:endParaRPr lang="pt-BR" sz="12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r">
                  <a:spcAft>
                    <a:spcPts val="100"/>
                  </a:spcAft>
                </a:pPr>
                <a:r>
                  <a:rPr lang="pt-BR" sz="12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Fonte: https://educa.ibge.gov.br/criancas/brasil/atualidades/20446-novas-e-antigas-tecnologias.html</a:t>
                </a: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Considerando essa informação, o percentual de casas brasileiras que possuiriam internet corresponde a</a:t>
                </a:r>
              </a:p>
              <a:p>
                <a:pPr algn="just">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41%</m:t>
                    </m:r>
                  </m:oMath>
                </a14:m>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90%</m:t>
                    </m:r>
                  </m:oMath>
                </a14:m>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97%</m:t>
                    </m:r>
                  </m:oMath>
                </a14:m>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spcAft>
                    <a:spcPts val="100"/>
                  </a:spcAft>
                </a:pPr>
                <a:r>
                  <a:rPr lang="pt-BR" sz="26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600">
                        <a:effectLst/>
                        <a:latin typeface="Cambria Math" panose="02040503050406030204" pitchFamily="18" charset="0"/>
                        <a:ea typeface="Calibri" panose="020F0502020204030204" pitchFamily="34" charset="0"/>
                        <a:cs typeface="Times New Roman" panose="02020603050405020304" pitchFamily="18" charset="0"/>
                      </a:rPr>
                      <m:t>100%</m:t>
                    </m:r>
                  </m:oMath>
                </a14:m>
                <a:r>
                  <a:rPr lang="pt-BR" sz="26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16" name="CaixaDeTexto 15">
                <a:extLst>
                  <a:ext uri="{FF2B5EF4-FFF2-40B4-BE49-F238E27FC236}">
                    <a16:creationId xmlns:a16="http://schemas.microsoft.com/office/drawing/2014/main" id="{DF6E95C4-4EB1-6430-BE0B-A0D69334F71E}"/>
                  </a:ext>
                </a:extLst>
              </p:cNvPr>
              <p:cNvSpPr txBox="1">
                <a:spLocks noRot="1" noChangeAspect="1" noMove="1" noResize="1" noEditPoints="1" noAdjustHandles="1" noChangeArrowheads="1" noChangeShapeType="1" noTextEdit="1"/>
              </p:cNvSpPr>
              <p:nvPr/>
            </p:nvSpPr>
            <p:spPr>
              <a:xfrm>
                <a:off x="5399318" y="1104417"/>
                <a:ext cx="6551147" cy="5583580"/>
              </a:xfrm>
              <a:prstGeom prst="rect">
                <a:avLst/>
              </a:prstGeom>
              <a:blipFill>
                <a:blip r:embed="rId5"/>
                <a:stretch>
                  <a:fillRect l="-1676" t="-983" r="-1769"/>
                </a:stretch>
              </a:blipFill>
            </p:spPr>
            <p:txBody>
              <a:bodyPr/>
              <a:lstStyle/>
              <a:p>
                <a:r>
                  <a:rPr lang="pt-BR">
                    <a:noFill/>
                  </a:rPr>
                  <a:t> </a:t>
                </a:r>
              </a:p>
            </p:txBody>
          </p:sp>
        </mc:Fallback>
      </mc:AlternateContent>
      <p:pic>
        <p:nvPicPr>
          <p:cNvPr id="17" name="Imagem 16">
            <a:extLst>
              <a:ext uri="{FF2B5EF4-FFF2-40B4-BE49-F238E27FC236}">
                <a16:creationId xmlns:a16="http://schemas.microsoft.com/office/drawing/2014/main" id="{5725AE3C-782D-66A8-F6CB-11649819A25E}"/>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r="2464" b="10946"/>
          <a:stretch/>
        </p:blipFill>
        <p:spPr bwMode="auto">
          <a:xfrm>
            <a:off x="5399318" y="1773089"/>
            <a:ext cx="6555899" cy="135266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6470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38F9A6D-EDF8-896E-D4A0-DB8417A4633D}"/>
                  </a:ext>
                </a:extLst>
              </p:cNvPr>
              <p:cNvSpPr txBox="1"/>
              <p:nvPr/>
            </p:nvSpPr>
            <p:spPr>
              <a:xfrm>
                <a:off x="248915" y="1104417"/>
                <a:ext cx="5760000" cy="4650312"/>
              </a:xfrm>
              <a:prstGeom prst="rect">
                <a:avLst/>
              </a:prstGeom>
              <a:noFill/>
            </p:spPr>
            <p:txBody>
              <a:bodyPr wrap="square">
                <a:spAutoFit/>
              </a:bodyPr>
              <a:lstStyle/>
              <a:p>
                <a:pPr algn="just">
                  <a:lnSpc>
                    <a:spcPct val="115000"/>
                  </a:lnSpc>
                  <a:spcAft>
                    <a:spcPts val="800"/>
                  </a:spcAft>
                </a:pPr>
                <a:r>
                  <a:rPr lang="pt-BR" sz="28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Percentual, também conhecido como porcentagem, é uma forma de representar uma razão entre dois números.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Sabendo disso, quanto é 8% de 300?</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5</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24</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8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240</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(D)</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292</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438F9A6D-EDF8-896E-D4A0-DB8417A4633D}"/>
                  </a:ext>
                </a:extLst>
              </p:cNvPr>
              <p:cNvSpPr txBox="1">
                <a:spLocks noRot="1" noChangeAspect="1" noMove="1" noResize="1" noEditPoints="1" noAdjustHandles="1" noChangeArrowheads="1" noChangeShapeType="1" noTextEdit="1"/>
              </p:cNvSpPr>
              <p:nvPr/>
            </p:nvSpPr>
            <p:spPr>
              <a:xfrm>
                <a:off x="248915" y="1104417"/>
                <a:ext cx="5760000" cy="4650312"/>
              </a:xfrm>
              <a:prstGeom prst="rect">
                <a:avLst/>
              </a:prstGeom>
              <a:blipFill>
                <a:blip r:embed="rId2"/>
                <a:stretch>
                  <a:fillRect l="-2222" t="-917" r="-2116" b="-2490"/>
                </a:stretch>
              </a:blipFill>
            </p:spPr>
            <p:txBody>
              <a:bodyPr/>
              <a:lstStyle/>
              <a:p>
                <a:r>
                  <a:rPr lang="pt-BR">
                    <a:noFill/>
                  </a:rPr>
                  <a:t> </a:t>
                </a:r>
              </a:p>
            </p:txBody>
          </p:sp>
        </mc:Fallback>
      </mc:AlternateContent>
      <p:cxnSp>
        <p:nvCxnSpPr>
          <p:cNvPr id="2" name="Conector reto 1">
            <a:extLst>
              <a:ext uri="{FF2B5EF4-FFF2-40B4-BE49-F238E27FC236}">
                <a16:creationId xmlns:a16="http://schemas.microsoft.com/office/drawing/2014/main" id="{A32C0829-ABEF-B48B-999C-837579B202A4}"/>
              </a:ext>
            </a:extLst>
          </p:cNvPr>
          <p:cNvCxnSpPr>
            <a:cxnSpLocks/>
          </p:cNvCxnSpPr>
          <p:nvPr/>
        </p:nvCxnSpPr>
        <p:spPr>
          <a:xfrm>
            <a:off x="6096000" y="915190"/>
            <a:ext cx="0" cy="5424816"/>
          </a:xfrm>
          <a:prstGeom prst="line">
            <a:avLst/>
          </a:prstGeom>
          <a:ln w="571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DF6E95C4-4EB1-6430-BE0B-A0D69334F71E}"/>
                  </a:ext>
                </a:extLst>
              </p:cNvPr>
              <p:cNvSpPr txBox="1"/>
              <p:nvPr/>
            </p:nvSpPr>
            <p:spPr>
              <a:xfrm>
                <a:off x="6183085" y="1104417"/>
                <a:ext cx="5760000" cy="5182829"/>
              </a:xfrm>
              <a:prstGeom prst="rect">
                <a:avLst/>
              </a:prstGeom>
              <a:noFill/>
            </p:spPr>
            <p:txBody>
              <a:bodyPr wrap="square">
                <a:spAutoFit/>
              </a:bodyPr>
              <a:lstStyle/>
              <a:p>
                <a:pPr marR="88900" algn="just">
                  <a:lnSpc>
                    <a:spcPct val="150000"/>
                  </a:lnSpc>
                </a:pPr>
                <a:r>
                  <a:rPr lang="pt-BR" sz="2800" b="1" dirty="0">
                    <a:solidFill>
                      <a:srgbClr val="000000"/>
                    </a:solidFill>
                    <a:effectLst/>
                    <a:latin typeface="Arial Narrow" panose="020B0606020202030204" pitchFamily="34" charset="0"/>
                    <a:ea typeface="Calibri" panose="020F0502020204030204" pitchFamily="34" charset="0"/>
                  </a:rPr>
                  <a:t>4.</a:t>
                </a:r>
                <a:r>
                  <a:rPr lang="pt-BR" sz="2800" dirty="0">
                    <a:solidFill>
                      <a:srgbClr val="000000"/>
                    </a:solidFill>
                    <a:effectLst/>
                    <a:latin typeface="Arial Narrow" panose="020B0606020202030204" pitchFamily="34" charset="0"/>
                    <a:ea typeface="Calibri" panose="020F0502020204030204" pitchFamily="34" charset="0"/>
                  </a:rPr>
                  <a:t> Ana ganhava </a:t>
                </a:r>
                <a14:m>
                  <m:oMath xmlns:m="http://schemas.openxmlformats.org/officeDocument/2006/math">
                    <m:r>
                      <m:rPr>
                        <m:sty m:val="p"/>
                      </m:rPr>
                      <a:rPr lang="pt-BR" sz="2800">
                        <a:solidFill>
                          <a:srgbClr val="000000"/>
                        </a:solidFill>
                        <a:effectLst/>
                        <a:latin typeface="Cambria Math" panose="02040503050406030204" pitchFamily="18" charset="0"/>
                        <a:ea typeface="Calibri" panose="020F0502020204030204" pitchFamily="34" charset="0"/>
                      </a:rPr>
                      <m:t>R</m:t>
                    </m:r>
                    <m:r>
                      <a:rPr lang="pt-BR" sz="2800">
                        <a:solidFill>
                          <a:srgbClr val="000000"/>
                        </a:solidFill>
                        <a:effectLst/>
                        <a:latin typeface="Cambria Math" panose="02040503050406030204" pitchFamily="18" charset="0"/>
                        <a:ea typeface="Calibri" panose="020F0502020204030204" pitchFamily="34" charset="0"/>
                      </a:rPr>
                      <m:t>$ 50,00</m:t>
                    </m:r>
                  </m:oMath>
                </a14:m>
                <a:r>
                  <a:rPr lang="pt-BR" sz="2800" dirty="0">
                    <a:solidFill>
                      <a:srgbClr val="000000"/>
                    </a:solidFill>
                    <a:effectLst/>
                    <a:latin typeface="Arial Narrow" panose="020B0606020202030204" pitchFamily="34" charset="0"/>
                    <a:ea typeface="Calibri" panose="020F0502020204030204" pitchFamily="34" charset="0"/>
                  </a:rPr>
                  <a:t> de mesada por semana e passou a ganhar </a:t>
                </a:r>
                <a14:m>
                  <m:oMath xmlns:m="http://schemas.openxmlformats.org/officeDocument/2006/math">
                    <m:r>
                      <m:rPr>
                        <m:sty m:val="p"/>
                      </m:rPr>
                      <a:rPr lang="pt-BR" sz="2800">
                        <a:solidFill>
                          <a:srgbClr val="000000"/>
                        </a:solidFill>
                        <a:effectLst/>
                        <a:latin typeface="Cambria Math" panose="02040503050406030204" pitchFamily="18" charset="0"/>
                        <a:ea typeface="Calibri" panose="020F0502020204030204" pitchFamily="34" charset="0"/>
                      </a:rPr>
                      <m:t>R</m:t>
                    </m:r>
                    <m:r>
                      <a:rPr lang="pt-BR" sz="2800">
                        <a:solidFill>
                          <a:srgbClr val="000000"/>
                        </a:solidFill>
                        <a:effectLst/>
                        <a:latin typeface="Cambria Math" panose="02040503050406030204" pitchFamily="18" charset="0"/>
                        <a:ea typeface="Calibri" panose="020F0502020204030204" pitchFamily="34" charset="0"/>
                      </a:rPr>
                      <m:t>$ 65,00</m:t>
                    </m:r>
                  </m:oMath>
                </a14:m>
                <a:r>
                  <a:rPr lang="pt-BR" sz="2800" dirty="0">
                    <a:solidFill>
                      <a:srgbClr val="000000"/>
                    </a:solidFill>
                    <a:effectLst/>
                    <a:latin typeface="Arial Narrow" panose="020B0606020202030204" pitchFamily="34" charset="0"/>
                    <a:ea typeface="Calibri" panose="020F0502020204030204" pitchFamily="34" charset="0"/>
                  </a:rPr>
                  <a:t>.</a:t>
                </a:r>
                <a:endParaRPr lang="pt-BR" sz="3200" dirty="0">
                  <a:solidFill>
                    <a:srgbClr val="000000"/>
                  </a:solidFill>
                  <a:effectLst/>
                  <a:latin typeface="Arial" panose="020B0604020202020204" pitchFamily="34" charset="0"/>
                  <a:ea typeface="Calibri" panose="020F0502020204030204" pitchFamily="34" charset="0"/>
                </a:endParaRPr>
              </a:p>
              <a:p>
                <a:pPr marR="88900" algn="just">
                  <a:lnSpc>
                    <a:spcPct val="150000"/>
                  </a:lnSpc>
                </a:pPr>
                <a:r>
                  <a:rPr lang="pt-BR" sz="2800" dirty="0">
                    <a:solidFill>
                      <a:srgbClr val="000000"/>
                    </a:solidFill>
                    <a:effectLst/>
                    <a:latin typeface="Arial Narrow" panose="020B0606020202030204" pitchFamily="34" charset="0"/>
                    <a:ea typeface="Calibri" panose="020F0502020204030204" pitchFamily="34" charset="0"/>
                  </a:rPr>
                  <a:t>Qual foi o aumento percentual da mesada de Ana?</a:t>
                </a:r>
                <a:endParaRPr lang="pt-BR" sz="3200" dirty="0">
                  <a:solidFill>
                    <a:srgbClr val="000000"/>
                  </a:solidFill>
                  <a:effectLst/>
                  <a:latin typeface="Arial" panose="020B0604020202020204" pitchFamily="34" charset="0"/>
                  <a:ea typeface="Calibri" panose="020F0502020204030204" pitchFamily="34" charset="0"/>
                </a:endParaRPr>
              </a:p>
              <a:p>
                <a:pPr marR="88900">
                  <a:lnSpc>
                    <a:spcPct val="150000"/>
                  </a:lnSpc>
                </a:pPr>
                <a:r>
                  <a:rPr lang="pt-BR" sz="2800" dirty="0">
                    <a:solidFill>
                      <a:srgbClr val="000000"/>
                    </a:solidFill>
                    <a:effectLst/>
                    <a:latin typeface="Arial Narrow" panose="020B0606020202030204" pitchFamily="34" charset="0"/>
                    <a:ea typeface="Calibri" panose="020F0502020204030204" pitchFamily="34" charset="0"/>
                  </a:rPr>
                  <a:t>(A) </a:t>
                </a:r>
                <a14:m>
                  <m:oMath xmlns:m="http://schemas.openxmlformats.org/officeDocument/2006/math">
                    <m:r>
                      <a:rPr lang="pt-BR" sz="2800">
                        <a:solidFill>
                          <a:srgbClr val="000000"/>
                        </a:solidFill>
                        <a:effectLst/>
                        <a:latin typeface="Cambria Math" panose="02040503050406030204" pitchFamily="18" charset="0"/>
                        <a:ea typeface="Calibri" panose="020F0502020204030204" pitchFamily="34" charset="0"/>
                      </a:rPr>
                      <m:t>13%</m:t>
                    </m:r>
                  </m:oMath>
                </a14:m>
                <a:endParaRPr lang="pt-BR" sz="3200" dirty="0">
                  <a:solidFill>
                    <a:srgbClr val="000000"/>
                  </a:solidFill>
                  <a:effectLst/>
                  <a:latin typeface="Arial" panose="020B0604020202020204" pitchFamily="34" charset="0"/>
                  <a:ea typeface="Calibri" panose="020F0502020204030204" pitchFamily="34" charset="0"/>
                </a:endParaRPr>
              </a:p>
              <a:p>
                <a:pPr marR="88900">
                  <a:lnSpc>
                    <a:spcPct val="150000"/>
                  </a:lnSpc>
                </a:pPr>
                <a:r>
                  <a:rPr lang="pt-BR" sz="2800" dirty="0">
                    <a:solidFill>
                      <a:srgbClr val="000000"/>
                    </a:solidFill>
                    <a:effectLst/>
                    <a:latin typeface="Arial Narrow" panose="020B0606020202030204" pitchFamily="34" charset="0"/>
                    <a:ea typeface="Calibri" panose="020F0502020204030204" pitchFamily="34" charset="0"/>
                  </a:rPr>
                  <a:t>(B) </a:t>
                </a:r>
                <a14:m>
                  <m:oMath xmlns:m="http://schemas.openxmlformats.org/officeDocument/2006/math">
                    <m:r>
                      <a:rPr lang="pt-BR" sz="2800">
                        <a:solidFill>
                          <a:srgbClr val="000000"/>
                        </a:solidFill>
                        <a:effectLst/>
                        <a:latin typeface="Cambria Math" panose="02040503050406030204" pitchFamily="18" charset="0"/>
                        <a:ea typeface="Calibri" panose="020F0502020204030204" pitchFamily="34" charset="0"/>
                      </a:rPr>
                      <m:t>25%</m:t>
                    </m:r>
                  </m:oMath>
                </a14:m>
                <a:endParaRPr lang="pt-BR" sz="3200" dirty="0">
                  <a:solidFill>
                    <a:srgbClr val="000000"/>
                  </a:solidFill>
                  <a:effectLst/>
                  <a:latin typeface="Arial" panose="020B0604020202020204" pitchFamily="34" charset="0"/>
                  <a:ea typeface="Calibri" panose="020F0502020204030204" pitchFamily="34" charset="0"/>
                </a:endParaRPr>
              </a:p>
              <a:p>
                <a:pPr marR="88900">
                  <a:lnSpc>
                    <a:spcPct val="150000"/>
                  </a:lnSpc>
                </a:pPr>
                <a:r>
                  <a:rPr lang="pt-BR" sz="2800" dirty="0">
                    <a:solidFill>
                      <a:srgbClr val="000000"/>
                    </a:solidFill>
                    <a:effectLst/>
                    <a:latin typeface="Arial Narrow" panose="020B0606020202030204" pitchFamily="34" charset="0"/>
                    <a:ea typeface="Calibri" panose="020F0502020204030204" pitchFamily="34" charset="0"/>
                  </a:rPr>
                  <a:t>(C) </a:t>
                </a:r>
                <a14:m>
                  <m:oMath xmlns:m="http://schemas.openxmlformats.org/officeDocument/2006/math">
                    <m:r>
                      <a:rPr lang="pt-BR" sz="2800">
                        <a:solidFill>
                          <a:srgbClr val="000000"/>
                        </a:solidFill>
                        <a:effectLst/>
                        <a:latin typeface="Cambria Math" panose="02040503050406030204" pitchFamily="18" charset="0"/>
                        <a:ea typeface="Calibri" panose="020F0502020204030204" pitchFamily="34" charset="0"/>
                      </a:rPr>
                      <m:t>30%</m:t>
                    </m:r>
                  </m:oMath>
                </a14:m>
                <a:endParaRPr lang="pt-BR" sz="3200" dirty="0">
                  <a:solidFill>
                    <a:srgbClr val="000000"/>
                  </a:solidFill>
                  <a:effectLst/>
                  <a:latin typeface="Arial" panose="020B0604020202020204" pitchFamily="34" charset="0"/>
                  <a:ea typeface="Calibri" panose="020F0502020204030204" pitchFamily="34" charset="0"/>
                </a:endParaRPr>
              </a:p>
              <a:p>
                <a:pPr marR="88900">
                  <a:lnSpc>
                    <a:spcPct val="150000"/>
                  </a:lnSpc>
                </a:pPr>
                <a:r>
                  <a:rPr lang="pt-BR" sz="2800" dirty="0">
                    <a:solidFill>
                      <a:srgbClr val="000000"/>
                    </a:solidFill>
                    <a:effectLst/>
                    <a:latin typeface="Arial Narrow" panose="020B0606020202030204" pitchFamily="34" charset="0"/>
                    <a:ea typeface="Calibri" panose="020F0502020204030204" pitchFamily="34" charset="0"/>
                  </a:rPr>
                  <a:t>(D) </a:t>
                </a:r>
                <a14:m>
                  <m:oMath xmlns:m="http://schemas.openxmlformats.org/officeDocument/2006/math">
                    <m:r>
                      <a:rPr lang="pt-BR" sz="2800">
                        <a:solidFill>
                          <a:srgbClr val="000000"/>
                        </a:solidFill>
                        <a:effectLst/>
                        <a:latin typeface="Cambria Math" panose="02040503050406030204" pitchFamily="18" charset="0"/>
                        <a:ea typeface="Calibri" panose="020F0502020204030204" pitchFamily="34" charset="0"/>
                      </a:rPr>
                      <m:t>77%</m:t>
                    </m:r>
                  </m:oMath>
                </a14:m>
                <a:endParaRPr lang="pt-BR" sz="3200" dirty="0">
                  <a:solidFill>
                    <a:srgbClr val="000000"/>
                  </a:solidFill>
                  <a:effectLst/>
                  <a:latin typeface="Arial" panose="020B0604020202020204" pitchFamily="34" charset="0"/>
                  <a:ea typeface="Calibri" panose="020F0502020204030204" pitchFamily="34" charset="0"/>
                </a:endParaRPr>
              </a:p>
            </p:txBody>
          </p:sp>
        </mc:Choice>
        <mc:Fallback xmlns="">
          <p:sp>
            <p:nvSpPr>
              <p:cNvPr id="16" name="CaixaDeTexto 15">
                <a:extLst>
                  <a:ext uri="{FF2B5EF4-FFF2-40B4-BE49-F238E27FC236}">
                    <a16:creationId xmlns:a16="http://schemas.microsoft.com/office/drawing/2014/main" id="{DF6E95C4-4EB1-6430-BE0B-A0D69334F71E}"/>
                  </a:ext>
                </a:extLst>
              </p:cNvPr>
              <p:cNvSpPr txBox="1">
                <a:spLocks noRot="1" noChangeAspect="1" noMove="1" noResize="1" noEditPoints="1" noAdjustHandles="1" noChangeArrowheads="1" noChangeShapeType="1" noTextEdit="1"/>
              </p:cNvSpPr>
              <p:nvPr/>
            </p:nvSpPr>
            <p:spPr>
              <a:xfrm>
                <a:off x="6183085" y="1104417"/>
                <a:ext cx="5760000" cy="5182829"/>
              </a:xfrm>
              <a:prstGeom prst="rect">
                <a:avLst/>
              </a:prstGeom>
              <a:blipFill>
                <a:blip r:embed="rId3"/>
                <a:stretch>
                  <a:fillRect l="-2116" r="-635" b="-2353"/>
                </a:stretch>
              </a:blipFill>
            </p:spPr>
            <p:txBody>
              <a:bodyPr/>
              <a:lstStyle/>
              <a:p>
                <a:r>
                  <a:rPr lang="pt-BR">
                    <a:noFill/>
                  </a:rPr>
                  <a:t> </a:t>
                </a:r>
              </a:p>
            </p:txBody>
          </p:sp>
        </mc:Fallback>
      </mc:AlternateContent>
    </p:spTree>
    <p:extLst>
      <p:ext uri="{BB962C8B-B14F-4D97-AF65-F5344CB8AC3E}">
        <p14:creationId xmlns:p14="http://schemas.microsoft.com/office/powerpoint/2010/main" val="481638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38F9A6D-EDF8-896E-D4A0-DB8417A4633D}"/>
                  </a:ext>
                </a:extLst>
              </p:cNvPr>
              <p:cNvSpPr txBox="1"/>
              <p:nvPr/>
            </p:nvSpPr>
            <p:spPr>
              <a:xfrm>
                <a:off x="391986" y="1104417"/>
                <a:ext cx="4966896" cy="4537204"/>
              </a:xfrm>
              <a:prstGeom prst="rect">
                <a:avLst/>
              </a:prstGeom>
              <a:noFill/>
            </p:spPr>
            <p:txBody>
              <a:bodyPr wrap="square">
                <a:spAutoFit/>
              </a:bodyPr>
              <a:lstStyle/>
              <a:p>
                <a:pPr algn="just">
                  <a:lnSpc>
                    <a:spcPct val="115000"/>
                  </a:lnSpc>
                  <a:spcAft>
                    <a:spcPts val="800"/>
                  </a:spcAft>
                </a:pPr>
                <a:r>
                  <a:rPr lang="pt-BR" sz="28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 razão entre dois valores pode ser expressa percentualmente.</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Qual percentual 72,4</a:t>
                </a: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representa de </a:t>
                </a:r>
                <a:r>
                  <a:rPr lang="pt-BR" sz="28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362</a:t>
                </a: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5%</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10%</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800"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15%</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(D)</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20%</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438F9A6D-EDF8-896E-D4A0-DB8417A4633D}"/>
                  </a:ext>
                </a:extLst>
              </p:cNvPr>
              <p:cNvSpPr txBox="1">
                <a:spLocks noRot="1" noChangeAspect="1" noMove="1" noResize="1" noEditPoints="1" noAdjustHandles="1" noChangeArrowheads="1" noChangeShapeType="1" noTextEdit="1"/>
              </p:cNvSpPr>
              <p:nvPr/>
            </p:nvSpPr>
            <p:spPr>
              <a:xfrm>
                <a:off x="391986" y="1104417"/>
                <a:ext cx="4966896" cy="4537204"/>
              </a:xfrm>
              <a:prstGeom prst="rect">
                <a:avLst/>
              </a:prstGeom>
              <a:blipFill>
                <a:blip r:embed="rId2"/>
                <a:stretch>
                  <a:fillRect l="-2454" t="-941" r="-2577" b="-2554"/>
                </a:stretch>
              </a:blipFill>
            </p:spPr>
            <p:txBody>
              <a:bodyPr/>
              <a:lstStyle/>
              <a:p>
                <a:r>
                  <a:rPr lang="pt-BR">
                    <a:noFill/>
                  </a:rPr>
                  <a:t> </a:t>
                </a:r>
              </a:p>
            </p:txBody>
          </p:sp>
        </mc:Fallback>
      </mc:AlternateContent>
      <p:cxnSp>
        <p:nvCxnSpPr>
          <p:cNvPr id="2" name="Conector reto 1">
            <a:extLst>
              <a:ext uri="{FF2B5EF4-FFF2-40B4-BE49-F238E27FC236}">
                <a16:creationId xmlns:a16="http://schemas.microsoft.com/office/drawing/2014/main" id="{A32C0829-ABEF-B48B-999C-837579B202A4}"/>
              </a:ext>
            </a:extLst>
          </p:cNvPr>
          <p:cNvCxnSpPr>
            <a:cxnSpLocks/>
          </p:cNvCxnSpPr>
          <p:nvPr/>
        </p:nvCxnSpPr>
        <p:spPr>
          <a:xfrm>
            <a:off x="5508171" y="896529"/>
            <a:ext cx="0" cy="5424816"/>
          </a:xfrm>
          <a:prstGeom prst="line">
            <a:avLst/>
          </a:prstGeom>
          <a:ln w="571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DF6E95C4-4EB1-6430-BE0B-A0D69334F71E}"/>
                  </a:ext>
                </a:extLst>
              </p:cNvPr>
              <p:cNvSpPr txBox="1"/>
              <p:nvPr/>
            </p:nvSpPr>
            <p:spPr>
              <a:xfrm>
                <a:off x="5657461" y="1104417"/>
                <a:ext cx="6285624" cy="5345053"/>
              </a:xfrm>
              <a:prstGeom prst="rect">
                <a:avLst/>
              </a:prstGeom>
              <a:noFill/>
            </p:spPr>
            <p:txBody>
              <a:bodyPr wrap="square">
                <a:spAutoFit/>
              </a:bodyPr>
              <a:lstStyle/>
              <a:p>
                <a:pPr marR="88900" algn="just">
                  <a:spcAft>
                    <a:spcPts val="800"/>
                  </a:spcAft>
                </a:pPr>
                <a:r>
                  <a:rPr lang="pt-BR" sz="2800" b="1"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rPr>
                  <a:t>6.</a:t>
                </a:r>
                <a:r>
                  <a:rPr lang="pt-BR" sz="28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rPr>
                  <a:t> </a:t>
                </a:r>
                <a:r>
                  <a:rPr lang="pt-BR" sz="2800" kern="100" dirty="0">
                    <a:latin typeface="Arial Narrow" panose="020B0606020202030204" pitchFamily="34" charset="0"/>
                    <a:ea typeface="Calibri" panose="020F0502020204030204" pitchFamily="34" charset="0"/>
                    <a:cs typeface="Times New Roman" panose="02020603050405020304" pitchFamily="18" charset="0"/>
                  </a:rPr>
                  <a:t>Osmar consultou a Tabela Fipe e verificou uma depreciação no preço de seu automóvel de um ano para o outro. Em </a:t>
                </a:r>
                <a:r>
                  <a:rPr lang="pt-BR" sz="2800" kern="100" dirty="0">
                    <a:latin typeface="Arial Narrow" panose="020B0606020202030204" pitchFamily="34" charset="0"/>
                    <a:ea typeface="Times New Roman" panose="02020603050405020304" pitchFamily="18" charset="0"/>
                    <a:cs typeface="Times New Roman" panose="02020603050405020304" pitchFamily="18" charset="0"/>
                  </a:rPr>
                  <a:t>junho de 2024</a:t>
                </a:r>
                <a:r>
                  <a:rPr lang="pt-BR" sz="2800" kern="100" dirty="0">
                    <a:latin typeface="Arial Narrow" panose="020B0606020202030204" pitchFamily="34" charset="0"/>
                    <a:ea typeface="Calibri" panose="020F0502020204030204" pitchFamily="34" charset="0"/>
                    <a:cs typeface="Times New Roman" panose="02020603050405020304" pitchFamily="18" charset="0"/>
                  </a:rPr>
                  <a:t> o valor era de </a:t>
                </a:r>
                <a14:m>
                  <m:oMath xmlns:m="http://schemas.openxmlformats.org/officeDocument/2006/math">
                    <m:r>
                      <m:rPr>
                        <m:sty m:val="p"/>
                      </m:rPr>
                      <a:rPr lang="pt-BR" sz="2800" kern="100">
                        <a:latin typeface="Cambria Math" panose="02040503050406030204" pitchFamily="18" charset="0"/>
                        <a:ea typeface="Calibri" panose="020F0502020204030204" pitchFamily="34" charset="0"/>
                        <a:cs typeface="Times New Roman" panose="02020603050405020304" pitchFamily="18" charset="0"/>
                      </a:rPr>
                      <m:t>R</m:t>
                    </m:r>
                    <m:r>
                      <a:rPr lang="pt-BR" sz="2800" kern="100">
                        <a:latin typeface="Cambria Math" panose="02040503050406030204" pitchFamily="18" charset="0"/>
                        <a:ea typeface="Calibri" panose="020F0502020204030204" pitchFamily="34" charset="0"/>
                        <a:cs typeface="Times New Roman" panose="02020603050405020304" pitchFamily="18" charset="0"/>
                      </a:rPr>
                      <m:t>$ 46 000</m:t>
                    </m:r>
                  </m:oMath>
                </a14:m>
                <a:r>
                  <a:rPr lang="pt-BR" sz="2800" kern="100" dirty="0">
                    <a:latin typeface="Arial Narrow" panose="020B0606020202030204" pitchFamily="34" charset="0"/>
                    <a:ea typeface="Times New Roman" panose="02020603050405020304" pitchFamily="18" charset="0"/>
                    <a:cs typeface="Times New Roman" panose="02020603050405020304" pitchFamily="18" charset="0"/>
                  </a:rPr>
                  <a:t> e em </a:t>
                </a:r>
                <a:r>
                  <a:rPr lang="pt-BR" sz="2800" kern="100" dirty="0">
                    <a:latin typeface="Arial Narrow" panose="020B0606020202030204" pitchFamily="34" charset="0"/>
                    <a:ea typeface="Calibri" panose="020F0502020204030204" pitchFamily="34" charset="0"/>
                    <a:cs typeface="Times New Roman" panose="02020603050405020304" pitchFamily="18" charset="0"/>
                  </a:rPr>
                  <a:t>junho de 2023 era de </a:t>
                </a:r>
                <a14:m>
                  <m:oMath xmlns:m="http://schemas.openxmlformats.org/officeDocument/2006/math">
                    <m:r>
                      <m:rPr>
                        <m:sty m:val="p"/>
                      </m:rPr>
                      <a:rPr lang="pt-BR" sz="2800" kern="100">
                        <a:latin typeface="Cambria Math" panose="02040503050406030204" pitchFamily="18" charset="0"/>
                        <a:ea typeface="Calibri" panose="020F0502020204030204" pitchFamily="34" charset="0"/>
                        <a:cs typeface="Times New Roman" panose="02020603050405020304" pitchFamily="18" charset="0"/>
                      </a:rPr>
                      <m:t>R</m:t>
                    </m:r>
                    <m:r>
                      <a:rPr lang="pt-BR" sz="2800" kern="100">
                        <a:latin typeface="Cambria Math" panose="02040503050406030204" pitchFamily="18" charset="0"/>
                        <a:ea typeface="Calibri" panose="020F0502020204030204" pitchFamily="34" charset="0"/>
                        <a:cs typeface="Times New Roman" panose="02020603050405020304" pitchFamily="18" charset="0"/>
                      </a:rPr>
                      <m:t>$ 48 000</m:t>
                    </m:r>
                  </m:oMath>
                </a14:m>
                <a:r>
                  <a:rPr lang="pt-BR" sz="2800" kern="100" dirty="0">
                    <a:latin typeface="Arial Narrow" panose="020B0606020202030204" pitchFamily="34" charset="0"/>
                    <a:ea typeface="Calibri" panose="020F0502020204030204" pitchFamily="34" charset="0"/>
                    <a:cs typeface="Times New Roman" panose="02020603050405020304" pitchFamily="18" charset="0"/>
                  </a:rPr>
                  <a:t>.</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8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Ao calcular a taxa de depreciação do carro, ele obteve, aproximadamente, o percentual de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800" kern="100">
                        <a:latin typeface="Cambria Math" panose="02040503050406030204" pitchFamily="18" charset="0"/>
                        <a:ea typeface="Calibri" panose="020F0502020204030204" pitchFamily="34" charset="0"/>
                        <a:cs typeface="Times New Roman" panose="02020603050405020304" pitchFamily="18" charset="0"/>
                      </a:rPr>
                      <m:t>1,04</m:t>
                    </m:r>
                  </m:oMath>
                </a14:m>
                <a:r>
                  <a:rPr lang="pt-BR" sz="2800" kern="100" dirty="0">
                    <a:latin typeface="Arial Narrow" panose="020B0606020202030204" pitchFamily="34" charset="0"/>
                    <a:ea typeface="Calibri" panose="020F0502020204030204" pitchFamily="34" charset="0"/>
                    <a:cs typeface="Times New Roman" panose="02020603050405020304" pitchFamily="18" charset="0"/>
                  </a:rPr>
                  <a:t>.</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(B)</a:t>
                </a:r>
                <a:r>
                  <a:rPr lang="pt-BR" sz="2800" kern="100" dirty="0">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latin typeface="Cambria Math" panose="02040503050406030204" pitchFamily="18" charset="0"/>
                        <a:ea typeface="Calibri" panose="020F0502020204030204" pitchFamily="34" charset="0"/>
                        <a:cs typeface="Times New Roman" panose="02020603050405020304" pitchFamily="18" charset="0"/>
                      </a:rPr>
                      <m:t>2</m:t>
                    </m:r>
                  </m:oMath>
                </a14:m>
                <a:r>
                  <a:rPr lang="pt-BR" sz="2800" kern="100" dirty="0">
                    <a:latin typeface="Cambria Math" panose="02040503050406030204" pitchFamily="18" charset="0"/>
                    <a:ea typeface="Calibri" panose="020F0502020204030204" pitchFamily="34" charset="0"/>
                    <a:cs typeface="Times New Roman" panose="02020603050405020304" pitchFamily="18" charset="0"/>
                  </a:rPr>
                  <a:t>.</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(C)</a:t>
                </a:r>
                <a:r>
                  <a:rPr lang="pt-BR" sz="2800" kern="100" dirty="0">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latin typeface="Cambria Math" panose="02040503050406030204" pitchFamily="18" charset="0"/>
                        <a:ea typeface="Calibri" panose="020F0502020204030204" pitchFamily="34" charset="0"/>
                        <a:cs typeface="Times New Roman" panose="02020603050405020304" pitchFamily="18" charset="0"/>
                      </a:rPr>
                      <m:t>4,17</m:t>
                    </m:r>
                  </m:oMath>
                </a14:m>
                <a:r>
                  <a:rPr lang="pt-BR" sz="2800" kern="100" dirty="0">
                    <a:latin typeface="Cambria Math" panose="02040503050406030204" pitchFamily="18" charset="0"/>
                    <a:ea typeface="Calibri" panose="020F0502020204030204" pitchFamily="34" charset="0"/>
                    <a:cs typeface="Times New Roman" panose="02020603050405020304" pitchFamily="18" charset="0"/>
                  </a:rPr>
                  <a:t>.</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(D)</a:t>
                </a:r>
                <a:r>
                  <a:rPr lang="pt-BR" sz="2800" kern="100" dirty="0">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latin typeface="Cambria Math" panose="02040503050406030204" pitchFamily="18" charset="0"/>
                        <a:ea typeface="Calibri" panose="020F0502020204030204" pitchFamily="34" charset="0"/>
                        <a:cs typeface="Times New Roman" panose="02020603050405020304" pitchFamily="18" charset="0"/>
                      </a:rPr>
                      <m:t>7</m:t>
                    </m:r>
                  </m:oMath>
                </a14:m>
                <a:r>
                  <a:rPr lang="pt-BR" sz="2800" kern="100" dirty="0">
                    <a:latin typeface="Cambria Math" panose="02040503050406030204" pitchFamily="18" charset="0"/>
                    <a:ea typeface="Calibri" panose="020F0502020204030204" pitchFamily="34" charset="0"/>
                    <a:cs typeface="Times New Roman" panose="02020603050405020304" pitchFamily="18" charset="0"/>
                  </a:rPr>
                  <a:t>.</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6" name="CaixaDeTexto 15">
                <a:extLst>
                  <a:ext uri="{FF2B5EF4-FFF2-40B4-BE49-F238E27FC236}">
                    <a16:creationId xmlns:a16="http://schemas.microsoft.com/office/drawing/2014/main" id="{DF6E95C4-4EB1-6430-BE0B-A0D69334F71E}"/>
                  </a:ext>
                </a:extLst>
              </p:cNvPr>
              <p:cNvSpPr txBox="1">
                <a:spLocks noRot="1" noChangeAspect="1" noMove="1" noResize="1" noEditPoints="1" noAdjustHandles="1" noChangeArrowheads="1" noChangeShapeType="1" noTextEdit="1"/>
              </p:cNvSpPr>
              <p:nvPr/>
            </p:nvSpPr>
            <p:spPr>
              <a:xfrm>
                <a:off x="5657461" y="1104417"/>
                <a:ext cx="6285624" cy="5345053"/>
              </a:xfrm>
              <a:prstGeom prst="rect">
                <a:avLst/>
              </a:prstGeom>
              <a:blipFill>
                <a:blip r:embed="rId3"/>
                <a:stretch>
                  <a:fillRect l="-1940" t="-1140" r="-582" b="-1938"/>
                </a:stretch>
              </a:blipFill>
            </p:spPr>
            <p:txBody>
              <a:bodyPr/>
              <a:lstStyle/>
              <a:p>
                <a:r>
                  <a:rPr lang="pt-BR">
                    <a:noFill/>
                  </a:rPr>
                  <a:t> </a:t>
                </a:r>
              </a:p>
            </p:txBody>
          </p:sp>
        </mc:Fallback>
      </mc:AlternateContent>
    </p:spTree>
    <p:extLst>
      <p:ext uri="{BB962C8B-B14F-4D97-AF65-F5344CB8AC3E}">
        <p14:creationId xmlns:p14="http://schemas.microsoft.com/office/powerpoint/2010/main" val="185170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38F9A6D-EDF8-896E-D4A0-DB8417A4633D}"/>
                  </a:ext>
                </a:extLst>
              </p:cNvPr>
              <p:cNvSpPr txBox="1"/>
              <p:nvPr/>
            </p:nvSpPr>
            <p:spPr>
              <a:xfrm>
                <a:off x="516000" y="758749"/>
                <a:ext cx="11160000" cy="5858014"/>
              </a:xfrm>
              <a:prstGeom prst="rect">
                <a:avLst/>
              </a:prstGeom>
              <a:noFill/>
            </p:spPr>
            <p:txBody>
              <a:bodyPr wrap="square">
                <a:spAutoFit/>
              </a:bodyPr>
              <a:lstStyle/>
              <a:p>
                <a:pPr algn="just">
                  <a:spcAft>
                    <a:spcPts val="800"/>
                  </a:spcAft>
                </a:pPr>
                <a:r>
                  <a:rPr lang="pt-BR" sz="28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Observe a etiqueta de preço, a seguir.</a:t>
                </a:r>
              </a:p>
              <a:p>
                <a:pPr algn="just">
                  <a:spcAft>
                    <a:spcPts val="800"/>
                  </a:spcAft>
                </a:pPr>
                <a:endParaRPr lang="pt-BR" sz="28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endParaRPr lang="pt-BR" sz="28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endParaRPr lang="pt-BR" sz="28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endParaRPr lang="pt-BR" sz="28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endParaRPr lang="pt-BR" sz="28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Por quanto deve ser vendido esse produto para ter um lucro de </a:t>
                </a:r>
                <a14:m>
                  <m:oMath xmlns:m="http://schemas.openxmlformats.org/officeDocument/2006/math">
                    <m:r>
                      <a:rPr lang="pt-BR" sz="28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22%</m:t>
                    </m:r>
                  </m:oMath>
                </a14:m>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m:rPr>
                        <m:sty m:val="p"/>
                      </m:rPr>
                      <a:rPr lang="pt-BR" sz="28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800" kern="100">
                        <a:effectLst/>
                        <a:latin typeface="Cambria Math" panose="02040503050406030204" pitchFamily="18" charset="0"/>
                        <a:ea typeface="Calibri" panose="020F0502020204030204" pitchFamily="34" charset="0"/>
                        <a:cs typeface="Times New Roman" panose="02020603050405020304" pitchFamily="18" charset="0"/>
                      </a:rPr>
                      <m:t>$ 173,15</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pt-BR" sz="28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800" kern="100">
                        <a:effectLst/>
                        <a:latin typeface="Cambria Math" panose="02040503050406030204" pitchFamily="18" charset="0"/>
                        <a:ea typeface="Calibri" panose="020F0502020204030204" pitchFamily="34" charset="0"/>
                        <a:cs typeface="Times New Roman" panose="02020603050405020304" pitchFamily="18" charset="0"/>
                      </a:rPr>
                      <m:t>$ 100,00</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800"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pt-BR" sz="28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800" kern="100">
                        <a:effectLst/>
                        <a:latin typeface="Cambria Math" panose="02040503050406030204" pitchFamily="18" charset="0"/>
                        <a:ea typeface="Calibri" panose="020F0502020204030204" pitchFamily="34" charset="0"/>
                        <a:cs typeface="Times New Roman" panose="02020603050405020304" pitchFamily="18" charset="0"/>
                      </a:rPr>
                      <m:t>$ 95,16</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(D)</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pt-BR" sz="28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800" kern="100">
                        <a:effectLst/>
                        <a:latin typeface="Cambria Math" panose="02040503050406030204" pitchFamily="18" charset="0"/>
                        <a:ea typeface="Calibri" panose="020F0502020204030204" pitchFamily="34" charset="0"/>
                        <a:cs typeface="Times New Roman" panose="02020603050405020304" pitchFamily="18" charset="0"/>
                      </a:rPr>
                      <m:t>$ 17,15</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438F9A6D-EDF8-896E-D4A0-DB8417A4633D}"/>
                  </a:ext>
                </a:extLst>
              </p:cNvPr>
              <p:cNvSpPr txBox="1">
                <a:spLocks noRot="1" noChangeAspect="1" noMove="1" noResize="1" noEditPoints="1" noAdjustHandles="1" noChangeArrowheads="1" noChangeShapeType="1" noTextEdit="1"/>
              </p:cNvSpPr>
              <p:nvPr/>
            </p:nvSpPr>
            <p:spPr>
              <a:xfrm>
                <a:off x="516000" y="758749"/>
                <a:ext cx="11160000" cy="5858014"/>
              </a:xfrm>
              <a:prstGeom prst="rect">
                <a:avLst/>
              </a:prstGeom>
              <a:blipFill>
                <a:blip r:embed="rId2"/>
                <a:stretch>
                  <a:fillRect l="-1148" t="-1041" b="-1769"/>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6DBACDEB-11BC-8092-7D47-03F33E69A6D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7423" y="1257506"/>
            <a:ext cx="2520879" cy="2726666"/>
          </a:xfrm>
          <a:prstGeom prst="rect">
            <a:avLst/>
          </a:prstGeom>
          <a:noFill/>
          <a:ln>
            <a:noFill/>
          </a:ln>
        </p:spPr>
      </p:pic>
    </p:spTree>
    <p:extLst>
      <p:ext uri="{BB962C8B-B14F-4D97-AF65-F5344CB8AC3E}">
        <p14:creationId xmlns:p14="http://schemas.microsoft.com/office/powerpoint/2010/main" val="2833622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E01C130-917B-7D29-C931-7835F5274802}"/>
                  </a:ext>
                </a:extLst>
              </p:cNvPr>
              <p:cNvSpPr txBox="1"/>
              <p:nvPr/>
            </p:nvSpPr>
            <p:spPr>
              <a:xfrm>
                <a:off x="336000" y="728945"/>
                <a:ext cx="11520000" cy="5213287"/>
              </a:xfrm>
              <a:prstGeom prst="rect">
                <a:avLst/>
              </a:prstGeom>
              <a:noFill/>
            </p:spPr>
            <p:txBody>
              <a:bodyPr wrap="square">
                <a:spAutoFit/>
              </a:bodyPr>
              <a:lstStyle/>
              <a:p>
                <a:pPr algn="just">
                  <a:lnSpc>
                    <a:spcPct val="115000"/>
                  </a:lnSpc>
                  <a:spcAft>
                    <a:spcPts val="800"/>
                  </a:spcAft>
                </a:pPr>
                <a:r>
                  <a:rPr lang="pt-BR" sz="28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8. </a:t>
                </a: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Leia o trecho de texto, a seguir.</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O Brasil é um dos países em que se passa o maior tempo utilizando smartphones, telas e dispositivos eletrônicos – em média 9h diárias de uso da Internet segundo um levantamento recente. O Brasil hoje se comunica, consome, informa-se e se relaciona com familiares, amigos e conhecidos, em grande medida, por meio de dispositivos digitais.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Fonte: https://www.gov.br/participamaisbrasil/uso-de-telas-por-criancas-e-adolescentes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Com base nesse trecho, qual o percentual médio diário de uso da Internet pelos brasileiros?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(B)</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15</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(C)</a:t>
                </a:r>
                <a:r>
                  <a:rPr lang="pt-BR" sz="2800"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33</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(D)</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37,5</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8E01C130-917B-7D29-C931-7835F5274802}"/>
                  </a:ext>
                </a:extLst>
              </p:cNvPr>
              <p:cNvSpPr txBox="1">
                <a:spLocks noRot="1" noChangeAspect="1" noMove="1" noResize="1" noEditPoints="1" noAdjustHandles="1" noChangeArrowheads="1" noChangeShapeType="1" noTextEdit="1"/>
              </p:cNvSpPr>
              <p:nvPr/>
            </p:nvSpPr>
            <p:spPr>
              <a:xfrm>
                <a:off x="336000" y="728945"/>
                <a:ext cx="11520000" cy="5213287"/>
              </a:xfrm>
              <a:prstGeom prst="rect">
                <a:avLst/>
              </a:prstGeom>
              <a:blipFill>
                <a:blip r:embed="rId2"/>
                <a:stretch>
                  <a:fillRect l="-1058" t="-936" r="-1111" b="-2105"/>
                </a:stretch>
              </a:blipFill>
            </p:spPr>
            <p:txBody>
              <a:bodyPr/>
              <a:lstStyle/>
              <a:p>
                <a:r>
                  <a:rPr lang="pt-BR">
                    <a:noFill/>
                  </a:rPr>
                  <a:t> </a:t>
                </a:r>
              </a:p>
            </p:txBody>
          </p:sp>
        </mc:Fallback>
      </mc:AlternateContent>
    </p:spTree>
    <p:extLst>
      <p:ext uri="{BB962C8B-B14F-4D97-AF65-F5344CB8AC3E}">
        <p14:creationId xmlns:p14="http://schemas.microsoft.com/office/powerpoint/2010/main" val="1188006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E01C130-917B-7D29-C931-7835F5274802}"/>
              </a:ext>
            </a:extLst>
          </p:cNvPr>
          <p:cNvSpPr txBox="1"/>
          <p:nvPr/>
        </p:nvSpPr>
        <p:spPr>
          <a:xfrm>
            <a:off x="336000" y="626308"/>
            <a:ext cx="11520000" cy="6032421"/>
          </a:xfrm>
          <a:prstGeom prst="rect">
            <a:avLst/>
          </a:prstGeom>
          <a:noFill/>
        </p:spPr>
        <p:txBody>
          <a:bodyPr wrap="square">
            <a:spAutoFit/>
          </a:bodyPr>
          <a:lstStyle/>
          <a:p>
            <a:pPr algn="just"/>
            <a:r>
              <a:rPr lang="pt-BR" sz="26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9.</a:t>
            </a: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Observe o gráfico, a seguir</a:t>
            </a:r>
          </a:p>
          <a:p>
            <a:pPr algn="just"/>
            <a:endParaRPr lang="pt-BR" sz="26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6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ct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ctr"/>
            <a:endParaRPr lang="pt-BR" sz="3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ct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5291138" algn="ct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Fonte: Instituto Mario Borges de Estatísticas e Estudos Socioeconômicos.</a:t>
            </a:r>
          </a:p>
          <a:p>
            <a:pPr algn="just"/>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Assinale a alternativa que corresponde ao título que descreve, corretamente, os dados representados neste gráfico. </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Volume de água consumido no Brasil.</a:t>
            </a:r>
          </a:p>
          <a:p>
            <a:pPr algn="just"/>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600" i="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Água utilizada por região no estado de Goiás.</a:t>
            </a:r>
          </a:p>
          <a:p>
            <a:pPr algn="just"/>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(C) Território habitado no estado de Goiás.</a:t>
            </a:r>
          </a:p>
          <a:p>
            <a:pPr algn="just"/>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(D)</a:t>
            </a:r>
            <a:r>
              <a:rPr lang="pt-BR" sz="2600" i="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Quantidade de água consumida anualmente em Goiás.</a:t>
            </a:r>
          </a:p>
        </p:txBody>
      </p:sp>
      <p:pic>
        <p:nvPicPr>
          <p:cNvPr id="2" name="Imagem 1" descr="Gráfico, Gráfico de linhas&#10;&#10;Descrição gerada automaticamente">
            <a:extLst>
              <a:ext uri="{FF2B5EF4-FFF2-40B4-BE49-F238E27FC236}">
                <a16:creationId xmlns:a16="http://schemas.microsoft.com/office/drawing/2014/main" id="{80109414-C360-7716-B839-6914E02A006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t="1451" r="872" b="2145"/>
          <a:stretch/>
        </p:blipFill>
        <p:spPr>
          <a:xfrm>
            <a:off x="1098572" y="1073019"/>
            <a:ext cx="5311558" cy="3071681"/>
          </a:xfrm>
          <a:prstGeom prst="rect">
            <a:avLst/>
          </a:prstGeom>
        </p:spPr>
      </p:pic>
    </p:spTree>
    <p:extLst>
      <p:ext uri="{BB962C8B-B14F-4D97-AF65-F5344CB8AC3E}">
        <p14:creationId xmlns:p14="http://schemas.microsoft.com/office/powerpoint/2010/main" val="1467627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E01C130-917B-7D29-C931-7835F5274802}"/>
              </a:ext>
            </a:extLst>
          </p:cNvPr>
          <p:cNvSpPr txBox="1"/>
          <p:nvPr/>
        </p:nvSpPr>
        <p:spPr>
          <a:xfrm>
            <a:off x="336000" y="626308"/>
            <a:ext cx="11520000" cy="6052939"/>
          </a:xfrm>
          <a:prstGeom prst="rect">
            <a:avLst/>
          </a:prstGeom>
          <a:noFill/>
        </p:spPr>
        <p:txBody>
          <a:bodyPr wrap="square">
            <a:spAutoFit/>
          </a:bodyPr>
          <a:lstStyle/>
          <a:p>
            <a:pPr algn="just">
              <a:spcAft>
                <a:spcPts val="2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10.</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Analise os gráficos,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endParaRPr lang="pt-BR" sz="24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4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1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Fonte: Instituto Mario Borges de Estatísticas e Estudos Socioeconômicos.</a:t>
            </a: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De acordo com os dados apresentados, em relação à inadimplência dos idosos, é correto afirmar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34,7% dos brasileiros, acima de 60 anos, estão inadimplentes em 2023.</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400" i="1" kern="100" dirty="0">
                <a:effectLst/>
                <a:latin typeface="Cambria Math" panose="02040503050406030204" pitchFamily="18"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26,7% dos idosos, em abril de 2023, deviam para bancos e cartões.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9,2% das dívidas dos idosos, em abril de 2023, estão relacionadas com finanças e leasing.</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(D)</a:t>
            </a:r>
            <a:r>
              <a:rPr lang="pt-BR" sz="2400" i="1" dirty="0">
                <a:effectLst/>
                <a:latin typeface="Cambria Math" panose="02040503050406030204" pitchFamily="18" charset="0"/>
                <a:ea typeface="Calibri" panose="020F0502020204030204" pitchFamily="34" charset="0"/>
                <a:cs typeface="Times New Roman" panose="02020603050405020304" pitchFamily="18" charset="0"/>
              </a:rPr>
              <a:t>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A variação do número de inadimplentes entre abril de 2019 e abril de 2023 é menor conforme o acréscimo de idade.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DD675407-B6F0-0281-8017-37B7F995B021}"/>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01226" y="1099052"/>
            <a:ext cx="9589549" cy="2872165"/>
          </a:xfrm>
          <a:prstGeom prst="rect">
            <a:avLst/>
          </a:prstGeom>
          <a:noFill/>
          <a:ln>
            <a:noFill/>
          </a:ln>
        </p:spPr>
      </p:pic>
    </p:spTree>
    <p:extLst>
      <p:ext uri="{BB962C8B-B14F-4D97-AF65-F5344CB8AC3E}">
        <p14:creationId xmlns:p14="http://schemas.microsoft.com/office/powerpoint/2010/main" val="2336316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E01C130-917B-7D29-C931-7835F5274802}"/>
              </a:ext>
            </a:extLst>
          </p:cNvPr>
          <p:cNvSpPr txBox="1"/>
          <p:nvPr/>
        </p:nvSpPr>
        <p:spPr>
          <a:xfrm>
            <a:off x="336000" y="626308"/>
            <a:ext cx="11520000" cy="5842625"/>
          </a:xfrm>
          <a:prstGeom prst="rect">
            <a:avLst/>
          </a:prstGeom>
          <a:noFill/>
        </p:spPr>
        <p:txBody>
          <a:bodyPr wrap="square">
            <a:spAutoFit/>
          </a:bodyPr>
          <a:lstStyle/>
          <a:p>
            <a:pPr algn="just">
              <a:spcAft>
                <a:spcPts val="200"/>
              </a:spcAft>
            </a:pPr>
            <a:r>
              <a:rPr lang="pt-BR" sz="26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11.</a:t>
            </a: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Analise o gráfico, a seguir.</a:t>
            </a:r>
            <a:endParaRPr lang="pt-BR" sz="26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endParaRPr lang="pt-BR" sz="26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Orçamento da Despesa Pública (portaldatransparencia.gov.br) . Acesso em: 07 jun. 2024.</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 classificação deste gráfico é do tipo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barra.		(B)</a:t>
            </a:r>
            <a:r>
              <a:rPr lang="pt-BR" sz="2600" i="1" kern="100" dirty="0">
                <a:effectLst/>
                <a:latin typeface="Cambria Math" panose="02040503050406030204" pitchFamily="18" charset="0"/>
                <a:ea typeface="Calibri" panose="020F0502020204030204" pitchFamily="34" charset="0"/>
                <a:cs typeface="Times New Roman" panose="02020603050405020304" pitchFamily="18" charset="0"/>
              </a:rPr>
              <a:t> </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coluna.		(C) linha.		(D)</a:t>
            </a:r>
            <a:r>
              <a:rPr lang="pt-BR" sz="2600" i="1" kern="100" dirty="0">
                <a:effectLst/>
                <a:latin typeface="Cambria Math" panose="02040503050406030204" pitchFamily="18" charset="0"/>
                <a:ea typeface="Calibri" panose="020F0502020204030204" pitchFamily="34" charset="0"/>
                <a:cs typeface="Times New Roman" panose="02020603050405020304" pitchFamily="18" charset="0"/>
              </a:rPr>
              <a:t> </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setor.</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12193CBD-F4BC-C09A-D2EE-1EC90B41D508}"/>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161522" y="1131795"/>
            <a:ext cx="5868956" cy="4095933"/>
          </a:xfrm>
          <a:prstGeom prst="rect">
            <a:avLst/>
          </a:prstGeom>
          <a:noFill/>
          <a:ln>
            <a:noFill/>
          </a:ln>
        </p:spPr>
      </p:pic>
    </p:spTree>
    <p:extLst>
      <p:ext uri="{BB962C8B-B14F-4D97-AF65-F5344CB8AC3E}">
        <p14:creationId xmlns:p14="http://schemas.microsoft.com/office/powerpoint/2010/main" val="1658578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E01C130-917B-7D29-C931-7835F5274802}"/>
              </a:ext>
            </a:extLst>
          </p:cNvPr>
          <p:cNvSpPr txBox="1"/>
          <p:nvPr/>
        </p:nvSpPr>
        <p:spPr>
          <a:xfrm>
            <a:off x="336000" y="626308"/>
            <a:ext cx="11520000" cy="5899051"/>
          </a:xfrm>
          <a:prstGeom prst="rect">
            <a:avLst/>
          </a:prstGeom>
          <a:noFill/>
        </p:spPr>
        <p:txBody>
          <a:bodyPr wrap="square">
            <a:spAutoFit/>
          </a:bodyPr>
          <a:lstStyle/>
          <a:p>
            <a:pPr algn="just" fontAlgn="base">
              <a:spcAft>
                <a:spcPts val="200"/>
              </a:spcAft>
            </a:pPr>
            <a:r>
              <a:rPr lang="pt-BR" sz="2800" b="1" dirty="0">
                <a:solidFill>
                  <a:srgbClr val="0D0D0D"/>
                </a:solidFill>
                <a:effectLst/>
                <a:highlight>
                  <a:srgbClr val="FFFFFF"/>
                </a:highlight>
                <a:latin typeface="Arial Narrow" panose="020B0606020202030204" pitchFamily="34" charset="0"/>
                <a:ea typeface="Times New Roman" panose="02020603050405020304" pitchFamily="18" charset="0"/>
              </a:rPr>
              <a:t>12.</a:t>
            </a:r>
            <a:r>
              <a:rPr lang="pt-BR" sz="2800" dirty="0">
                <a:solidFill>
                  <a:srgbClr val="0D0D0D"/>
                </a:solidFill>
                <a:effectLst/>
                <a:highlight>
                  <a:srgbClr val="FFFFFF"/>
                </a:highlight>
                <a:latin typeface="Arial Narrow" panose="020B0606020202030204" pitchFamily="34" charset="0"/>
                <a:ea typeface="Times New Roman" panose="02020603050405020304" pitchFamily="18" charset="0"/>
              </a:rPr>
              <a:t> </a:t>
            </a:r>
            <a:r>
              <a:rPr lang="pt-BR" sz="2800" b="1"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(SMERJ)</a:t>
            </a:r>
            <a:r>
              <a:rPr lang="pt-BR" sz="2800" dirty="0">
                <a:solidFill>
                  <a:srgbClr val="222222"/>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Uma partida de basquete tem duração de 40 minutos e é dividida em 4 tempos, chamados “quartos”. O jogador com maior número de pontos em uma partida é chamado de “cestinha”. No quadro estão apresentados os resultados dos 3 atletas que mais pontuaram em certa partida. Qual atleta foi o “cestinha” da partida? Quantos pontos ele fez?</a:t>
            </a:r>
            <a:endParaRPr lang="pt-BR" sz="2800" dirty="0">
              <a:effectLst/>
              <a:highlight>
                <a:srgbClr val="FFFFFF"/>
              </a:highlight>
              <a:latin typeface="Times New Roman" panose="02020603050405020304" pitchFamily="18" charset="0"/>
              <a:ea typeface="Times New Roman" panose="02020603050405020304" pitchFamily="18" charset="0"/>
            </a:endParaRPr>
          </a:p>
          <a:p>
            <a:pPr>
              <a:spcAft>
                <a:spcPts val="200"/>
              </a:spcAft>
            </a:pPr>
            <a:endParaRPr lang="pt-BR" sz="2800" kern="100" dirty="0">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28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8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8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8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 Nelson, 59 pontos.			(C) Marcos, 57 pontos.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Davi, 58 pontos.				(D)</a:t>
            </a:r>
            <a:r>
              <a:rPr lang="pt-BR" sz="2800" i="1" kern="100" dirty="0">
                <a:effectLst/>
                <a:latin typeface="Cambria Math" panose="02040503050406030204" pitchFamily="18" charset="0"/>
                <a:ea typeface="Calibri" panose="020F0502020204030204" pitchFamily="34" charset="0"/>
                <a:cs typeface="Times New Roman" panose="02020603050405020304" pitchFamily="18" charset="0"/>
              </a:rPr>
              <a:t> </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Nelson, 53 pontos.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9F6D4202-3E5E-AA07-09C3-A0B318CF2041}"/>
              </a:ext>
            </a:extLst>
          </p:cNvPr>
          <p:cNvPicPr>
            <a:picLocks noChangeAspect="1"/>
          </p:cNvPicPr>
          <p:nvPr/>
        </p:nvPicPr>
        <p:blipFill rotWithShape="1">
          <a:blip r:embed="rId2"/>
          <a:srcRect l="32633" t="1" r="32696" b="23523"/>
          <a:stretch/>
        </p:blipFill>
        <p:spPr>
          <a:xfrm>
            <a:off x="2847207" y="2857499"/>
            <a:ext cx="6497586" cy="2406855"/>
          </a:xfrm>
          <a:prstGeom prst="rect">
            <a:avLst/>
          </a:prstGeom>
        </p:spPr>
      </p:pic>
    </p:spTree>
    <p:extLst>
      <p:ext uri="{BB962C8B-B14F-4D97-AF65-F5344CB8AC3E}">
        <p14:creationId xmlns:p14="http://schemas.microsoft.com/office/powerpoint/2010/main" val="48471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336000" y="1491613"/>
                <a:ext cx="11520000" cy="5401479"/>
              </a:xfrm>
              <a:prstGeom prst="rect">
                <a:avLst/>
              </a:prstGeom>
              <a:noFill/>
            </p:spPr>
            <p:txBody>
              <a:bodyPr wrap="square" rtlCol="0">
                <a:spAutoFit/>
              </a:bodyPr>
              <a:lstStyle/>
              <a:p>
                <a:pPr algn="ctr">
                  <a:spcAft>
                    <a:spcPts val="200"/>
                  </a:spcAft>
                </a:pPr>
                <a:r>
                  <a:rPr lang="pt-BR" sz="2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PORCENTAGEM</a:t>
                </a:r>
                <a:endParaRPr lang="pt-BR" sz="700" b="1"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1338" algn="just">
                  <a:spcAft>
                    <a:spcPts val="200"/>
                  </a:spcAft>
                </a:pPr>
                <a:r>
                  <a:rPr lang="pt-BR" sz="2200" kern="100" dirty="0">
                    <a:latin typeface="Arial Narrow" panose="020B0606020202030204" pitchFamily="34" charset="0"/>
                    <a:ea typeface="Calibri" panose="020F0502020204030204" pitchFamily="34" charset="0"/>
                    <a:cs typeface="Times New Roman" panose="02020603050405020304" pitchFamily="18" charset="0"/>
                  </a:rPr>
                  <a:t>No agito do shopping, a porcentagem se esconde em cada canto, nos convidando a uma jornada de cálculos e decisões. Cartazes coloridos anunciam promoções e liquidações irresistíveis, com descontos que desafiam a matemática. Juros e acréscimos se entrelaçam nas etiquetas, exigindo nossa atenção para desvendar seus segredos.</a:t>
                </a:r>
              </a:p>
              <a:p>
                <a:pPr indent="541338" algn="just">
                  <a:spcAft>
                    <a:spcPts val="2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Desvendando os mistérios das porcentagens: um guia prático para o dia a dia.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spcAft>
                    <a:spcPts val="2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No mundo dos números, 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porcentagem</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se destaca como uma figura enigmática, mas essencial para desvendarmos diversos segredos do nosso cotidiano.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spcAft>
                    <a:spcPts val="2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Sua origem remonta ao latim "</a:t>
                </a:r>
                <a:r>
                  <a:rPr lang="pt-BR" sz="2200" b="1" i="1" kern="100" dirty="0">
                    <a:effectLst/>
                    <a:latin typeface="Arial Narrow" panose="020B0606020202030204" pitchFamily="34" charset="0"/>
                    <a:ea typeface="Calibri" panose="020F0502020204030204" pitchFamily="34" charset="0"/>
                    <a:cs typeface="Times New Roman" panose="02020603050405020304" pitchFamily="18" charset="0"/>
                  </a:rPr>
                  <a:t>per </a:t>
                </a:r>
                <a:r>
                  <a:rPr lang="pt-BR" sz="2200" b="1" i="1" kern="100" dirty="0" err="1">
                    <a:effectLst/>
                    <a:latin typeface="Arial Narrow" panose="020B0606020202030204" pitchFamily="34" charset="0"/>
                    <a:ea typeface="Calibri" panose="020F0502020204030204" pitchFamily="34" charset="0"/>
                    <a:cs typeface="Times New Roman" panose="02020603050405020304" pitchFamily="18" charset="0"/>
                  </a:rPr>
                  <a:t>centum</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que significa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por cento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Essa razão peculiar, com denominador fixo em 100, também conhecida como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taxa percentual</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se transforma em uma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fração centesimal</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Imagine uma fração onde o denominador sempre será 100, dividindo o numerador em partes iguais.</a:t>
                </a:r>
              </a:p>
              <a:p>
                <a:pPr indent="541338" algn="just">
                  <a:spcAft>
                    <a:spcPts val="2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Para representarmos essa fração especial, utilizamos o numerador seguido do símbolo %. Por exemplo, a fração </a:t>
                </a:r>
                <a14:m>
                  <m:oMath xmlns:m="http://schemas.openxmlformats.org/officeDocument/2006/math">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20</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100</m:t>
                        </m:r>
                      </m:den>
                    </m:f>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se torna 20%. Simples assim!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336000" y="1491613"/>
                <a:ext cx="11520000" cy="5401479"/>
              </a:xfrm>
              <a:prstGeom prst="rect">
                <a:avLst/>
              </a:prstGeom>
              <a:blipFill>
                <a:blip r:embed="rId2"/>
                <a:stretch>
                  <a:fillRect l="-688" t="-1242" r="-688"/>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97AF7365-3690-E916-70DB-D3CEBF841D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694" y="1057021"/>
            <a:ext cx="4319905" cy="469265"/>
          </a:xfrm>
          <a:prstGeom prst="rect">
            <a:avLst/>
          </a:prstGeom>
        </p:spPr>
      </p:pic>
      <p:pic>
        <p:nvPicPr>
          <p:cNvPr id="10" name="Imagem 9">
            <a:extLst>
              <a:ext uri="{FF2B5EF4-FFF2-40B4-BE49-F238E27FC236}">
                <a16:creationId xmlns:a16="http://schemas.microsoft.com/office/drawing/2014/main" id="{C56BBE26-E5A2-78F3-E88F-28780B46C1D9}"/>
              </a:ext>
            </a:extLst>
          </p:cNvPr>
          <p:cNvPicPr>
            <a:picLocks noChangeAspect="1"/>
          </p:cNvPicPr>
          <p:nvPr/>
        </p:nvPicPr>
        <p:blipFill>
          <a:blip r:embed="rId4"/>
          <a:stretch>
            <a:fillRect/>
          </a:stretch>
        </p:blipFill>
        <p:spPr>
          <a:xfrm>
            <a:off x="3216275" y="612632"/>
            <a:ext cx="5759450" cy="447040"/>
          </a:xfrm>
          <a:prstGeom prst="rect">
            <a:avLst/>
          </a:prstGeom>
        </p:spPr>
      </p:pic>
      <p:pic>
        <p:nvPicPr>
          <p:cNvPr id="11" name="Imagem 10" descr="Interface gráfica do usuário&#10;&#10;Descrição gerada automaticamente com confiança média">
            <a:extLst>
              <a:ext uri="{FF2B5EF4-FFF2-40B4-BE49-F238E27FC236}">
                <a16:creationId xmlns:a16="http://schemas.microsoft.com/office/drawing/2014/main" id="{EA7C9C07-3C8E-5CD5-8578-E188F9293EC6}"/>
              </a:ext>
            </a:extLst>
          </p:cNvPr>
          <p:cNvPicPr>
            <a:picLocks noChangeAspect="1"/>
          </p:cNvPicPr>
          <p:nvPr/>
        </p:nvPicPr>
        <p:blipFill rotWithShape="1">
          <a:blip r:embed="rId5"/>
          <a:srcRect t="3468" b="1"/>
          <a:stretch/>
        </p:blipFill>
        <p:spPr bwMode="auto">
          <a:xfrm>
            <a:off x="8112491" y="1057021"/>
            <a:ext cx="3599815" cy="6883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86844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336000" y="631294"/>
            <a:ext cx="11520000" cy="6104235"/>
          </a:xfrm>
          <a:prstGeom prst="rect">
            <a:avLst/>
          </a:prstGeom>
          <a:noFill/>
        </p:spPr>
        <p:txBody>
          <a:bodyPr wrap="square" rtlCol="0">
            <a:spAutoFit/>
          </a:bodyPr>
          <a:lstStyle/>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Mas, a porcentagem não se limita a essa forma. Ela também pode se apresentar como uma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fração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ou até mesmo como um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número decimal</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Versatilidade é o seu sobrenome!</a:t>
            </a:r>
          </a:p>
          <a:p>
            <a:pPr marL="4841875" algn="just">
              <a:spcAft>
                <a:spcPts val="200"/>
              </a:spcAft>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No dia a dia estamos cercados por porcentagens. Sabendo que </a:t>
            </a: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20% dos estudantes</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de uma escola, não apreciam filmes de terror, estamos descobrindo que a cada </a:t>
            </a: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100 estudantes</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20 deles preferem evitar sustos na telona. </a:t>
            </a:r>
          </a:p>
          <a:p>
            <a:pPr marL="4841875" algn="just">
              <a:spcAft>
                <a:spcPts val="200"/>
              </a:spcAft>
            </a:pP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Mas atenção:</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as porcentagens podem ser traiçoeiras! É fundamental ter um olhar atento para interpretá-las corretamente.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Então, prepare-se para desvendar os segredos das porcentagens e se tornar um mestre em decifrar seus enigmas. Com um pouco de prática, você estará pronto para lidar com elas em qualquer situação do dia a dia, seja durante as compras no supermercado, nas análises de pesquisas ou até mesmo em negociações financeiras.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Lembre-se: a porcentagem é apenas uma ferramenta e usá-la, com sabedoria, é a chave para o sucesso!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0F5947D4-8019-4E0B-E283-818DC8D00F47}"/>
              </a:ext>
            </a:extLst>
          </p:cNvPr>
          <p:cNvPicPr>
            <a:picLocks noChangeAspect="1"/>
          </p:cNvPicPr>
          <p:nvPr/>
        </p:nvPicPr>
        <p:blipFill rotWithShape="1">
          <a:blip r:embed="rId2"/>
          <a:srcRect l="34162" t="5449" r="34301"/>
          <a:stretch/>
        </p:blipFill>
        <p:spPr>
          <a:xfrm>
            <a:off x="289345" y="1630241"/>
            <a:ext cx="4858928" cy="2559203"/>
          </a:xfrm>
          <a:prstGeom prst="rect">
            <a:avLst/>
          </a:prstGeom>
        </p:spPr>
      </p:pic>
    </p:spTree>
    <p:extLst>
      <p:ext uri="{BB962C8B-B14F-4D97-AF65-F5344CB8AC3E}">
        <p14:creationId xmlns:p14="http://schemas.microsoft.com/office/powerpoint/2010/main" val="766562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336000" y="631294"/>
            <a:ext cx="11520000" cy="1389804"/>
          </a:xfrm>
          <a:prstGeom prst="rect">
            <a:avLst/>
          </a:prstGeom>
          <a:noFill/>
        </p:spPr>
        <p:txBody>
          <a:bodyPr wrap="square" rtlCol="0">
            <a:spAutoFit/>
          </a:bodyPr>
          <a:lstStyle/>
          <a:p>
            <a:pPr marL="342900" lvl="0" indent="-342900"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Porcentagem representada na forma fracionária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palavra fração vem do latim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i="1" kern="100" dirty="0" err="1">
                <a:effectLst/>
                <a:latin typeface="Arial Narrow" panose="020B0606020202030204" pitchFamily="34" charset="0"/>
                <a:ea typeface="Calibri" panose="020F0502020204030204" pitchFamily="34" charset="0"/>
                <a:cs typeface="Times New Roman" panose="02020603050405020304" pitchFamily="18" charset="0"/>
              </a:rPr>
              <a:t>fractione</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 significa dividir. De uma forma mais simples, pode-se dizer que a fração é uma representação de “partes” de um “todo” que foi dividido.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Texto&#10;&#10;Descrição gerada automaticamente">
            <a:extLst>
              <a:ext uri="{FF2B5EF4-FFF2-40B4-BE49-F238E27FC236}">
                <a16:creationId xmlns:a16="http://schemas.microsoft.com/office/drawing/2014/main" id="{E856A0D7-BE45-3AB7-26EC-92DDB6C7CFEF}"/>
              </a:ext>
            </a:extLst>
          </p:cNvPr>
          <p:cNvPicPr>
            <a:picLocks noChangeAspect="1"/>
          </p:cNvPicPr>
          <p:nvPr/>
        </p:nvPicPr>
        <p:blipFill rotWithShape="1">
          <a:blip r:embed="rId2"/>
          <a:srcRect l="2852" t="2314" r="37881" b="76603"/>
          <a:stretch/>
        </p:blipFill>
        <p:spPr>
          <a:xfrm>
            <a:off x="336000" y="2488606"/>
            <a:ext cx="3240000" cy="601071"/>
          </a:xfrm>
          <a:prstGeom prst="rect">
            <a:avLst/>
          </a:prstGeom>
        </p:spPr>
      </p:pic>
      <p:sp>
        <p:nvSpPr>
          <p:cNvPr id="5" name="CaixaDeTexto 4">
            <a:extLst>
              <a:ext uri="{FF2B5EF4-FFF2-40B4-BE49-F238E27FC236}">
                <a16:creationId xmlns:a16="http://schemas.microsoft.com/office/drawing/2014/main" id="{6B6740B2-D02E-19B2-673C-7C48A9F5D948}"/>
              </a:ext>
            </a:extLst>
          </p:cNvPr>
          <p:cNvSpPr txBox="1"/>
          <p:nvPr/>
        </p:nvSpPr>
        <p:spPr>
          <a:xfrm>
            <a:off x="3576000" y="2425972"/>
            <a:ext cx="8280000" cy="862480"/>
          </a:xfrm>
          <a:prstGeom prst="rect">
            <a:avLst/>
          </a:prstGeom>
          <a:noFill/>
        </p:spPr>
        <p:txBody>
          <a:bodyPr wrap="square">
            <a:spAutoFit/>
          </a:bodyPr>
          <a:lstStyle/>
          <a:p>
            <a:pPr algn="just">
              <a:lnSpc>
                <a:spcPct val="107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Nas frações, o termo superior é chamado de numerador enquanto o termo inferior é chamado de denominador.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Diagrama&#10;&#10;Descrição gerada automaticamente com confiança média">
            <a:extLst>
              <a:ext uri="{FF2B5EF4-FFF2-40B4-BE49-F238E27FC236}">
                <a16:creationId xmlns:a16="http://schemas.microsoft.com/office/drawing/2014/main" id="{34A127F5-50B3-07A9-BC6A-00EABDB7EED6}"/>
              </a:ext>
            </a:extLst>
          </p:cNvPr>
          <p:cNvPicPr>
            <a:picLocks noChangeAspect="1"/>
          </p:cNvPicPr>
          <p:nvPr/>
        </p:nvPicPr>
        <p:blipFill rotWithShape="1">
          <a:blip r:embed="rId3">
            <a:extLst>
              <a:ext uri="{28A0092B-C50C-407E-A947-70E740481C1C}">
                <a14:useLocalDpi xmlns:a14="http://schemas.microsoft.com/office/drawing/2010/main" val="0"/>
              </a:ext>
            </a:extLst>
          </a:blip>
          <a:srcRect t="7776"/>
          <a:stretch/>
        </p:blipFill>
        <p:spPr bwMode="auto">
          <a:xfrm>
            <a:off x="336000" y="3627625"/>
            <a:ext cx="4674539" cy="1665492"/>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B90A634A-17AC-8CC5-380F-CE8B81FEA13F}"/>
              </a:ext>
            </a:extLst>
          </p:cNvPr>
          <p:cNvSpPr txBox="1"/>
          <p:nvPr/>
        </p:nvSpPr>
        <p:spPr>
          <a:xfrm>
            <a:off x="713841" y="5293117"/>
            <a:ext cx="10764318" cy="933589"/>
          </a:xfrm>
          <a:prstGeom prst="rect">
            <a:avLst/>
          </a:prstGeom>
          <a:noFill/>
        </p:spPr>
        <p:txBody>
          <a:bodyPr wrap="square">
            <a:spAutoFit/>
          </a:bodyPr>
          <a:lstStyle/>
          <a:p>
            <a:pPr algn="just">
              <a:spcAft>
                <a:spcPts val="800"/>
              </a:spcAft>
            </a:pPr>
            <a:r>
              <a:rPr lang="pt-BR" sz="2400" u="sng" kern="100" dirty="0">
                <a:solidFill>
                  <a:srgbClr val="ED7D31"/>
                </a:solidFill>
                <a:effectLst/>
                <a:latin typeface="Arial Narrow" panose="020B0606020202030204" pitchFamily="34" charset="0"/>
                <a:ea typeface="Calibri" panose="020F0502020204030204" pitchFamily="34" charset="0"/>
                <a:cs typeface="Times New Roman" panose="02020603050405020304" pitchFamily="18" charset="0"/>
              </a:rPr>
              <a:t>Numerador</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indica quantas dessas partes foram consideradas (partes hachuradas).</a:t>
            </a:r>
          </a:p>
          <a:p>
            <a:pPr algn="just">
              <a:spcAft>
                <a:spcPts val="800"/>
              </a:spcAft>
            </a:pPr>
            <a:r>
              <a:rPr lang="pt-BR" sz="2400" u="sng"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Denominador</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indica o número de partes iguais em que o inteiro (todo) foi dividido.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5" name="Conector reto 14">
            <a:extLst>
              <a:ext uri="{FF2B5EF4-FFF2-40B4-BE49-F238E27FC236}">
                <a16:creationId xmlns:a16="http://schemas.microsoft.com/office/drawing/2014/main" id="{08F85044-20E2-AF50-3DEB-485BE8F5F493}"/>
              </a:ext>
            </a:extLst>
          </p:cNvPr>
          <p:cNvCxnSpPr>
            <a:cxnSpLocks/>
          </p:cNvCxnSpPr>
          <p:nvPr/>
        </p:nvCxnSpPr>
        <p:spPr>
          <a:xfrm rot="5400000">
            <a:off x="6096000" y="-3460505"/>
            <a:ext cx="0" cy="1152000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Conector reto 15">
            <a:extLst>
              <a:ext uri="{FF2B5EF4-FFF2-40B4-BE49-F238E27FC236}">
                <a16:creationId xmlns:a16="http://schemas.microsoft.com/office/drawing/2014/main" id="{814F6D44-CA40-E765-95E9-B6D82527A807}"/>
              </a:ext>
            </a:extLst>
          </p:cNvPr>
          <p:cNvCxnSpPr>
            <a:cxnSpLocks/>
          </p:cNvCxnSpPr>
          <p:nvPr/>
        </p:nvCxnSpPr>
        <p:spPr>
          <a:xfrm rot="5400000">
            <a:off x="6096000" y="-2331000"/>
            <a:ext cx="0" cy="1152000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829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336000" y="631294"/>
            <a:ext cx="11520000" cy="914161"/>
          </a:xfrm>
          <a:prstGeom prst="rect">
            <a:avLst/>
          </a:prstGeom>
          <a:noFill/>
        </p:spPr>
        <p:txBody>
          <a:bodyPr wrap="square" rtlCol="0">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porcentagem é um caso particular da fração, já que esta, representa uma quantidade de partes de um todo composto por 100 partes. Assim,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228EC0D8-F823-3727-1038-15EA7BD6C3B3}"/>
              </a:ext>
            </a:extLst>
          </p:cNvPr>
          <p:cNvPicPr>
            <a:picLocks noChangeAspect="1"/>
          </p:cNvPicPr>
          <p:nvPr/>
        </p:nvPicPr>
        <p:blipFill>
          <a:blip r:embed="rId2"/>
          <a:stretch>
            <a:fillRect/>
          </a:stretch>
        </p:blipFill>
        <p:spPr>
          <a:xfrm>
            <a:off x="1219919" y="1711147"/>
            <a:ext cx="9752163" cy="2207709"/>
          </a:xfrm>
          <a:prstGeom prst="rect">
            <a:avLst/>
          </a:prstGeom>
        </p:spPr>
      </p:pic>
      <p:pic>
        <p:nvPicPr>
          <p:cNvPr id="2" name="Imagem 1" descr="Logotipo, nome da empresa&#10;&#10;Descrição gerada automaticamente">
            <a:extLst>
              <a:ext uri="{FF2B5EF4-FFF2-40B4-BE49-F238E27FC236}">
                <a16:creationId xmlns:a16="http://schemas.microsoft.com/office/drawing/2014/main" id="{42D6E52F-BCCA-DF3E-A0A3-24D6DEC671D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4977" t="9806"/>
          <a:stretch/>
        </p:blipFill>
        <p:spPr bwMode="auto">
          <a:xfrm>
            <a:off x="336000" y="4569739"/>
            <a:ext cx="2331085" cy="1294765"/>
          </a:xfrm>
          <a:prstGeom prst="rect">
            <a:avLst/>
          </a:prstGeom>
          <a:ln>
            <a:noFill/>
          </a:ln>
          <a:extLst>
            <a:ext uri="{53640926-AAD7-44D8-BBD7-CCE9431645EC}">
              <a14:shadowObscured xmlns:a14="http://schemas.microsoft.com/office/drawing/2010/main"/>
            </a:ext>
          </a:extLst>
        </p:spPr>
      </p:pic>
      <p:cxnSp>
        <p:nvCxnSpPr>
          <p:cNvPr id="4" name="Conector reto 3">
            <a:extLst>
              <a:ext uri="{FF2B5EF4-FFF2-40B4-BE49-F238E27FC236}">
                <a16:creationId xmlns:a16="http://schemas.microsoft.com/office/drawing/2014/main" id="{7A2C2F5B-9148-32D2-67BF-4BB99E11505C}"/>
              </a:ext>
            </a:extLst>
          </p:cNvPr>
          <p:cNvCxnSpPr>
            <a:cxnSpLocks/>
          </p:cNvCxnSpPr>
          <p:nvPr/>
        </p:nvCxnSpPr>
        <p:spPr>
          <a:xfrm rot="5400000">
            <a:off x="6096000" y="-1488837"/>
            <a:ext cx="0" cy="1152000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17FF1F6A-5706-2736-BA59-F448C627D6E0}"/>
                  </a:ext>
                </a:extLst>
              </p:cNvPr>
              <p:cNvSpPr txBox="1"/>
              <p:nvPr/>
            </p:nvSpPr>
            <p:spPr>
              <a:xfrm>
                <a:off x="3282906" y="4816268"/>
                <a:ext cx="8399022" cy="1048236"/>
              </a:xfrm>
              <a:prstGeom prst="rect">
                <a:avLst/>
              </a:prstGeom>
              <a:noFill/>
            </p:spPr>
            <p:txBody>
              <a:bodyPr wrap="square">
                <a:spAutoFit/>
              </a:bodyPr>
              <a:lstStyle/>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símbolo % pode ser substituído pelo </a:t>
                </a: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denominador</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100 e vice-versa. Por exemplo, </a:t>
                </a:r>
                <a14:m>
                  <m:oMath xmlns:m="http://schemas.openxmlformats.org/officeDocument/2006/math">
                    <m:f>
                      <m:fPr>
                        <m:ctrlP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num>
                      <m:den>
                        <m:r>
                          <a:rPr lang="pt-BR" sz="24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𝟏𝟎𝟎</m:t>
                        </m:r>
                      </m:den>
                    </m:f>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r>
                      <a:rPr lang="pt-BR" sz="2400" b="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solidFill>
                      <a:srgbClr val="0070C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17FF1F6A-5706-2736-BA59-F448C627D6E0}"/>
                  </a:ext>
                </a:extLst>
              </p:cNvPr>
              <p:cNvSpPr txBox="1">
                <a:spLocks noRot="1" noChangeAspect="1" noMove="1" noResize="1" noEditPoints="1" noAdjustHandles="1" noChangeArrowheads="1" noChangeShapeType="1" noTextEdit="1"/>
              </p:cNvSpPr>
              <p:nvPr/>
            </p:nvSpPr>
            <p:spPr>
              <a:xfrm>
                <a:off x="3282906" y="4816268"/>
                <a:ext cx="8399022" cy="1048236"/>
              </a:xfrm>
              <a:prstGeom prst="rect">
                <a:avLst/>
              </a:prstGeom>
              <a:blipFill>
                <a:blip r:embed="rId5"/>
                <a:stretch>
                  <a:fillRect l="-1162" t="-4651" r="-1162" b="-4651"/>
                </a:stretch>
              </a:blipFill>
            </p:spPr>
            <p:txBody>
              <a:bodyPr/>
              <a:lstStyle/>
              <a:p>
                <a:r>
                  <a:rPr lang="pt-BR">
                    <a:noFill/>
                  </a:rPr>
                  <a:t> </a:t>
                </a:r>
              </a:p>
            </p:txBody>
          </p:sp>
        </mc:Fallback>
      </mc:AlternateContent>
    </p:spTree>
    <p:extLst>
      <p:ext uri="{BB962C8B-B14F-4D97-AF65-F5344CB8AC3E}">
        <p14:creationId xmlns:p14="http://schemas.microsoft.com/office/powerpoint/2010/main" val="2917922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E64A87D2-7826-3D4B-FCB3-D4DFD9B46C2C}"/>
              </a:ext>
            </a:extLst>
          </p:cNvPr>
          <p:cNvSpPr txBox="1"/>
          <p:nvPr/>
        </p:nvSpPr>
        <p:spPr>
          <a:xfrm>
            <a:off x="336000" y="631294"/>
            <a:ext cx="11520000" cy="1225977"/>
          </a:xfrm>
          <a:prstGeom prst="rect">
            <a:avLst/>
          </a:prstGeom>
          <a:noFill/>
        </p:spPr>
        <p:txBody>
          <a:bodyPr wrap="square" rtlCol="0">
            <a:spAutoFit/>
          </a:bodyPr>
          <a:lstStyle/>
          <a:p>
            <a:pPr marL="342900" lvl="0" indent="-342900" algn="just">
              <a:spcAft>
                <a:spcPts val="200"/>
              </a:spcAft>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Fração representada na forma percentual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representarmos uma fração, com </a:t>
            </a:r>
            <a:r>
              <a:rPr lang="pt-BR" sz="24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denominador igual a 100</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forma de porcentagem, substituímos o denominador 100 pelo símbolo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B90A634A-17AC-8CC5-380F-CE8B81FEA13F}"/>
                  </a:ext>
                </a:extLst>
              </p:cNvPr>
              <p:cNvSpPr txBox="1"/>
              <p:nvPr/>
            </p:nvSpPr>
            <p:spPr>
              <a:xfrm>
                <a:off x="335999" y="3462136"/>
                <a:ext cx="11519999" cy="2563907"/>
              </a:xfrm>
              <a:prstGeom prst="rect">
                <a:avLst/>
              </a:prstGeom>
              <a:noFill/>
            </p:spPr>
            <p:txBody>
              <a:bodyPr wrap="square">
                <a:spAutoFit/>
              </a:bodyPr>
              <a:lstStyle/>
              <a:p>
                <a:pPr algn="just">
                  <a:spcAft>
                    <a:spcPts val="2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Porém, para representarmos uma fração, com </a:t>
                </a:r>
                <a:r>
                  <a:rPr lang="pt-BR" sz="24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denominador diferente de 100</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forma de porcentagem, podemos proceder de três formas.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Escrever </a:t>
                </a:r>
                <a14:m>
                  <m:oMath xmlns:m="http://schemas.openxmlformats.org/officeDocument/2006/math">
                    <m:f>
                      <m:fPr>
                        <m:ctrlP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den>
                    </m:f>
                  </m:oMath>
                </a14:m>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forma percentual.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Solução: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B90A634A-17AC-8CC5-380F-CE8B81FEA13F}"/>
                  </a:ext>
                </a:extLst>
              </p:cNvPr>
              <p:cNvSpPr txBox="1">
                <a:spLocks noRot="1" noChangeAspect="1" noMove="1" noResize="1" noEditPoints="1" noAdjustHandles="1" noChangeArrowheads="1" noChangeShapeType="1" noTextEdit="1"/>
              </p:cNvSpPr>
              <p:nvPr/>
            </p:nvSpPr>
            <p:spPr>
              <a:xfrm>
                <a:off x="335999" y="3462136"/>
                <a:ext cx="11519999" cy="2563907"/>
              </a:xfrm>
              <a:prstGeom prst="rect">
                <a:avLst/>
              </a:prstGeom>
              <a:blipFill>
                <a:blip r:embed="rId2"/>
                <a:stretch>
                  <a:fillRect l="-794" t="-1663" r="-847" b="-4276"/>
                </a:stretch>
              </a:blipFill>
            </p:spPr>
            <p:txBody>
              <a:bodyPr/>
              <a:lstStyle/>
              <a:p>
                <a:r>
                  <a:rPr lang="pt-BR">
                    <a:noFill/>
                  </a:rPr>
                  <a:t> </a:t>
                </a:r>
              </a:p>
            </p:txBody>
          </p:sp>
        </mc:Fallback>
      </mc:AlternateContent>
      <p:pic>
        <p:nvPicPr>
          <p:cNvPr id="4" name="Imagem 3" descr="Uma imagem contendo Texto&#10;&#10;Descrição gerada automaticamente">
            <a:extLst>
              <a:ext uri="{FF2B5EF4-FFF2-40B4-BE49-F238E27FC236}">
                <a16:creationId xmlns:a16="http://schemas.microsoft.com/office/drawing/2014/main" id="{5B297067-733B-702D-1700-F0B3D51E0C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41" t="4197" r="606" b="4987"/>
          <a:stretch/>
        </p:blipFill>
        <p:spPr bwMode="auto">
          <a:xfrm>
            <a:off x="1705947" y="1857271"/>
            <a:ext cx="8780106" cy="1604865"/>
          </a:xfrm>
          <a:prstGeom prst="rect">
            <a:avLst/>
          </a:prstGeom>
          <a:noFill/>
          <a:ln>
            <a:noFill/>
          </a:ln>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BA3D0BFC-2236-74E9-3D53-B5E204A52C74}"/>
                  </a:ext>
                </a:extLst>
              </p:cNvPr>
              <p:cNvSpPr txBox="1"/>
              <p:nvPr/>
            </p:nvSpPr>
            <p:spPr>
              <a:xfrm>
                <a:off x="4301412" y="4435135"/>
                <a:ext cx="7554586" cy="2029466"/>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1ª Forma: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escrever uma fração centesimal equivalente a </a:t>
                </a:r>
                <a14:m>
                  <m:oMath xmlns:m="http://schemas.openxmlformats.org/officeDocument/2006/math">
                    <m:f>
                      <m:fPr>
                        <m:ctrlP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den>
                    </m:f>
                  </m:oMath>
                </a14:m>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representá-la na forma percentual.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pt-BR" sz="2400" i="1">
                              <a:solidFill>
                                <a:srgbClr val="000000"/>
                              </a:solidFill>
                              <a:effectLst/>
                              <a:latin typeface="Cambria Math" panose="02040503050406030204" pitchFamily="18" charset="0"/>
                              <a:ea typeface="Calibri" panose="020F0502020204030204" pitchFamily="34" charset="0"/>
                            </a:rPr>
                          </m:ctrlPr>
                        </m:fPr>
                        <m:num>
                          <m:sSup>
                            <m:sSupPr>
                              <m:ctrlPr>
                                <a:rPr lang="pt-BR" sz="2400" i="1">
                                  <a:solidFill>
                                    <a:srgbClr val="000000"/>
                                  </a:solidFill>
                                  <a:effectLst/>
                                  <a:latin typeface="Cambria Math" panose="02040503050406030204" pitchFamily="18" charset="0"/>
                                  <a:ea typeface="Calibri" panose="020F0502020204030204" pitchFamily="34" charset="0"/>
                                </a:rPr>
                              </m:ctrlPr>
                            </m:sSupPr>
                            <m:e>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e>
                            <m:sup>
                              <m:r>
                                <a:rPr lang="pt-BR" sz="2400" i="1">
                                  <a:effectLst/>
                                  <a:latin typeface="Cambria Math" panose="02040503050406030204" pitchFamily="18" charset="0"/>
                                  <a:ea typeface="Calibri" panose="020F0502020204030204" pitchFamily="34" charset="0"/>
                                  <a:cs typeface="Times New Roman" panose="02020603050405020304" pitchFamily="18" charset="0"/>
                                </a:rPr>
                                <m:t> ×</m:t>
                              </m:r>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25</m:t>
                              </m:r>
                            </m:sup>
                          </m:sSup>
                        </m:num>
                        <m:den>
                          <m:sSub>
                            <m:sSubPr>
                              <m:ctrlPr>
                                <a:rPr lang="pt-BR" sz="2400" i="1">
                                  <a:solidFill>
                                    <a:srgbClr val="000000"/>
                                  </a:solidFill>
                                  <a:effectLst/>
                                  <a:latin typeface="Cambria Math" panose="02040503050406030204" pitchFamily="18" charset="0"/>
                                  <a:ea typeface="Calibri" panose="020F0502020204030204" pitchFamily="34" charset="0"/>
                                </a:rPr>
                              </m:ctrlPr>
                            </m:sSubPr>
                            <m:e>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e>
                            <m:sub>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×25</m:t>
                              </m:r>
                            </m:sub>
                          </m:sSub>
                        </m:den>
                      </m:f>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a:solidFill>
                                <a:srgbClr val="000000"/>
                              </a:solidFill>
                              <a:effectLst/>
                              <a:latin typeface="Cambria Math" panose="02040503050406030204" pitchFamily="18" charset="0"/>
                              <a:ea typeface="Calibri" panose="020F0502020204030204" pitchFamily="34" charset="0"/>
                            </a:rPr>
                          </m:ctrlPr>
                        </m:fPr>
                        <m:num>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75</m:t>
                          </m:r>
                        </m:num>
                        <m:den>
                          <m:r>
                            <a:rPr lang="pt-BR" sz="2400">
                              <a:solidFill>
                                <a:srgbClr val="4472C4"/>
                              </a:solidFill>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=75</m:t>
                      </m:r>
                      <m:r>
                        <a:rPr lang="pt-BR" sz="2400">
                          <a:solidFill>
                            <a:srgbClr val="4472C4"/>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400" dirty="0">
                  <a:latin typeface="Arial Narrow" panose="020B0606020202030204" pitchFamily="34" charset="0"/>
                </a:endParaRPr>
              </a:p>
            </p:txBody>
          </p:sp>
        </mc:Choice>
        <mc:Fallback xmlns="">
          <p:sp>
            <p:nvSpPr>
              <p:cNvPr id="9" name="CaixaDeTexto 8">
                <a:extLst>
                  <a:ext uri="{FF2B5EF4-FFF2-40B4-BE49-F238E27FC236}">
                    <a16:creationId xmlns:a16="http://schemas.microsoft.com/office/drawing/2014/main" id="{BA3D0BFC-2236-74E9-3D53-B5E204A52C74}"/>
                  </a:ext>
                </a:extLst>
              </p:cNvPr>
              <p:cNvSpPr txBox="1">
                <a:spLocks noRot="1" noChangeAspect="1" noMove="1" noResize="1" noEditPoints="1" noAdjustHandles="1" noChangeArrowheads="1" noChangeShapeType="1" noTextEdit="1"/>
              </p:cNvSpPr>
              <p:nvPr/>
            </p:nvSpPr>
            <p:spPr>
              <a:xfrm>
                <a:off x="4301412" y="4435135"/>
                <a:ext cx="7554586" cy="2029466"/>
              </a:xfrm>
              <a:prstGeom prst="rect">
                <a:avLst/>
              </a:prstGeom>
              <a:blipFill>
                <a:blip r:embed="rId4"/>
                <a:stretch>
                  <a:fillRect l="-1291" r="-1211"/>
                </a:stretch>
              </a:blipFill>
            </p:spPr>
            <p:txBody>
              <a:bodyPr/>
              <a:lstStyle/>
              <a:p>
                <a:r>
                  <a:rPr lang="pt-BR">
                    <a:noFill/>
                  </a:rPr>
                  <a:t> </a:t>
                </a:r>
              </a:p>
            </p:txBody>
          </p:sp>
        </mc:Fallback>
      </mc:AlternateContent>
      <p:cxnSp>
        <p:nvCxnSpPr>
          <p:cNvPr id="10" name="Conector reto 9">
            <a:extLst>
              <a:ext uri="{FF2B5EF4-FFF2-40B4-BE49-F238E27FC236}">
                <a16:creationId xmlns:a16="http://schemas.microsoft.com/office/drawing/2014/main" id="{E0A0981F-380E-F992-945C-E4C85C33D1BB}"/>
              </a:ext>
            </a:extLst>
          </p:cNvPr>
          <p:cNvCxnSpPr>
            <a:cxnSpLocks/>
          </p:cNvCxnSpPr>
          <p:nvPr/>
        </p:nvCxnSpPr>
        <p:spPr>
          <a:xfrm>
            <a:off x="4161444" y="4580211"/>
            <a:ext cx="0" cy="180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7385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516000" y="631294"/>
                <a:ext cx="11160000" cy="3279616"/>
              </a:xfrm>
              <a:prstGeom prst="rect">
                <a:avLst/>
              </a:prstGeom>
              <a:noFill/>
            </p:spPr>
            <p:txBody>
              <a:bodyPr wrap="square" rtlCol="0">
                <a:spAutoFit/>
              </a:bodyPr>
              <a:lstStyle/>
              <a:p>
                <a:pPr algn="just">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2ª Forma: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representar </a:t>
                </a:r>
                <a14:m>
                  <m:oMath xmlns:m="http://schemas.openxmlformats.org/officeDocument/2006/math">
                    <m:f>
                      <m:fPr>
                        <m:ctrlP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den>
                    </m:f>
                  </m:oMath>
                </a14:m>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forma decimal, dividindo o numerador pelo denominador.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=3÷4=0,75</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por fim, multiplicar e dividir o resultado obtido por 100 para então escrevermos na forma percentual.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0,75</m:t>
                      </m:r>
                      <m:r>
                        <a:rPr lang="pt-BR"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a:solidFill>
                                <a:srgbClr val="000000"/>
                              </a:solidFill>
                              <a:effectLst/>
                              <a:latin typeface="Cambria Math" panose="02040503050406030204" pitchFamily="18" charset="0"/>
                              <a:ea typeface="Calibri" panose="020F0502020204030204" pitchFamily="34" charset="0"/>
                            </a:rPr>
                          </m:ctrlPr>
                        </m:fPr>
                        <m:num>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100</m:t>
                          </m:r>
                        </m:num>
                        <m:den>
                          <m:r>
                            <a:rPr lang="pt-BR" sz="24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400" i="1">
                              <a:solidFill>
                                <a:srgbClr val="000000"/>
                              </a:solidFill>
                              <a:effectLst/>
                              <a:latin typeface="Cambria Math" panose="02040503050406030204" pitchFamily="18" charset="0"/>
                              <a:ea typeface="Calibri" panose="020F0502020204030204" pitchFamily="34" charset="0"/>
                            </a:rPr>
                          </m:ctrlPr>
                        </m:fPr>
                        <m:num>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0,75</m:t>
                          </m:r>
                          <m:r>
                            <a:rPr lang="pt-BR" sz="2400" i="1">
                              <a:effectLst/>
                              <a:latin typeface="Cambria Math" panose="02040503050406030204" pitchFamily="18" charset="0"/>
                              <a:ea typeface="Calibri" panose="020F0502020204030204" pitchFamily="34" charset="0"/>
                              <a:cs typeface="Times New Roman" panose="02020603050405020304" pitchFamily="18" charset="0"/>
                            </a:rPr>
                            <m:t>∙</m:t>
                          </m:r>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100</m:t>
                          </m:r>
                        </m:num>
                        <m:den>
                          <m:r>
                            <a:rPr lang="pt-BR" sz="24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a:solidFill>
                                <a:srgbClr val="000000"/>
                              </a:solidFill>
                              <a:effectLst/>
                              <a:latin typeface="Cambria Math" panose="02040503050406030204" pitchFamily="18" charset="0"/>
                              <a:ea typeface="Calibri" panose="020F0502020204030204" pitchFamily="34" charset="0"/>
                            </a:rPr>
                          </m:ctrlPr>
                        </m:fPr>
                        <m:num>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75</m:t>
                          </m:r>
                        </m:num>
                        <m:den>
                          <m:r>
                            <a:rPr lang="pt-BR" sz="2400">
                              <a:solidFill>
                                <a:srgbClr val="4472C4"/>
                              </a:solidFill>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=75</m:t>
                      </m:r>
                      <m:r>
                        <a:rPr lang="pt-BR" sz="2400">
                          <a:solidFill>
                            <a:srgbClr val="4472C4"/>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516000" y="631294"/>
                <a:ext cx="11160000" cy="3279616"/>
              </a:xfrm>
              <a:prstGeom prst="rect">
                <a:avLst/>
              </a:prstGeom>
              <a:blipFill>
                <a:blip r:embed="rId2"/>
                <a:stretch>
                  <a:fillRect l="-874" r="-874"/>
                </a:stretch>
              </a:blipFill>
            </p:spPr>
            <p:txBody>
              <a:bodyPr/>
              <a:lstStyle/>
              <a:p>
                <a:r>
                  <a:rPr lang="pt-BR">
                    <a:noFill/>
                  </a:rPr>
                  <a:t> </a:t>
                </a:r>
              </a:p>
            </p:txBody>
          </p:sp>
        </mc:Fallback>
      </mc:AlternateContent>
      <p:pic>
        <p:nvPicPr>
          <p:cNvPr id="2" name="Imagem 1" descr="Logotipo, nome da empresa&#10;&#10;Descrição gerada automaticamente">
            <a:extLst>
              <a:ext uri="{FF2B5EF4-FFF2-40B4-BE49-F238E27FC236}">
                <a16:creationId xmlns:a16="http://schemas.microsoft.com/office/drawing/2014/main" id="{D980B702-9FD5-DFF9-5574-16E42F40ACF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4977" t="9806"/>
          <a:stretch/>
        </p:blipFill>
        <p:spPr bwMode="auto">
          <a:xfrm>
            <a:off x="516000" y="4567479"/>
            <a:ext cx="2331085" cy="1294765"/>
          </a:xfrm>
          <a:prstGeom prst="rect">
            <a:avLst/>
          </a:prstGeom>
          <a:ln>
            <a:noFill/>
          </a:ln>
          <a:extLst>
            <a:ext uri="{53640926-AAD7-44D8-BBD7-CCE9431645EC}">
              <a14:shadowObscured xmlns:a14="http://schemas.microsoft.com/office/drawing/2010/main"/>
            </a:ext>
          </a:extLst>
        </p:spPr>
      </p:pic>
      <p:cxnSp>
        <p:nvCxnSpPr>
          <p:cNvPr id="3" name="Conector reto 2">
            <a:extLst>
              <a:ext uri="{FF2B5EF4-FFF2-40B4-BE49-F238E27FC236}">
                <a16:creationId xmlns:a16="http://schemas.microsoft.com/office/drawing/2014/main" id="{79EACAB0-270F-F961-D19D-339A5880A50D}"/>
              </a:ext>
            </a:extLst>
          </p:cNvPr>
          <p:cNvCxnSpPr>
            <a:cxnSpLocks/>
          </p:cNvCxnSpPr>
          <p:nvPr/>
        </p:nvCxnSpPr>
        <p:spPr>
          <a:xfrm rot="5400000">
            <a:off x="6096000" y="-1488837"/>
            <a:ext cx="0" cy="1152000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CaixaDeTexto 5">
            <a:extLst>
              <a:ext uri="{FF2B5EF4-FFF2-40B4-BE49-F238E27FC236}">
                <a16:creationId xmlns:a16="http://schemas.microsoft.com/office/drawing/2014/main" id="{0B7FC314-4ACA-0D6D-FAFD-D6BAC4072997}"/>
              </a:ext>
            </a:extLst>
          </p:cNvPr>
          <p:cNvSpPr txBox="1"/>
          <p:nvPr/>
        </p:nvSpPr>
        <p:spPr>
          <a:xfrm>
            <a:off x="3081036" y="4567479"/>
            <a:ext cx="8586049" cy="830997"/>
          </a:xfrm>
          <a:prstGeom prst="rect">
            <a:avLst/>
          </a:prstGeom>
          <a:noFill/>
        </p:spPr>
        <p:txBody>
          <a:bodyPr wrap="square">
            <a:spAutoFit/>
          </a:bodyPr>
          <a:lstStyle/>
          <a:p>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Observe, a posição da vírgula ao multiplicarmos um número por 100, nos exemplos:</a:t>
            </a:r>
            <a:endParaRPr lang="pt-BR" sz="2400" dirty="0"/>
          </a:p>
        </p:txBody>
      </p:sp>
      <p:pic>
        <p:nvPicPr>
          <p:cNvPr id="7" name="Imagem 6">
            <a:extLst>
              <a:ext uri="{FF2B5EF4-FFF2-40B4-BE49-F238E27FC236}">
                <a16:creationId xmlns:a16="http://schemas.microsoft.com/office/drawing/2014/main" id="{19BD6EA2-56E4-EFDE-8D25-5484D8F08B79}"/>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l="1424" t="13659" r="3273" b="6870"/>
          <a:stretch/>
        </p:blipFill>
        <p:spPr>
          <a:xfrm>
            <a:off x="2667085" y="5380518"/>
            <a:ext cx="9000000" cy="759951"/>
          </a:xfrm>
          <a:prstGeom prst="rect">
            <a:avLst/>
          </a:prstGeom>
        </p:spPr>
      </p:pic>
    </p:spTree>
    <p:extLst>
      <p:ext uri="{BB962C8B-B14F-4D97-AF65-F5344CB8AC3E}">
        <p14:creationId xmlns:p14="http://schemas.microsoft.com/office/powerpoint/2010/main" val="376871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516000" y="631294"/>
                <a:ext cx="11160000" cy="2886046"/>
              </a:xfrm>
              <a:prstGeom prst="rect">
                <a:avLst/>
              </a:prstGeom>
              <a:noFill/>
            </p:spPr>
            <p:txBody>
              <a:bodyPr wrap="square" rtlCol="0">
                <a:spAutoFit/>
              </a:bodyPr>
              <a:lstStyle/>
              <a:p>
                <a:pPr>
                  <a:spcAft>
                    <a:spcPts val="200"/>
                  </a:spcAft>
                </a:pPr>
                <a:r>
                  <a:rPr lang="pt-BR" sz="24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3ª Forma:</a:t>
                </a:r>
                <a:r>
                  <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latin typeface="Arial Narrow" panose="020B0606020202030204" pitchFamily="34" charset="0"/>
                    <a:ea typeface="Calibri" panose="020F0502020204030204" pitchFamily="34" charset="0"/>
                    <a:cs typeface="Times New Roman" panose="02020603050405020304" pitchFamily="18" charset="0"/>
                  </a:rPr>
                  <a:t>construir a proporção, igualando  </a:t>
                </a:r>
                <a14:m>
                  <m:oMath xmlns:m="http://schemas.openxmlformats.org/officeDocument/2006/math">
                    <m:f>
                      <m:f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fPr>
                      <m:num>
                        <m:r>
                          <a:rPr lang="pt-BR" sz="2400" kern="100">
                            <a:latin typeface="Cambria Math" panose="02040503050406030204" pitchFamily="18" charset="0"/>
                            <a:ea typeface="Calibri" panose="020F0502020204030204" pitchFamily="34" charset="0"/>
                            <a:cs typeface="Times New Roman" panose="02020603050405020304" pitchFamily="18" charset="0"/>
                          </a:rPr>
                          <m:t>3</m:t>
                        </m:r>
                      </m:num>
                      <m:den>
                        <m:r>
                          <a:rPr lang="pt-BR" sz="2400" kern="100">
                            <a:latin typeface="Cambria Math" panose="02040503050406030204" pitchFamily="18" charset="0"/>
                            <a:ea typeface="Calibri" panose="020F0502020204030204" pitchFamily="34" charset="0"/>
                            <a:cs typeface="Times New Roman" panose="02020603050405020304" pitchFamily="18" charset="0"/>
                          </a:rPr>
                          <m:t>4</m:t>
                        </m:r>
                      </m:den>
                    </m:f>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à fração </a:t>
                </a:r>
                <a14:m>
                  <m:oMath xmlns:m="http://schemas.openxmlformats.org/officeDocument/2006/math">
                    <m:f>
                      <m:f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pt-BR" sz="2400" kern="100">
                            <a:latin typeface="Cambria Math" panose="02040503050406030204" pitchFamily="18" charset="0"/>
                            <a:ea typeface="Calibri" panose="020F0502020204030204" pitchFamily="34" charset="0"/>
                            <a:cs typeface="Times New Roman" panose="02020603050405020304" pitchFamily="18" charset="0"/>
                          </a:rPr>
                          <m:t>x</m:t>
                        </m:r>
                      </m:num>
                      <m:den>
                        <m:r>
                          <a:rPr lang="pt-BR" sz="2400" kern="100">
                            <a:latin typeface="Cambria Math" panose="02040503050406030204" pitchFamily="18" charset="0"/>
                            <a:ea typeface="Calibri" panose="020F0502020204030204" pitchFamily="34" charset="0"/>
                            <a:cs typeface="Times New Roman" panose="02020603050405020304" pitchFamily="18" charset="0"/>
                          </a:rPr>
                          <m:t>100</m:t>
                        </m:r>
                      </m:den>
                    </m:f>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e, depois, aplicar a Propriedade Fundamental da Proporção.</a:t>
                </a:r>
              </a:p>
              <a:p>
                <a:pPr>
                  <a:spcAft>
                    <a:spcPts val="2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marL="2416175">
                  <a:spcAft>
                    <a:spcPts val="200"/>
                  </a:spcAft>
                </a:pPr>
                <a14:m>
                  <m:oMathPara xmlns:m="http://schemas.openxmlformats.org/officeDocument/2006/math">
                    <m:oMathParaPr>
                      <m:jc m:val="left"/>
                    </m:oMathParaPr>
                    <m:oMath xmlns:m="http://schemas.openxmlformats.org/officeDocument/2006/math">
                      <m:r>
                        <a:rPr lang="pt-BR" sz="2400" kern="100">
                          <a:latin typeface="Cambria Math" panose="02040503050406030204" pitchFamily="18" charset="0"/>
                          <a:ea typeface="Calibri" panose="020F0502020204030204" pitchFamily="34" charset="0"/>
                          <a:cs typeface="Times New Roman" panose="02020603050405020304" pitchFamily="18" charset="0"/>
                        </a:rPr>
                        <m:t>→</m:t>
                      </m:r>
                      <m:r>
                        <a:rPr lang="pt-BR" sz="2400" kern="100" smtClean="0">
                          <a:solidFill>
                            <a:srgbClr val="BF8F00"/>
                          </a:solidFill>
                          <a:effectLst/>
                          <a:latin typeface="Cambria Math" panose="02040503050406030204" pitchFamily="18" charset="0"/>
                          <a:ea typeface="Calibri" panose="020F0502020204030204" pitchFamily="34" charset="0"/>
                          <a:cs typeface="Times New Roman" panose="02020603050405020304" pitchFamily="18" charset="0"/>
                        </a:rPr>
                        <m:t>4∙</m:t>
                      </m:r>
                      <m:r>
                        <m:rPr>
                          <m:sty m:val="p"/>
                        </m:rPr>
                        <a:rPr lang="pt-BR" sz="2400" kern="100" smtClean="0">
                          <a:solidFill>
                            <a:srgbClr val="BF8F00"/>
                          </a:solidFill>
                          <a:effectLst/>
                          <a:latin typeface="Cambria Math" panose="02040503050406030204" pitchFamily="18" charset="0"/>
                          <a:ea typeface="Calibri" panose="020F0502020204030204" pitchFamily="34" charset="0"/>
                          <a:cs typeface="Times New Roman" panose="02020603050405020304" pitchFamily="18" charset="0"/>
                        </a:rPr>
                        <m:t>x</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3∙100</m:t>
                      </m:r>
                      <m:r>
                        <a:rPr lang="pt-BR" sz="2400" b="0" i="0" kern="100" smtClean="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kern="100">
                          <a:solidFill>
                            <a:srgbClr val="BF8F00"/>
                          </a:solidFill>
                          <a:effectLst/>
                          <a:latin typeface="Cambria Math" panose="02040503050406030204" pitchFamily="18" charset="0"/>
                          <a:ea typeface="Calibri" panose="020F0502020204030204" pitchFamily="34" charset="0"/>
                          <a:cs typeface="Times New Roman" panose="02020603050405020304" pitchFamily="18" charset="0"/>
                        </a:rPr>
                        <m:t>4</m:t>
                      </m:r>
                      <m:r>
                        <m:rPr>
                          <m:sty m:val="p"/>
                        </m:rPr>
                        <a:rPr lang="pt-BR" sz="2400" kern="100">
                          <a:solidFill>
                            <a:srgbClr val="BF8F00"/>
                          </a:solidFill>
                          <a:effectLst/>
                          <a:latin typeface="Cambria Math" panose="02040503050406030204" pitchFamily="18" charset="0"/>
                          <a:ea typeface="Calibri" panose="020F0502020204030204" pitchFamily="34" charset="0"/>
                          <a:cs typeface="Times New Roman" panose="02020603050405020304" pitchFamily="18" charset="0"/>
                        </a:rPr>
                        <m:t>x</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m:t>
                      </m:r>
                      <m:r>
                        <a:rPr lang="pt-BR" sz="2400"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300</m:t>
                      </m:r>
                      <m:r>
                        <a:rPr lang="pt-BR" sz="24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2400" kern="100">
                          <a:solidFill>
                            <a:srgbClr val="BF8F00"/>
                          </a:solidFill>
                          <a:effectLst/>
                          <a:latin typeface="Cambria Math" panose="02040503050406030204" pitchFamily="18" charset="0"/>
                          <a:ea typeface="Calibri" panose="020F0502020204030204" pitchFamily="34" charset="0"/>
                          <a:cs typeface="Times New Roman" panose="02020603050405020304" pitchFamily="18" charset="0"/>
                        </a:rPr>
                        <m:t>x</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300</m:t>
                          </m:r>
                        </m:num>
                        <m:den>
                          <m:r>
                            <a:rPr lang="pt-BR" sz="2400" kern="100">
                              <a:solidFill>
                                <a:srgbClr val="BF8F00"/>
                              </a:solidFill>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4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2400" kern="100">
                          <a:solidFill>
                            <a:srgbClr val="BF8F00"/>
                          </a:solidFill>
                          <a:effectLst/>
                          <a:latin typeface="Cambria Math" panose="02040503050406030204" pitchFamily="18" charset="0"/>
                          <a:ea typeface="Calibri" panose="020F0502020204030204" pitchFamily="34" charset="0"/>
                          <a:cs typeface="Times New Roman" panose="02020603050405020304" pitchFamily="18" charset="0"/>
                        </a:rPr>
                        <m:t>x</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=75</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Ou seja, </a:t>
                </a:r>
                <a14:m>
                  <m:oMath xmlns:m="http://schemas.openxmlformats.org/officeDocument/2006/math">
                    <m:r>
                      <a:rPr lang="pt-BR" sz="2400" kern="100">
                        <a:effectLst/>
                        <a:latin typeface="Cambria Math" panose="02040503050406030204" pitchFamily="18" charset="0"/>
                        <a:ea typeface="Calibri" panose="020F0502020204030204" pitchFamily="34" charset="0"/>
                        <a:cs typeface="Times New Roman" panose="02020603050405020304" pitchFamily="18" charset="0"/>
                      </a:rPr>
                      <m:t>75%</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516000" y="631294"/>
                <a:ext cx="11160000" cy="2886046"/>
              </a:xfrm>
              <a:prstGeom prst="rect">
                <a:avLst/>
              </a:prstGeom>
              <a:blipFill>
                <a:blip r:embed="rId2"/>
                <a:stretch>
                  <a:fillRect l="-874" b="-3805"/>
                </a:stretch>
              </a:blipFill>
            </p:spPr>
            <p:txBody>
              <a:bodyPr/>
              <a:lstStyle/>
              <a:p>
                <a:r>
                  <a:rPr lang="pt-BR">
                    <a:noFill/>
                  </a:rPr>
                  <a:t> </a:t>
                </a:r>
              </a:p>
            </p:txBody>
          </p:sp>
        </mc:Fallback>
      </mc:AlternateContent>
      <p:pic>
        <p:nvPicPr>
          <p:cNvPr id="2" name="Imagem 1" descr="Logotipo, nome da empresa&#10;&#10;Descrição gerada automaticamente">
            <a:extLst>
              <a:ext uri="{FF2B5EF4-FFF2-40B4-BE49-F238E27FC236}">
                <a16:creationId xmlns:a16="http://schemas.microsoft.com/office/drawing/2014/main" id="{D980B702-9FD5-DFF9-5574-16E42F40ACF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4977" t="9806"/>
          <a:stretch/>
        </p:blipFill>
        <p:spPr bwMode="auto">
          <a:xfrm>
            <a:off x="336000" y="4473043"/>
            <a:ext cx="2511085" cy="1394743"/>
          </a:xfrm>
          <a:prstGeom prst="rect">
            <a:avLst/>
          </a:prstGeom>
          <a:ln>
            <a:noFill/>
          </a:ln>
          <a:extLst>
            <a:ext uri="{53640926-AAD7-44D8-BBD7-CCE9431645EC}">
              <a14:shadowObscured xmlns:a14="http://schemas.microsoft.com/office/drawing/2010/main"/>
            </a:ext>
          </a:extLst>
        </p:spPr>
      </p:pic>
      <p:cxnSp>
        <p:nvCxnSpPr>
          <p:cNvPr id="3" name="Conector reto 2">
            <a:extLst>
              <a:ext uri="{FF2B5EF4-FFF2-40B4-BE49-F238E27FC236}">
                <a16:creationId xmlns:a16="http://schemas.microsoft.com/office/drawing/2014/main" id="{79EACAB0-270F-F961-D19D-339A5880A50D}"/>
              </a:ext>
            </a:extLst>
          </p:cNvPr>
          <p:cNvCxnSpPr>
            <a:cxnSpLocks/>
          </p:cNvCxnSpPr>
          <p:nvPr/>
        </p:nvCxnSpPr>
        <p:spPr>
          <a:xfrm flipH="1">
            <a:off x="336000" y="4271163"/>
            <a:ext cx="115200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B7FC314-4ACA-0D6D-FAFD-D6BAC4072997}"/>
                  </a:ext>
                </a:extLst>
              </p:cNvPr>
              <p:cNvSpPr txBox="1"/>
              <p:nvPr/>
            </p:nvSpPr>
            <p:spPr>
              <a:xfrm>
                <a:off x="3032449" y="4567479"/>
                <a:ext cx="8634636" cy="1569660"/>
              </a:xfrm>
              <a:prstGeom prst="rect">
                <a:avLst/>
              </a:prstGeom>
              <a:noFill/>
            </p:spPr>
            <p:txBody>
              <a:bodyPr wrap="square">
                <a:spAutoFit/>
              </a:bodyPr>
              <a:lstStyle/>
              <a:p>
                <a:r>
                  <a:rPr lang="pt-BR" sz="2400" dirty="0">
                    <a:effectLst/>
                    <a:latin typeface="Arial Narrow" panose="020B0606020202030204" pitchFamily="34" charset="0"/>
                    <a:ea typeface="Calibri" panose="020F0502020204030204" pitchFamily="34" charset="0"/>
                    <a:cs typeface="Times New Roman" panose="02020603050405020304" pitchFamily="18" charset="0"/>
                  </a:rPr>
                  <a:t>Essa proporção é obtida por meio da regra de três:</a:t>
                </a:r>
              </a:p>
              <a:p>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marL="3051175"/>
                <a:r>
                  <a:rPr lang="pt-BR" sz="2400" dirty="0">
                    <a:effectLst/>
                    <a:latin typeface="Arial Narrow" panose="020B0606020202030204" pitchFamily="34" charset="0"/>
                    <a:ea typeface="Calibri" panose="020F0502020204030204" pitchFamily="34" charset="0"/>
                    <a:cs typeface="Times New Roman" panose="02020603050405020304" pitchFamily="18" charset="0"/>
                  </a:rPr>
                  <a:t>3 está para 4, assim como </a:t>
                </a:r>
                <a14:m>
                  <m:oMath xmlns:m="http://schemas.openxmlformats.org/officeDocument/2006/math">
                    <m:r>
                      <m:rPr>
                        <m:sty m:val="p"/>
                      </m:rPr>
                      <a:rPr lang="pt-BR" sz="2400">
                        <a:effectLst/>
                        <a:latin typeface="Cambria Math" panose="02040503050406030204" pitchFamily="18" charset="0"/>
                        <a:ea typeface="Calibri" panose="020F0502020204030204" pitchFamily="34" charset="0"/>
                        <a:cs typeface="Times New Roman" panose="02020603050405020304" pitchFamily="18" charset="0"/>
                      </a:rPr>
                      <m:t>x</m:t>
                    </m:r>
                  </m:oMath>
                </a14:m>
                <a:r>
                  <a:rPr lang="pt-BR" sz="2400" dirty="0">
                    <a:effectLst/>
                    <a:latin typeface="Arial Narrow" panose="020B0606020202030204" pitchFamily="34" charset="0"/>
                    <a:ea typeface="Calibri" panose="020F0502020204030204" pitchFamily="34" charset="0"/>
                    <a:cs typeface="Times New Roman" panose="02020603050405020304" pitchFamily="18" charset="0"/>
                  </a:rPr>
                  <a:t> está para 100.</a:t>
                </a:r>
                <a:endParaRPr lang="pt-BR" sz="2400" dirty="0"/>
              </a:p>
            </p:txBody>
          </p:sp>
        </mc:Choice>
        <mc:Fallback xmlns="">
          <p:sp>
            <p:nvSpPr>
              <p:cNvPr id="6" name="CaixaDeTexto 5">
                <a:extLst>
                  <a:ext uri="{FF2B5EF4-FFF2-40B4-BE49-F238E27FC236}">
                    <a16:creationId xmlns:a16="http://schemas.microsoft.com/office/drawing/2014/main" id="{0B7FC314-4ACA-0D6D-FAFD-D6BAC4072997}"/>
                  </a:ext>
                </a:extLst>
              </p:cNvPr>
              <p:cNvSpPr txBox="1">
                <a:spLocks noRot="1" noChangeAspect="1" noMove="1" noResize="1" noEditPoints="1" noAdjustHandles="1" noChangeArrowheads="1" noChangeShapeType="1" noTextEdit="1"/>
              </p:cNvSpPr>
              <p:nvPr/>
            </p:nvSpPr>
            <p:spPr>
              <a:xfrm>
                <a:off x="3032449" y="4567479"/>
                <a:ext cx="8634636" cy="1569660"/>
              </a:xfrm>
              <a:prstGeom prst="rect">
                <a:avLst/>
              </a:prstGeom>
              <a:blipFill>
                <a:blip r:embed="rId5"/>
                <a:stretch>
                  <a:fillRect l="-1059" t="-2713" b="-7364"/>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0E47B185-97BA-A898-BEE8-89988464725F}"/>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1421099" y="1917244"/>
            <a:ext cx="1425986" cy="919262"/>
          </a:xfrm>
          <a:prstGeom prst="rect">
            <a:avLst/>
          </a:prstGeom>
        </p:spPr>
      </p:pic>
      <p:pic>
        <p:nvPicPr>
          <p:cNvPr id="9" name="Imagem 8">
            <a:extLst>
              <a:ext uri="{FF2B5EF4-FFF2-40B4-BE49-F238E27FC236}">
                <a16:creationId xmlns:a16="http://schemas.microsoft.com/office/drawing/2014/main" id="{C6930C67-EBDA-26E2-7250-8EA4A8F3D646}"/>
              </a:ext>
            </a:extLst>
          </p:cNvPr>
          <p:cNvPicPr>
            <a:picLocks noChangeAspect="1"/>
          </p:cNvPicPr>
          <p:nvPr/>
        </p:nvPicPr>
        <p:blipFill>
          <a:blip r:embed="rId8"/>
          <a:stretch>
            <a:fillRect/>
          </a:stretch>
        </p:blipFill>
        <p:spPr>
          <a:xfrm>
            <a:off x="3032449" y="5167644"/>
            <a:ext cx="2511085" cy="1036092"/>
          </a:xfrm>
          <a:prstGeom prst="rect">
            <a:avLst/>
          </a:prstGeom>
        </p:spPr>
      </p:pic>
    </p:spTree>
    <p:extLst>
      <p:ext uri="{BB962C8B-B14F-4D97-AF65-F5344CB8AC3E}">
        <p14:creationId xmlns:p14="http://schemas.microsoft.com/office/powerpoint/2010/main" val="1183235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64A87D2-7826-3D4B-FCB3-D4DFD9B46C2C}"/>
                  </a:ext>
                </a:extLst>
              </p:cNvPr>
              <p:cNvSpPr txBox="1"/>
              <p:nvPr/>
            </p:nvSpPr>
            <p:spPr>
              <a:xfrm>
                <a:off x="516000" y="631294"/>
                <a:ext cx="11160000" cy="5919954"/>
              </a:xfrm>
              <a:prstGeom prst="rect">
                <a:avLst/>
              </a:prstGeom>
              <a:noFill/>
            </p:spPr>
            <p:txBody>
              <a:bodyPr wrap="square" rtlCol="0">
                <a:spAutoFit/>
              </a:bodyPr>
              <a:lstStyle/>
              <a:p>
                <a:pPr>
                  <a:spcAft>
                    <a:spcPts val="400"/>
                  </a:spcAft>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Exemplo: </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4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Represente a fração </a:t>
                </a:r>
                <a14:m>
                  <m:oMath xmlns:m="http://schemas.openxmlformats.org/officeDocument/2006/math">
                    <m:f>
                      <m:f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latin typeface="Cambria Math" panose="02040503050406030204" pitchFamily="18" charset="0"/>
                            <a:ea typeface="Calibri" panose="020F0502020204030204" pitchFamily="34" charset="0"/>
                            <a:cs typeface="Times New Roman" panose="02020603050405020304" pitchFamily="18" charset="0"/>
                          </a:rPr>
                          <m:t>2</m:t>
                        </m:r>
                      </m:den>
                    </m:f>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em sua forma decimal e percentual.</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400"/>
                  </a:spcAft>
                </a:pPr>
                <a:r>
                  <a:rPr lang="pt-BR" sz="2400" i="1" kern="100" dirty="0">
                    <a:latin typeface="Arial Narrow" panose="020B0606020202030204" pitchFamily="34" charset="0"/>
                    <a:ea typeface="Calibri" panose="020F0502020204030204" pitchFamily="34" charset="0"/>
                    <a:cs typeface="Times New Roman" panose="02020603050405020304" pitchFamily="18" charset="0"/>
                  </a:rPr>
                  <a:t>Solução: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4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Efetuando a divisão do numerador pelo denominador, temos</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400"/>
                  </a:spcAft>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 </a:t>
                </a:r>
              </a:p>
              <a:p>
                <a:pPr>
                  <a:spcAft>
                    <a:spcPts val="400"/>
                  </a:spcAft>
                </a:pPr>
                <a:endParaRPr lang="pt-BR" sz="3600" b="1" kern="100" dirty="0">
                  <a:latin typeface="Arial Narrow" panose="020B0606020202030204" pitchFamily="34" charset="0"/>
                  <a:ea typeface="Calibri" panose="020F0502020204030204" pitchFamily="34" charset="0"/>
                  <a:cs typeface="Times New Roman" panose="02020603050405020304" pitchFamily="18" charset="0"/>
                </a:endParaRPr>
              </a:p>
              <a:p>
                <a:pPr>
                  <a:spcAft>
                    <a:spcPts val="400"/>
                  </a:spcAft>
                </a:pPr>
                <a:endParaRPr lang="pt-BR" sz="2800" b="1" kern="100" dirty="0">
                  <a:latin typeface="Arial Narrow" panose="020B0606020202030204" pitchFamily="34" charset="0"/>
                  <a:ea typeface="Calibri" panose="020F0502020204030204" pitchFamily="34" charset="0"/>
                  <a:cs typeface="Times New Roman" panose="02020603050405020304" pitchFamily="18" charset="0"/>
                </a:endParaRPr>
              </a:p>
              <a:p>
                <a:pPr>
                  <a:spcAft>
                    <a:spcPts val="4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4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Para representarmos, na forma percentual, multiplicamos e dividimos por 100, simultaneamente. Substituindo o divisor 100 pelo símbolo da porcentagem, logo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400"/>
                  </a:spcAft>
                </a:pPr>
                <a14:m>
                  <m:oMathPara xmlns:m="http://schemas.openxmlformats.org/officeDocument/2006/math">
                    <m:oMathParaPr>
                      <m:jc m:val="centerGroup"/>
                    </m:oMathParaPr>
                    <m:oMath xmlns:m="http://schemas.openxmlformats.org/officeDocument/2006/math">
                      <m:r>
                        <a:rPr lang="pt-BR" sz="2400" i="1" kern="100">
                          <a:latin typeface="Cambria Math" panose="02040503050406030204" pitchFamily="18" charset="0"/>
                          <a:ea typeface="Calibri" panose="020F0502020204030204" pitchFamily="34" charset="0"/>
                          <a:cs typeface="Times New Roman" panose="02020603050405020304" pitchFamily="18" charset="0"/>
                        </a:rPr>
                        <m:t>0,5 ∙</m:t>
                      </m:r>
                      <m:f>
                        <m:f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latin typeface="Cambria Math" panose="02040503050406030204" pitchFamily="18" charset="0"/>
                              <a:ea typeface="Calibri" panose="020F0502020204030204" pitchFamily="34" charset="0"/>
                              <a:cs typeface="Times New Roman" panose="02020603050405020304" pitchFamily="18" charset="0"/>
                            </a:rPr>
                            <m:t>100</m:t>
                          </m:r>
                        </m:num>
                        <m:den>
                          <m:r>
                            <a:rPr lang="pt-BR" sz="2400" i="1" kern="100">
                              <a:latin typeface="Cambria Math" panose="02040503050406030204" pitchFamily="18" charset="0"/>
                              <a:ea typeface="Calibri" panose="020F0502020204030204" pitchFamily="34" charset="0"/>
                              <a:cs typeface="Times New Roman" panose="02020603050405020304" pitchFamily="18" charset="0"/>
                            </a:rPr>
                            <m:t>100</m:t>
                          </m:r>
                        </m:den>
                      </m:f>
                      <m:r>
                        <a:rPr lang="pt-BR" sz="2400" i="1" kern="100">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latin typeface="Cambria Math" panose="02040503050406030204" pitchFamily="18" charset="0"/>
                              <a:ea typeface="Calibri" panose="020F0502020204030204" pitchFamily="34" charset="0"/>
                              <a:cs typeface="Times New Roman" panose="02020603050405020304" pitchFamily="18" charset="0"/>
                            </a:rPr>
                            <m:t>0,5∙100</m:t>
                          </m:r>
                        </m:num>
                        <m:den>
                          <m:r>
                            <a:rPr lang="pt-BR" sz="2400" i="1" kern="100">
                              <a:latin typeface="Cambria Math" panose="02040503050406030204" pitchFamily="18" charset="0"/>
                              <a:ea typeface="Calibri" panose="020F0502020204030204" pitchFamily="34" charset="0"/>
                              <a:cs typeface="Times New Roman" panose="02020603050405020304" pitchFamily="18" charset="0"/>
                            </a:rPr>
                            <m:t>100</m:t>
                          </m:r>
                        </m:den>
                      </m:f>
                      <m:r>
                        <a:rPr lang="pt-BR" sz="2400" i="1" kern="100">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latin typeface="Cambria Math" panose="02040503050406030204" pitchFamily="18" charset="0"/>
                              <a:ea typeface="Calibri" panose="020F0502020204030204" pitchFamily="34" charset="0"/>
                              <a:cs typeface="Times New Roman" panose="02020603050405020304" pitchFamily="18" charset="0"/>
                            </a:rPr>
                            <m:t>50</m:t>
                          </m:r>
                        </m:num>
                        <m:den>
                          <m:r>
                            <a:rPr lang="pt-BR" sz="2400" i="1" kern="100">
                              <a:solidFill>
                                <a:srgbClr val="0070C0"/>
                              </a:solidFill>
                              <a:latin typeface="Cambria Math" panose="02040503050406030204" pitchFamily="18" charset="0"/>
                              <a:ea typeface="Calibri" panose="020F0502020204030204" pitchFamily="34" charset="0"/>
                              <a:cs typeface="Times New Roman" panose="02020603050405020304" pitchFamily="18" charset="0"/>
                            </a:rPr>
                            <m:t>100</m:t>
                          </m:r>
                        </m:den>
                      </m:f>
                      <m:r>
                        <a:rPr lang="pt-BR" sz="2400" i="1" kern="100">
                          <a:latin typeface="Cambria Math" panose="02040503050406030204" pitchFamily="18" charset="0"/>
                          <a:ea typeface="Calibri" panose="020F0502020204030204" pitchFamily="34" charset="0"/>
                          <a:cs typeface="Times New Roman" panose="02020603050405020304" pitchFamily="18" charset="0"/>
                        </a:rPr>
                        <m:t>=50</m:t>
                      </m:r>
                      <m:r>
                        <a:rPr lang="pt-BR" sz="2400" i="1" kern="100">
                          <a:solidFill>
                            <a:srgbClr val="0070C0"/>
                          </a:solidFill>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4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Dessa forma, o número </a:t>
                </a:r>
                <a14:m>
                  <m:oMath xmlns:m="http://schemas.openxmlformats.org/officeDocument/2006/math">
                    <m:f>
                      <m:fPr>
                        <m:ctrlPr>
                          <a:rPr lang="pt-BR" sz="2400" i="1" kern="100">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latin typeface="Cambria Math" panose="02040503050406030204" pitchFamily="18" charset="0"/>
                            <a:ea typeface="Calibri" panose="020F0502020204030204" pitchFamily="34" charset="0"/>
                            <a:cs typeface="Times New Roman" panose="02020603050405020304" pitchFamily="18" charset="0"/>
                          </a:rPr>
                          <m:t>2</m:t>
                        </m:r>
                      </m:den>
                    </m:f>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equivale a </a:t>
                </a:r>
                <a14:m>
                  <m:oMath xmlns:m="http://schemas.openxmlformats.org/officeDocument/2006/math">
                    <m:r>
                      <a:rPr lang="pt-BR" sz="2400" kern="100">
                        <a:latin typeface="Cambria Math" panose="02040503050406030204" pitchFamily="18" charset="0"/>
                        <a:ea typeface="Calibri" panose="020F0502020204030204" pitchFamily="34" charset="0"/>
                        <a:cs typeface="Times New Roman" panose="02020603050405020304" pitchFamily="18" charset="0"/>
                      </a:rPr>
                      <m:t>0,5 </m:t>
                    </m:r>
                    <m:r>
                      <m:rPr>
                        <m:sty m:val="p"/>
                      </m:rPr>
                      <a:rPr lang="pt-BR" sz="2400" kern="100">
                        <a:latin typeface="Cambria Math" panose="02040503050406030204" pitchFamily="18" charset="0"/>
                        <a:ea typeface="Calibri" panose="020F0502020204030204" pitchFamily="34" charset="0"/>
                        <a:cs typeface="Times New Roman" panose="02020603050405020304" pitchFamily="18" charset="0"/>
                      </a:rPr>
                      <m:t>ou</m:t>
                    </m:r>
                    <m:r>
                      <a:rPr lang="pt-BR" sz="2400" kern="100">
                        <a:latin typeface="Cambria Math" panose="02040503050406030204" pitchFamily="18" charset="0"/>
                        <a:ea typeface="Calibri" panose="020F0502020204030204" pitchFamily="34" charset="0"/>
                        <a:cs typeface="Times New Roman" panose="02020603050405020304" pitchFamily="18" charset="0"/>
                      </a:rPr>
                      <m:t> 50%</m:t>
                    </m:r>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E64A87D2-7826-3D4B-FCB3-D4DFD9B46C2C}"/>
                  </a:ext>
                </a:extLst>
              </p:cNvPr>
              <p:cNvSpPr txBox="1">
                <a:spLocks noRot="1" noChangeAspect="1" noMove="1" noResize="1" noEditPoints="1" noAdjustHandles="1" noChangeArrowheads="1" noChangeShapeType="1" noTextEdit="1"/>
              </p:cNvSpPr>
              <p:nvPr/>
            </p:nvSpPr>
            <p:spPr>
              <a:xfrm>
                <a:off x="516000" y="631294"/>
                <a:ext cx="11160000" cy="5919954"/>
              </a:xfrm>
              <a:prstGeom prst="rect">
                <a:avLst/>
              </a:prstGeom>
              <a:blipFill>
                <a:blip r:embed="rId2"/>
                <a:stretch>
                  <a:fillRect l="-874" t="-1030" b="-103"/>
                </a:stretch>
              </a:blipFill>
            </p:spPr>
            <p:txBody>
              <a:bodyPr/>
              <a:lstStyle/>
              <a:p>
                <a:r>
                  <a:rPr lang="pt-BR">
                    <a:noFill/>
                  </a:rPr>
                  <a:t> </a:t>
                </a:r>
              </a:p>
            </p:txBody>
          </p:sp>
        </mc:Fallback>
      </mc:AlternateContent>
      <p:pic>
        <p:nvPicPr>
          <p:cNvPr id="5" name="Imagem 4" descr="Diagrama&#10;&#10;Descrição gerada automaticamente">
            <a:extLst>
              <a:ext uri="{FF2B5EF4-FFF2-40B4-BE49-F238E27FC236}">
                <a16:creationId xmlns:a16="http://schemas.microsoft.com/office/drawing/2014/main" id="{5C73FA67-CB85-7F07-939E-620156ACB6F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5027"/>
          <a:stretch/>
        </p:blipFill>
        <p:spPr bwMode="auto">
          <a:xfrm>
            <a:off x="4579334" y="2472900"/>
            <a:ext cx="3033331" cy="1912200"/>
          </a:xfrm>
          <a:prstGeom prst="rect">
            <a:avLst/>
          </a:prstGeom>
          <a:noFill/>
          <a:ln>
            <a:noFill/>
          </a:ln>
        </p:spPr>
      </p:pic>
    </p:spTree>
    <p:extLst>
      <p:ext uri="{BB962C8B-B14F-4D97-AF65-F5344CB8AC3E}">
        <p14:creationId xmlns:p14="http://schemas.microsoft.com/office/powerpoint/2010/main" val="677956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Texto&#10;&#10;Descrição gerada automaticamente">
            <a:extLst>
              <a:ext uri="{FF2B5EF4-FFF2-40B4-BE49-F238E27FC236}">
                <a16:creationId xmlns:a16="http://schemas.microsoft.com/office/drawing/2014/main" id="{E856A0D7-BE45-3AB7-26EC-92DDB6C7CFEF}"/>
              </a:ext>
            </a:extLst>
          </p:cNvPr>
          <p:cNvPicPr>
            <a:picLocks noChangeAspect="1"/>
          </p:cNvPicPr>
          <p:nvPr/>
        </p:nvPicPr>
        <p:blipFill rotWithShape="1">
          <a:blip r:embed="rId2"/>
          <a:srcRect l="2852" t="2314" r="37881" b="76603"/>
          <a:stretch/>
        </p:blipFill>
        <p:spPr>
          <a:xfrm>
            <a:off x="336000" y="593970"/>
            <a:ext cx="3240000" cy="601071"/>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B6740B2-D02E-19B2-673C-7C48A9F5D948}"/>
                  </a:ext>
                </a:extLst>
              </p:cNvPr>
              <p:cNvSpPr txBox="1"/>
              <p:nvPr/>
            </p:nvSpPr>
            <p:spPr>
              <a:xfrm>
                <a:off x="516000" y="1167772"/>
                <a:ext cx="11160000" cy="2192780"/>
              </a:xfrm>
              <a:prstGeom prst="rect">
                <a:avLst/>
              </a:prstGeom>
              <a:noFill/>
            </p:spPr>
            <p:txBody>
              <a:bodyPr wrap="square">
                <a:spAutoFit/>
              </a:bodyPr>
              <a:lstStyle/>
              <a:p>
                <a:pPr algn="just">
                  <a:spcAft>
                    <a:spcPts val="200"/>
                  </a:spcAft>
                </a:pPr>
                <a:r>
                  <a:rPr lang="pt-BR" sz="25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Um valor pode ser representado por meio de mais de uma fração, chamadas de frações equivalentes. P</a:t>
                </a:r>
                <a:r>
                  <a:rPr lang="pt-BR" sz="25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or exemplo, o valor </a:t>
                </a:r>
                <a14:m>
                  <m:oMath xmlns:m="http://schemas.openxmlformats.org/officeDocument/2006/math">
                    <m:r>
                      <a:rPr lang="pt-BR" sz="25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𝟎</m:t>
                    </m:r>
                    <m:r>
                      <a:rPr lang="pt-BR" sz="25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5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𝟓</m:t>
                    </m:r>
                  </m:oMath>
                </a14:m>
                <a:r>
                  <a:rPr lang="pt-BR" sz="25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pode ser representado pelas frações equivalentes</a:t>
                </a:r>
                <a:r>
                  <a:rPr lang="pt-BR" sz="25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pt-BR" sz="2500" i="1">
                            <a:solidFill>
                              <a:srgbClr val="000000"/>
                            </a:solidFill>
                            <a:effectLst/>
                            <a:latin typeface="Cambria Math" panose="02040503050406030204" pitchFamily="18" charset="0"/>
                            <a:ea typeface="Times New Roman" panose="02020603050405020304" pitchFamily="18" charset="0"/>
                          </a:rPr>
                        </m:ctrlPr>
                      </m:fPr>
                      <m:num>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den>
                    </m:f>
                    <m:r>
                      <a:rPr lang="pt-BR" sz="2500" b="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500" i="1">
                            <a:solidFill>
                              <a:srgbClr val="000000"/>
                            </a:solidFill>
                            <a:effectLst/>
                            <a:latin typeface="Cambria Math" panose="02040503050406030204" pitchFamily="18" charset="0"/>
                            <a:ea typeface="Times New Roman" panose="02020603050405020304" pitchFamily="18" charset="0"/>
                          </a:rPr>
                        </m:ctrlPr>
                      </m:fPr>
                      <m:num>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num>
                      <m:den>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𝟒</m:t>
                        </m:r>
                      </m:den>
                    </m:f>
                    <m:r>
                      <a:rPr lang="pt-BR" sz="2500" b="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500" i="1">
                            <a:solidFill>
                              <a:srgbClr val="000000"/>
                            </a:solidFill>
                            <a:effectLst/>
                            <a:latin typeface="Cambria Math" panose="02040503050406030204" pitchFamily="18" charset="0"/>
                            <a:ea typeface="Times New Roman" panose="02020603050405020304" pitchFamily="18" charset="0"/>
                          </a:rPr>
                        </m:ctrlPr>
                      </m:fPr>
                      <m:num>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𝟑</m:t>
                        </m:r>
                      </m:num>
                      <m:den>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𝟔</m:t>
                        </m:r>
                      </m:den>
                    </m:f>
                    <m:r>
                      <a:rPr lang="pt-BR" sz="2500" b="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500" i="1">
                            <a:solidFill>
                              <a:srgbClr val="000000"/>
                            </a:solidFill>
                            <a:effectLst/>
                            <a:latin typeface="Cambria Math" panose="02040503050406030204" pitchFamily="18" charset="0"/>
                            <a:ea typeface="Times New Roman" panose="02020603050405020304" pitchFamily="18" charset="0"/>
                          </a:rPr>
                        </m:ctrlPr>
                      </m:fPr>
                      <m:num>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𝟗</m:t>
                        </m:r>
                      </m:num>
                      <m:den>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𝟏𝟖</m:t>
                        </m:r>
                      </m:den>
                    </m:f>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𝐞</m:t>
                    </m:r>
                    <m:f>
                      <m:fPr>
                        <m:ctrlPr>
                          <a:rPr lang="pt-BR" sz="2500" i="1">
                            <a:solidFill>
                              <a:srgbClr val="000000"/>
                            </a:solidFill>
                            <a:effectLst/>
                            <a:latin typeface="Cambria Math" panose="02040503050406030204" pitchFamily="18" charset="0"/>
                            <a:ea typeface="Times New Roman" panose="02020603050405020304" pitchFamily="18" charset="0"/>
                          </a:rPr>
                        </m:ctrlPr>
                      </m:fPr>
                      <m:num>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𝟓𝟎</m:t>
                        </m:r>
                      </m:num>
                      <m:den>
                        <m:r>
                          <a:rPr lang="pt-BR" sz="25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𝟏𝟎𝟎</m:t>
                        </m:r>
                      </m:den>
                    </m:f>
                  </m:oMath>
                </a14:m>
                <a:r>
                  <a:rPr lang="pt-BR" sz="25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5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500" dirty="0">
                    <a:effectLst/>
                    <a:latin typeface="Arial Narrow" panose="020B0606020202030204" pitchFamily="34" charset="0"/>
                    <a:ea typeface="Calibri" panose="020F0502020204030204" pitchFamily="34" charset="0"/>
                    <a:cs typeface="Times New Roman" panose="02020603050405020304" pitchFamily="18" charset="0"/>
                  </a:rPr>
                  <a:t>É possível encontrar uma fração equivalente, a partir de uma fração, multiplicando ou dividindo o numerador e o denominador </a:t>
                </a:r>
                <a:r>
                  <a:rPr lang="pt-BR" sz="2500" u="sng" dirty="0">
                    <a:effectLst/>
                    <a:latin typeface="Arial Narrow" panose="020B0606020202030204" pitchFamily="34" charset="0"/>
                    <a:ea typeface="Calibri" panose="020F0502020204030204" pitchFamily="34" charset="0"/>
                    <a:cs typeface="Times New Roman" panose="02020603050405020304" pitchFamily="18" charset="0"/>
                  </a:rPr>
                  <a:t>por um mesmo número</a:t>
                </a:r>
                <a:r>
                  <a:rPr lang="pt-BR" sz="2500" dirty="0">
                    <a:effectLst/>
                    <a:latin typeface="Arial Narrow" panose="020B0606020202030204" pitchFamily="34" charset="0"/>
                    <a:ea typeface="Calibri" panose="020F0502020204030204" pitchFamily="34" charset="0"/>
                    <a:cs typeface="Times New Roman" panose="02020603050405020304" pitchFamily="18" charset="0"/>
                  </a:rPr>
                  <a:t>, diferente de zero.</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B6740B2-D02E-19B2-673C-7C48A9F5D948}"/>
                  </a:ext>
                </a:extLst>
              </p:cNvPr>
              <p:cNvSpPr txBox="1">
                <a:spLocks noRot="1" noChangeAspect="1" noMove="1" noResize="1" noEditPoints="1" noAdjustHandles="1" noChangeArrowheads="1" noChangeShapeType="1" noTextEdit="1"/>
              </p:cNvSpPr>
              <p:nvPr/>
            </p:nvSpPr>
            <p:spPr>
              <a:xfrm>
                <a:off x="516000" y="1167772"/>
                <a:ext cx="11160000" cy="2192780"/>
              </a:xfrm>
              <a:prstGeom prst="rect">
                <a:avLst/>
              </a:prstGeom>
              <a:blipFill>
                <a:blip r:embed="rId3"/>
                <a:stretch>
                  <a:fillRect l="-929" t="-2228" r="-1585" b="-5571"/>
                </a:stretch>
              </a:blipFill>
            </p:spPr>
            <p:txBody>
              <a:bodyPr/>
              <a:lstStyle/>
              <a:p>
                <a:r>
                  <a:rPr lang="pt-BR">
                    <a:noFill/>
                  </a:rPr>
                  <a:t> </a:t>
                </a:r>
              </a:p>
            </p:txBody>
          </p:sp>
        </mc:Fallback>
      </mc:AlternateContent>
      <p:sp>
        <p:nvSpPr>
          <p:cNvPr id="4" name="CaixaDeTexto 3">
            <a:extLst>
              <a:ext uri="{FF2B5EF4-FFF2-40B4-BE49-F238E27FC236}">
                <a16:creationId xmlns:a16="http://schemas.microsoft.com/office/drawing/2014/main" id="{D4D2E57D-E992-0156-3F29-9187E5100FDC}"/>
              </a:ext>
            </a:extLst>
          </p:cNvPr>
          <p:cNvSpPr txBox="1"/>
          <p:nvPr/>
        </p:nvSpPr>
        <p:spPr>
          <a:xfrm>
            <a:off x="516000" y="3560426"/>
            <a:ext cx="8425445" cy="861774"/>
          </a:xfrm>
          <a:prstGeom prst="rect">
            <a:avLst/>
          </a:prstGeom>
          <a:noFill/>
        </p:spPr>
        <p:txBody>
          <a:bodyPr wrap="square">
            <a:spAutoFit/>
          </a:bodyPr>
          <a:lstStyle/>
          <a:p>
            <a:pPr algn="just"/>
            <a:r>
              <a:rPr lang="pt-BR" sz="2500" b="1" dirty="0">
                <a:solidFill>
                  <a:srgbClr val="000000"/>
                </a:solidFill>
                <a:effectLst/>
                <a:latin typeface="Arial Narrow" panose="020B0606020202030204" pitchFamily="34" charset="0"/>
                <a:ea typeface="Calibri" panose="020F0502020204030204" pitchFamily="34" charset="0"/>
              </a:rPr>
              <a:t>Amplificação</a:t>
            </a:r>
            <a:endParaRPr lang="pt-BR" sz="2500" dirty="0">
              <a:solidFill>
                <a:srgbClr val="000000"/>
              </a:solidFill>
              <a:effectLst/>
              <a:latin typeface="Arial" panose="020B0604020202020204" pitchFamily="34" charset="0"/>
              <a:ea typeface="Calibri" panose="020F0502020204030204" pitchFamily="34" charset="0"/>
            </a:endParaRPr>
          </a:p>
          <a:p>
            <a:pPr algn="just"/>
            <a:r>
              <a:rPr lang="pt-BR" sz="2500" dirty="0">
                <a:effectLst/>
                <a:latin typeface="Arial Narrow" panose="020B0606020202030204" pitchFamily="34" charset="0"/>
                <a:ea typeface="Calibri" panose="020F0502020204030204" pitchFamily="34" charset="0"/>
                <a:cs typeface="Times New Roman" panose="02020603050405020304" pitchFamily="18" charset="0"/>
              </a:rPr>
              <a:t>Multiplica-se o numerador e o denominador por um mesmo número.</a:t>
            </a:r>
          </a:p>
        </p:txBody>
      </p:sp>
      <p:pic>
        <p:nvPicPr>
          <p:cNvPr id="7" name="Imagem 6" descr="Logotipo&#10;&#10;Descrição gerada automaticamente com confiança média">
            <a:extLst>
              <a:ext uri="{FF2B5EF4-FFF2-40B4-BE49-F238E27FC236}">
                <a16:creationId xmlns:a16="http://schemas.microsoft.com/office/drawing/2014/main" id="{684F7EC6-67E5-EB72-A01A-1A99FC481CA1}"/>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6259385" y="4422200"/>
            <a:ext cx="4856719" cy="1819980"/>
          </a:xfrm>
          <a:prstGeom prst="rect">
            <a:avLst/>
          </a:prstGeom>
        </p:spPr>
      </p:pic>
    </p:spTree>
    <p:extLst>
      <p:ext uri="{BB962C8B-B14F-4D97-AF65-F5344CB8AC3E}">
        <p14:creationId xmlns:p14="http://schemas.microsoft.com/office/powerpoint/2010/main" val="4254737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Texto&#10;&#10;Descrição gerada automaticamente">
            <a:extLst>
              <a:ext uri="{FF2B5EF4-FFF2-40B4-BE49-F238E27FC236}">
                <a16:creationId xmlns:a16="http://schemas.microsoft.com/office/drawing/2014/main" id="{E856A0D7-BE45-3AB7-26EC-92DDB6C7CFEF}"/>
              </a:ext>
            </a:extLst>
          </p:cNvPr>
          <p:cNvPicPr>
            <a:picLocks noChangeAspect="1"/>
          </p:cNvPicPr>
          <p:nvPr/>
        </p:nvPicPr>
        <p:blipFill rotWithShape="1">
          <a:blip r:embed="rId2"/>
          <a:srcRect l="2852" t="2314" r="37881" b="76603"/>
          <a:stretch/>
        </p:blipFill>
        <p:spPr>
          <a:xfrm>
            <a:off x="336000" y="593970"/>
            <a:ext cx="3240000" cy="601071"/>
          </a:xfrm>
          <a:prstGeom prst="rect">
            <a:avLst/>
          </a:prstGeom>
        </p:spPr>
      </p:pic>
      <p:pic>
        <p:nvPicPr>
          <p:cNvPr id="9" name="Imagem 8" descr="Logotipo&#10;&#10;Descrição gerada automaticamente com confiança baixa">
            <a:extLst>
              <a:ext uri="{FF2B5EF4-FFF2-40B4-BE49-F238E27FC236}">
                <a16:creationId xmlns:a16="http://schemas.microsoft.com/office/drawing/2014/main" id="{16D2F5D8-ABC6-9547-E99A-AF72A24A96D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000" y="2276307"/>
            <a:ext cx="4328749" cy="1975576"/>
          </a:xfrm>
          <a:prstGeom prst="rect">
            <a:avLst/>
          </a:prstGeom>
          <a:noFill/>
          <a:ln>
            <a:noFill/>
          </a:ln>
        </p:spPr>
      </p:pic>
      <p:sp>
        <p:nvSpPr>
          <p:cNvPr id="11" name="CaixaDeTexto 10">
            <a:extLst>
              <a:ext uri="{FF2B5EF4-FFF2-40B4-BE49-F238E27FC236}">
                <a16:creationId xmlns:a16="http://schemas.microsoft.com/office/drawing/2014/main" id="{4CEF6D8A-4932-CBB2-B4C1-DF920C6521D0}"/>
              </a:ext>
            </a:extLst>
          </p:cNvPr>
          <p:cNvSpPr txBox="1"/>
          <p:nvPr/>
        </p:nvSpPr>
        <p:spPr>
          <a:xfrm>
            <a:off x="336000" y="1164680"/>
            <a:ext cx="9890351" cy="892552"/>
          </a:xfrm>
          <a:prstGeom prst="rect">
            <a:avLst/>
          </a:prstGeom>
          <a:noFill/>
        </p:spPr>
        <p:txBody>
          <a:bodyPr wrap="square">
            <a:spAutoFit/>
          </a:bodyPr>
          <a:lstStyle/>
          <a:p>
            <a:pPr algn="just"/>
            <a:r>
              <a:rPr lang="pt-BR" sz="2600" b="1" dirty="0">
                <a:solidFill>
                  <a:srgbClr val="000000"/>
                </a:solidFill>
                <a:effectLst/>
                <a:latin typeface="Arial Narrow" panose="020B0606020202030204" pitchFamily="34" charset="0"/>
                <a:ea typeface="Calibri" panose="020F0502020204030204" pitchFamily="34" charset="0"/>
              </a:rPr>
              <a:t>Simplificação</a:t>
            </a:r>
            <a:endParaRPr lang="pt-BR" sz="2600" dirty="0">
              <a:solidFill>
                <a:srgbClr val="000000"/>
              </a:solidFill>
              <a:effectLst/>
              <a:latin typeface="Arial" panose="020B0604020202020204" pitchFamily="34" charset="0"/>
              <a:ea typeface="Calibri" panose="020F0502020204030204" pitchFamily="34" charset="0"/>
            </a:endParaRPr>
          </a:p>
          <a:p>
            <a:pPr algn="just"/>
            <a:r>
              <a:rPr lang="pt-BR" sz="2600" dirty="0">
                <a:effectLst/>
                <a:latin typeface="Arial Narrow" panose="020B0606020202030204" pitchFamily="34" charset="0"/>
                <a:ea typeface="Calibri" panose="020F0502020204030204" pitchFamily="34" charset="0"/>
                <a:cs typeface="Times New Roman" panose="02020603050405020304" pitchFamily="18" charset="0"/>
              </a:rPr>
              <a:t>Divide-se o numerador e o denominador por um divisor comum.</a:t>
            </a:r>
            <a:endParaRPr lang="pt-BR" sz="2600" dirty="0"/>
          </a:p>
        </p:txBody>
      </p:sp>
      <p:sp>
        <p:nvSpPr>
          <p:cNvPr id="14" name="CaixaDeTexto 13">
            <a:extLst>
              <a:ext uri="{FF2B5EF4-FFF2-40B4-BE49-F238E27FC236}">
                <a16:creationId xmlns:a16="http://schemas.microsoft.com/office/drawing/2014/main" id="{47010AD8-DA89-94DC-A3B1-9D96123E1188}"/>
              </a:ext>
            </a:extLst>
          </p:cNvPr>
          <p:cNvSpPr txBox="1"/>
          <p:nvPr/>
        </p:nvSpPr>
        <p:spPr>
          <a:xfrm>
            <a:off x="4876800" y="2066201"/>
            <a:ext cx="7077576" cy="2092881"/>
          </a:xfrm>
          <a:prstGeom prst="rect">
            <a:avLst/>
          </a:prstGeom>
          <a:noFill/>
        </p:spPr>
        <p:txBody>
          <a:bodyPr wrap="square">
            <a:spAutoFit/>
          </a:bodyPr>
          <a:lstStyle/>
          <a:p>
            <a:pPr algn="just"/>
            <a:r>
              <a:rPr lang="pt-BR" sz="2600" dirty="0">
                <a:effectLst/>
                <a:latin typeface="Arial Narrow" panose="020B0606020202030204" pitchFamily="34" charset="0"/>
                <a:ea typeface="Calibri" panose="020F0502020204030204" pitchFamily="34" charset="0"/>
                <a:cs typeface="Times New Roman" panose="02020603050405020304" pitchFamily="18" charset="0"/>
              </a:rPr>
              <a:t>Ao simplificarmos uma fração, esta pode se tornar irredutível, isto ocorre quando seu numerador e denominador não possuem um divisor diferente de 1 em comum, ou seja, o numerador e o denominador são primos entre si.</a:t>
            </a:r>
            <a:endParaRPr lang="pt-BR" sz="2600" dirty="0"/>
          </a:p>
        </p:txBody>
      </p:sp>
      <p:pic>
        <p:nvPicPr>
          <p:cNvPr id="25" name="Imagem 24">
            <a:extLst>
              <a:ext uri="{FF2B5EF4-FFF2-40B4-BE49-F238E27FC236}">
                <a16:creationId xmlns:a16="http://schemas.microsoft.com/office/drawing/2014/main" id="{267E9BEF-F4C1-EC06-E8AC-CC136595932C}"/>
              </a:ext>
            </a:extLst>
          </p:cNvPr>
          <p:cNvPicPr>
            <a:picLocks noChangeAspect="1"/>
          </p:cNvPicPr>
          <p:nvPr/>
        </p:nvPicPr>
        <p:blipFill>
          <a:blip r:embed="rId4"/>
          <a:stretch>
            <a:fillRect/>
          </a:stretch>
        </p:blipFill>
        <p:spPr>
          <a:xfrm>
            <a:off x="4876800" y="4159082"/>
            <a:ext cx="6779902" cy="2366099"/>
          </a:xfrm>
          <a:prstGeom prst="rect">
            <a:avLst/>
          </a:prstGeom>
        </p:spPr>
      </p:pic>
    </p:spTree>
    <p:extLst>
      <p:ext uri="{BB962C8B-B14F-4D97-AF65-F5344CB8AC3E}">
        <p14:creationId xmlns:p14="http://schemas.microsoft.com/office/powerpoint/2010/main" val="1907138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4CEF6D8A-4932-CBB2-B4C1-DF920C6521D0}"/>
                  </a:ext>
                </a:extLst>
              </p:cNvPr>
              <p:cNvSpPr txBox="1"/>
              <p:nvPr/>
            </p:nvSpPr>
            <p:spPr>
              <a:xfrm>
                <a:off x="336000" y="659855"/>
                <a:ext cx="11520000" cy="3088538"/>
              </a:xfrm>
              <a:prstGeom prst="rect">
                <a:avLst/>
              </a:prstGeom>
              <a:noFill/>
            </p:spPr>
            <p:txBody>
              <a:bodyPr wrap="square">
                <a:spAutoFit/>
              </a:bodyPr>
              <a:lstStyle/>
              <a:p>
                <a:pPr marL="342900" lvl="0" indent="-342900" algn="just">
                  <a:spcAft>
                    <a:spcPts val="200"/>
                  </a:spcAft>
                  <a:buFont typeface="Symbol" panose="05050102010706020507" pitchFamily="18" charset="2"/>
                  <a:buChar char=""/>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Porcentagem representada na forma decimal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representarmos um número percentual, na forma decimal, dividimos esse número por 100 ou o representamos em sua forma fracionária, simplificamos, se possível, e, por fim, dividimos o numerador pelo denominador.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Por exemplo, para representarmos </a:t>
                </a:r>
                <a14:m>
                  <m:oMath xmlns:m="http://schemas.openxmlformats.org/officeDocument/2006/math">
                    <m:r>
                      <a:rPr lang="pt-BR" sz="2400" kern="100">
                        <a:effectLst/>
                        <a:latin typeface="Cambria Math" panose="02040503050406030204" pitchFamily="18" charset="0"/>
                        <a:ea typeface="Calibri" panose="020F0502020204030204" pitchFamily="34" charset="0"/>
                        <a:cs typeface="Times New Roman" panose="02020603050405020304" pitchFamily="18" charset="0"/>
                      </a:rPr>
                      <m:t>20%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sua forma decimal, devemos</a:t>
                </a:r>
              </a:p>
              <a:p>
                <a:pPr algn="just">
                  <a:spcAft>
                    <a:spcPts val="200"/>
                  </a:spcAft>
                </a:pPr>
                <a:endParaRPr lang="pt-BR" sz="9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I) dividir </a:t>
                </a:r>
                <a14:m>
                  <m:oMath xmlns:m="http://schemas.openxmlformats.org/officeDocument/2006/math">
                    <m:r>
                      <a:rPr lang="pt-BR" sz="2400" kern="100">
                        <a:effectLst/>
                        <a:latin typeface="Cambria Math" panose="02040503050406030204" pitchFamily="18" charset="0"/>
                        <a:ea typeface="Calibri" panose="020F0502020204030204" pitchFamily="34" charset="0"/>
                        <a:cs typeface="Times New Roman" panose="02020603050405020304" pitchFamily="18" charset="0"/>
                      </a:rPr>
                      <m:t>20 </m:t>
                    </m:r>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por</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100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4CEF6D8A-4932-CBB2-B4C1-DF920C6521D0}"/>
                  </a:ext>
                </a:extLst>
              </p:cNvPr>
              <p:cNvSpPr txBox="1">
                <a:spLocks noRot="1" noChangeAspect="1" noMove="1" noResize="1" noEditPoints="1" noAdjustHandles="1" noChangeArrowheads="1" noChangeShapeType="1" noTextEdit="1"/>
              </p:cNvSpPr>
              <p:nvPr/>
            </p:nvSpPr>
            <p:spPr>
              <a:xfrm>
                <a:off x="336000" y="659855"/>
                <a:ext cx="11520000" cy="3088538"/>
              </a:xfrm>
              <a:prstGeom prst="rect">
                <a:avLst/>
              </a:prstGeom>
              <a:blipFill>
                <a:blip r:embed="rId2"/>
                <a:stretch>
                  <a:fillRect l="-952" t="-2367" r="-847"/>
                </a:stretch>
              </a:blipFill>
            </p:spPr>
            <p:txBody>
              <a:bodyPr/>
              <a:lstStyle/>
              <a:p>
                <a:r>
                  <a:rPr lang="pt-BR">
                    <a:noFill/>
                  </a:rPr>
                  <a:t> </a:t>
                </a:r>
              </a:p>
            </p:txBody>
          </p:sp>
        </mc:Fallback>
      </mc:AlternateContent>
      <p:sp>
        <p:nvSpPr>
          <p:cNvPr id="2" name="CaixaDeTexto 1">
            <a:extLst>
              <a:ext uri="{FF2B5EF4-FFF2-40B4-BE49-F238E27FC236}">
                <a16:creationId xmlns:a16="http://schemas.microsoft.com/office/drawing/2014/main" id="{23F307D4-31B7-5B35-91D5-998A0A8113AC}"/>
              </a:ext>
            </a:extLst>
          </p:cNvPr>
          <p:cNvSpPr txBox="1"/>
          <p:nvPr/>
        </p:nvSpPr>
        <p:spPr>
          <a:xfrm>
            <a:off x="3324230" y="3101160"/>
            <a:ext cx="8531770" cy="904222"/>
          </a:xfrm>
          <a:prstGeom prst="rect">
            <a:avLst/>
          </a:prstGeom>
          <a:noFill/>
        </p:spPr>
        <p:txBody>
          <a:bodyPr wrap="square">
            <a:spAutoFit/>
          </a:bodyPr>
          <a:lstStyle/>
          <a:p>
            <a:pPr algn="just">
              <a:lnSpc>
                <a:spcPct val="115000"/>
              </a:lnSpc>
              <a:spcAft>
                <a:spcPts val="800"/>
              </a:spcAft>
            </a:pPr>
            <a:r>
              <a:rPr lang="pt-BR" sz="2400" dirty="0">
                <a:latin typeface="Arial Narrow" panose="020B0606020202030204" pitchFamily="34" charset="0"/>
                <a:ea typeface="Calibri" panose="020F0502020204030204" pitchFamily="34" charset="0"/>
                <a:cs typeface="Times New Roman" panose="02020603050405020304" pitchFamily="18" charset="0"/>
              </a:rPr>
              <a:t>II) escrever este número na forma de fração e simplificá-la, se possível, para só então efetuar a divisão do numerador pelo denominador.</a:t>
            </a:r>
            <a:endParaRPr lang="pt-BR" sz="2400" dirty="0">
              <a:latin typeface="Arial Narrow" panose="020B0606020202030204" pitchFamily="34" charset="0"/>
            </a:endParaRPr>
          </a:p>
        </p:txBody>
      </p:sp>
      <p:cxnSp>
        <p:nvCxnSpPr>
          <p:cNvPr id="4" name="Conector reto 3">
            <a:extLst>
              <a:ext uri="{FF2B5EF4-FFF2-40B4-BE49-F238E27FC236}">
                <a16:creationId xmlns:a16="http://schemas.microsoft.com/office/drawing/2014/main" id="{17431F55-D621-B26B-6CF5-0FECF025499D}"/>
              </a:ext>
            </a:extLst>
          </p:cNvPr>
          <p:cNvCxnSpPr>
            <a:cxnSpLocks/>
          </p:cNvCxnSpPr>
          <p:nvPr/>
        </p:nvCxnSpPr>
        <p:spPr>
          <a:xfrm>
            <a:off x="3143629" y="3213054"/>
            <a:ext cx="0" cy="16339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m 4">
            <a:extLst>
              <a:ext uri="{FF2B5EF4-FFF2-40B4-BE49-F238E27FC236}">
                <a16:creationId xmlns:a16="http://schemas.microsoft.com/office/drawing/2014/main" id="{2E42D82B-765B-7B17-6D6C-F9D8E20C13A6}"/>
              </a:ext>
            </a:extLst>
          </p:cNvPr>
          <p:cNvPicPr>
            <a:picLocks noChangeAspect="1"/>
          </p:cNvPicPr>
          <p:nvPr/>
        </p:nvPicPr>
        <p:blipFill rotWithShape="1">
          <a:blip r:embed="rId3">
            <a:extLst>
              <a:ext uri="{28A0092B-C50C-407E-A947-70E740481C1C}">
                <a14:useLocalDpi xmlns:a14="http://schemas.microsoft.com/office/drawing/2010/main" val="0"/>
              </a:ext>
            </a:extLst>
          </a:blip>
          <a:srcRect l="16326" t="4462" r="9236" b="8789"/>
          <a:stretch/>
        </p:blipFill>
        <p:spPr bwMode="auto">
          <a:xfrm>
            <a:off x="1015287" y="3606168"/>
            <a:ext cx="1304921" cy="1095375"/>
          </a:xfrm>
          <a:prstGeom prst="rect">
            <a:avLst/>
          </a:prstGeom>
          <a:noFill/>
          <a:ln>
            <a:noFill/>
          </a:ln>
        </p:spPr>
      </p:pic>
      <p:pic>
        <p:nvPicPr>
          <p:cNvPr id="6" name="Imagem 5">
            <a:extLst>
              <a:ext uri="{FF2B5EF4-FFF2-40B4-BE49-F238E27FC236}">
                <a16:creationId xmlns:a16="http://schemas.microsoft.com/office/drawing/2014/main" id="{ADC2014F-B75A-56D8-8654-A01966A21B7B}"/>
              </a:ext>
            </a:extLst>
          </p:cNvPr>
          <p:cNvPicPr>
            <a:picLocks noChangeAspect="1"/>
          </p:cNvPicPr>
          <p:nvPr/>
        </p:nvPicPr>
        <p:blipFill rotWithShape="1">
          <a:blip r:embed="rId4">
            <a:extLst>
              <a:ext uri="{28A0092B-C50C-407E-A947-70E740481C1C}">
                <a14:useLocalDpi xmlns:a14="http://schemas.microsoft.com/office/drawing/2010/main" val="0"/>
              </a:ext>
            </a:extLst>
          </a:blip>
          <a:srcRect l="4940" t="11669" r="5547" b="10124"/>
          <a:stretch/>
        </p:blipFill>
        <p:spPr bwMode="auto">
          <a:xfrm>
            <a:off x="5430115" y="3947936"/>
            <a:ext cx="4320000" cy="946169"/>
          </a:xfrm>
          <a:prstGeom prst="rect">
            <a:avLst/>
          </a:prstGeom>
          <a:noFill/>
          <a:ln>
            <a:noFill/>
          </a:ln>
        </p:spPr>
      </p:pic>
      <p:pic>
        <p:nvPicPr>
          <p:cNvPr id="7" name="Imagem 6" descr="Texto&#10;&#10;Descrição gerada automaticamente">
            <a:extLst>
              <a:ext uri="{FF2B5EF4-FFF2-40B4-BE49-F238E27FC236}">
                <a16:creationId xmlns:a16="http://schemas.microsoft.com/office/drawing/2014/main" id="{A7E72487-9E4B-5AE5-24CA-6398262DE15F}"/>
              </a:ext>
            </a:extLst>
          </p:cNvPr>
          <p:cNvPicPr>
            <a:picLocks noChangeAspect="1"/>
          </p:cNvPicPr>
          <p:nvPr/>
        </p:nvPicPr>
        <p:blipFill rotWithShape="1">
          <a:blip r:embed="rId5"/>
          <a:srcRect l="2852" t="2314" r="37881" b="76603"/>
          <a:stretch/>
        </p:blipFill>
        <p:spPr>
          <a:xfrm>
            <a:off x="336000" y="4973960"/>
            <a:ext cx="2880000" cy="534285"/>
          </a:xfrm>
          <a:prstGeom prst="rect">
            <a:avLst/>
          </a:prstGeom>
        </p:spPr>
      </p:pic>
      <p:cxnSp>
        <p:nvCxnSpPr>
          <p:cNvPr id="8" name="Conector reto 7">
            <a:extLst>
              <a:ext uri="{FF2B5EF4-FFF2-40B4-BE49-F238E27FC236}">
                <a16:creationId xmlns:a16="http://schemas.microsoft.com/office/drawing/2014/main" id="{42880F6A-F4D2-91F5-EF49-AD88C73F3F1E}"/>
              </a:ext>
            </a:extLst>
          </p:cNvPr>
          <p:cNvCxnSpPr>
            <a:cxnSpLocks/>
          </p:cNvCxnSpPr>
          <p:nvPr/>
        </p:nvCxnSpPr>
        <p:spPr>
          <a:xfrm flipH="1" flipV="1">
            <a:off x="3216000" y="4997509"/>
            <a:ext cx="8567624" cy="7296"/>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CaixaDeTexto 14">
            <a:extLst>
              <a:ext uri="{FF2B5EF4-FFF2-40B4-BE49-F238E27FC236}">
                <a16:creationId xmlns:a16="http://schemas.microsoft.com/office/drawing/2014/main" id="{E4002BD4-44E9-7960-CA62-F45483165CB8}"/>
              </a:ext>
            </a:extLst>
          </p:cNvPr>
          <p:cNvSpPr txBox="1"/>
          <p:nvPr/>
        </p:nvSpPr>
        <p:spPr>
          <a:xfrm>
            <a:off x="3143629" y="5131718"/>
            <a:ext cx="8639995" cy="446276"/>
          </a:xfrm>
          <a:prstGeom prst="rect">
            <a:avLst/>
          </a:prstGeom>
          <a:noFill/>
        </p:spPr>
        <p:txBody>
          <a:bodyPr wrap="square">
            <a:spAutoFit/>
          </a:bodyPr>
          <a:lstStyle/>
          <a:p>
            <a:r>
              <a:rPr lang="pt-BR" sz="23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Observe a posição da vírgula ao dividirmos um número por 100, nos exemplos:</a:t>
            </a:r>
            <a:endParaRPr lang="pt-BR" sz="2300" dirty="0"/>
          </a:p>
        </p:txBody>
      </p:sp>
      <p:pic>
        <p:nvPicPr>
          <p:cNvPr id="17" name="Imagem 16">
            <a:extLst>
              <a:ext uri="{FF2B5EF4-FFF2-40B4-BE49-F238E27FC236}">
                <a16:creationId xmlns:a16="http://schemas.microsoft.com/office/drawing/2014/main" id="{92E2515E-614C-866F-E90F-AA6C8E66DCB1}"/>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t="6345" b="6836"/>
          <a:stretch/>
        </p:blipFill>
        <p:spPr>
          <a:xfrm>
            <a:off x="820383" y="5657849"/>
            <a:ext cx="10800000" cy="929704"/>
          </a:xfrm>
          <a:prstGeom prst="rect">
            <a:avLst/>
          </a:prstGeom>
        </p:spPr>
      </p:pic>
    </p:spTree>
    <p:extLst>
      <p:ext uri="{BB962C8B-B14F-4D97-AF65-F5344CB8AC3E}">
        <p14:creationId xmlns:p14="http://schemas.microsoft.com/office/powerpoint/2010/main" val="1176195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4CEF6D8A-4932-CBB2-B4C1-DF920C6521D0}"/>
                  </a:ext>
                </a:extLst>
              </p:cNvPr>
              <p:cNvSpPr txBox="1"/>
              <p:nvPr/>
            </p:nvSpPr>
            <p:spPr>
              <a:xfrm>
                <a:off x="516000" y="659855"/>
                <a:ext cx="11160000" cy="2972865"/>
              </a:xfrm>
              <a:prstGeom prst="rect">
                <a:avLst/>
              </a:prstGeom>
              <a:noFill/>
            </p:spPr>
            <p:txBody>
              <a:bodyPr wrap="square">
                <a:spAutoFit/>
              </a:bodyPr>
              <a:lstStyle/>
              <a:p>
                <a:pPr marL="342900" lvl="0" indent="-342900" algn="just">
                  <a:spcAft>
                    <a:spcPts val="200"/>
                  </a:spcAft>
                  <a:buFont typeface="Symbol" panose="05050102010706020507" pitchFamily="18" charset="2"/>
                  <a:buChar char=""/>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Decimal representado na forma percentual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Multiplicamos e dividimos o número decimal por 100, onde o divisor 100 é substituído pelo símbolo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6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14:m>
                  <m:oMath xmlns:m="http://schemas.openxmlformats.org/officeDocument/2006/math">
                    <m:r>
                      <a:rPr lang="pt-BR" sz="26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2,23</m:t>
                    </m:r>
                  </m:oMath>
                </a14:m>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representado na forma percentual.</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2,23∙</m:t>
                      </m:r>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100</m:t>
                          </m:r>
                        </m:num>
                        <m:den>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2,23∙100</m:t>
                          </m:r>
                        </m:num>
                        <m:den>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223</m:t>
                          </m:r>
                        </m:num>
                        <m:den>
                          <m:r>
                            <a:rPr lang="pt-BR" sz="26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=223</m:t>
                      </m:r>
                      <m:r>
                        <a:rPr lang="pt-BR" sz="26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4CEF6D8A-4932-CBB2-B4C1-DF920C6521D0}"/>
                  </a:ext>
                </a:extLst>
              </p:cNvPr>
              <p:cNvSpPr txBox="1">
                <a:spLocks noRot="1" noChangeAspect="1" noMove="1" noResize="1" noEditPoints="1" noAdjustHandles="1" noChangeArrowheads="1" noChangeShapeType="1" noTextEdit="1"/>
              </p:cNvSpPr>
              <p:nvPr/>
            </p:nvSpPr>
            <p:spPr>
              <a:xfrm>
                <a:off x="516000" y="659855"/>
                <a:ext cx="11160000" cy="2972865"/>
              </a:xfrm>
              <a:prstGeom prst="rect">
                <a:avLst/>
              </a:prstGeom>
              <a:blipFill>
                <a:blip r:embed="rId2"/>
                <a:stretch>
                  <a:fillRect l="-1038" t="-2459" r="-1038"/>
                </a:stretch>
              </a:blipFill>
            </p:spPr>
            <p:txBody>
              <a:bodyPr/>
              <a:lstStyle/>
              <a:p>
                <a:r>
                  <a:rPr lang="pt-BR">
                    <a:noFill/>
                  </a:rPr>
                  <a:t> </a:t>
                </a:r>
              </a:p>
            </p:txBody>
          </p:sp>
        </mc:Fallback>
      </mc:AlternateContent>
      <p:pic>
        <p:nvPicPr>
          <p:cNvPr id="3" name="Imagem 2" descr="Logotipo&#10;&#10;Descrição gerada automaticamente">
            <a:extLst>
              <a:ext uri="{FF2B5EF4-FFF2-40B4-BE49-F238E27FC236}">
                <a16:creationId xmlns:a16="http://schemas.microsoft.com/office/drawing/2014/main" id="{9BCB67AE-2E1F-7430-7B96-61E92D9740A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Lst>
          </a:blip>
          <a:stretch>
            <a:fillRect/>
          </a:stretch>
        </p:blipFill>
        <p:spPr>
          <a:xfrm>
            <a:off x="516000" y="3841198"/>
            <a:ext cx="2880000" cy="665937"/>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531C2DED-845F-FD7E-0E1E-540EF0FB673F}"/>
                  </a:ext>
                </a:extLst>
              </p:cNvPr>
              <p:cNvSpPr txBox="1"/>
              <p:nvPr/>
            </p:nvSpPr>
            <p:spPr>
              <a:xfrm>
                <a:off x="3396000" y="3841198"/>
                <a:ext cx="8280000" cy="2488886"/>
              </a:xfrm>
              <a:prstGeom prst="rect">
                <a:avLst/>
              </a:prstGeom>
              <a:noFill/>
            </p:spPr>
            <p:txBody>
              <a:bodyPr wrap="square">
                <a:spAutoFit/>
              </a:bodyPr>
              <a:lstStyle/>
              <a:p>
                <a:pPr algn="just">
                  <a:lnSpc>
                    <a:spcPct val="107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Quando multiplicamos e dividimos por um mesmo número, não alteramos o valor do número inicial.</a:t>
                </a:r>
              </a:p>
              <a:p>
                <a:pPr algn="just">
                  <a:lnSpc>
                    <a:spcPct val="107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Por exemplo, considere: número inicial = 2;  fator = 3; divisor = 3.</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14:m>
                  <m:oMathPara xmlns:m="http://schemas.openxmlformats.org/officeDocument/2006/math">
                    <m:oMathParaPr>
                      <m:jc m:val="centerGroup"/>
                    </m:oMathParaPr>
                    <m:oMath xmlns:m="http://schemas.openxmlformats.org/officeDocument/2006/math">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6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6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6</m:t>
                          </m:r>
                        </m:num>
                        <m:den>
                          <m:r>
                            <a:rPr lang="pt-BR" sz="26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531C2DED-845F-FD7E-0E1E-540EF0FB673F}"/>
                  </a:ext>
                </a:extLst>
              </p:cNvPr>
              <p:cNvSpPr txBox="1">
                <a:spLocks noRot="1" noChangeAspect="1" noMove="1" noResize="1" noEditPoints="1" noAdjustHandles="1" noChangeArrowheads="1" noChangeShapeType="1" noTextEdit="1"/>
              </p:cNvSpPr>
              <p:nvPr/>
            </p:nvSpPr>
            <p:spPr>
              <a:xfrm>
                <a:off x="3396000" y="3841198"/>
                <a:ext cx="8280000" cy="2488886"/>
              </a:xfrm>
              <a:prstGeom prst="rect">
                <a:avLst/>
              </a:prstGeom>
              <a:blipFill>
                <a:blip r:embed="rId5"/>
                <a:stretch>
                  <a:fillRect l="-1325" t="-2451" r="-1325"/>
                </a:stretch>
              </a:blipFill>
            </p:spPr>
            <p:txBody>
              <a:bodyPr/>
              <a:lstStyle/>
              <a:p>
                <a:r>
                  <a:rPr lang="pt-BR">
                    <a:noFill/>
                  </a:rPr>
                  <a:t> </a:t>
                </a:r>
              </a:p>
            </p:txBody>
          </p:sp>
        </mc:Fallback>
      </mc:AlternateContent>
    </p:spTree>
    <p:extLst>
      <p:ext uri="{BB962C8B-B14F-4D97-AF65-F5344CB8AC3E}">
        <p14:creationId xmlns:p14="http://schemas.microsoft.com/office/powerpoint/2010/main" val="3887853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4CEF6D8A-4932-CBB2-B4C1-DF920C6521D0}"/>
                  </a:ext>
                </a:extLst>
              </p:cNvPr>
              <p:cNvSpPr txBox="1"/>
              <p:nvPr/>
            </p:nvSpPr>
            <p:spPr>
              <a:xfrm>
                <a:off x="336000" y="659855"/>
                <a:ext cx="11520000" cy="5855706"/>
              </a:xfrm>
              <a:prstGeom prst="rect">
                <a:avLst/>
              </a:prstGeom>
              <a:noFill/>
            </p:spPr>
            <p:txBody>
              <a:bodyPr wrap="square">
                <a:spAutoFit/>
              </a:bodyPr>
              <a:lstStyle/>
              <a:p>
                <a:pPr algn="just">
                  <a:spcAft>
                    <a:spcPts val="2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Carol trabalha vendendo chocolates que ela mesma produz. Observe a forma que ela despejou o chocolate derretido para resfriá-lo.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spcAft>
                    <a:spcPts val="2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spcAft>
                    <a:spcPts val="2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lvl="0" algn="just">
                  <a:spcAft>
                    <a:spcPts val="2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spcAft>
                    <a:spcPts val="2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lvl="0" algn="just">
                  <a:spcAft>
                    <a:spcPts val="2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Qual fração representa a quantidade de chocolate, em marrom, contida na forma?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que foram preenchidos 40 quadradinhos do total de 100, logo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40</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Qual porcentagem representa a fração obtida no item 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200"/>
                  </a:spcAft>
                </a:pP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Neste caso, como o denominador da fação </a:t>
                </a:r>
                <a14:m>
                  <m:oMath xmlns:m="http://schemas.openxmlformats.org/officeDocument/2006/math">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40</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100</m:t>
                        </m:r>
                      </m:den>
                    </m:f>
                  </m:oMath>
                </a14:m>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é igual a 100, basta substituirmos esse denominador pelo símbolo %. Logo</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40%.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4CEF6D8A-4932-CBB2-B4C1-DF920C6521D0}"/>
                  </a:ext>
                </a:extLst>
              </p:cNvPr>
              <p:cNvSpPr txBox="1">
                <a:spLocks noRot="1" noChangeAspect="1" noMove="1" noResize="1" noEditPoints="1" noAdjustHandles="1" noChangeArrowheads="1" noChangeShapeType="1" noTextEdit="1"/>
              </p:cNvSpPr>
              <p:nvPr/>
            </p:nvSpPr>
            <p:spPr>
              <a:xfrm>
                <a:off x="336000" y="659855"/>
                <a:ext cx="11520000" cy="5855706"/>
              </a:xfrm>
              <a:prstGeom prst="rect">
                <a:avLst/>
              </a:prstGeom>
              <a:blipFill>
                <a:blip r:embed="rId2"/>
                <a:stretch>
                  <a:fillRect l="-794" t="-1041" r="-847" b="-1353"/>
                </a:stretch>
              </a:blipFill>
            </p:spPr>
            <p:txBody>
              <a:bodyPr/>
              <a:lstStyle/>
              <a:p>
                <a:r>
                  <a:rPr lang="pt-BR">
                    <a:noFill/>
                  </a:rPr>
                  <a:t> </a:t>
                </a:r>
              </a:p>
            </p:txBody>
          </p:sp>
        </mc:Fallback>
      </mc:AlternateContent>
      <p:pic>
        <p:nvPicPr>
          <p:cNvPr id="2" name="Imagem 1" descr="Imagem em branco e preto&#10;&#10;Descrição gerada automaticamente com confiança baixa">
            <a:extLst>
              <a:ext uri="{FF2B5EF4-FFF2-40B4-BE49-F238E27FC236}">
                <a16:creationId xmlns:a16="http://schemas.microsoft.com/office/drawing/2014/main" id="{373E3BD0-B194-1DD4-0B90-70C6D2CF707D}"/>
              </a:ext>
            </a:extLst>
          </p:cNvPr>
          <p:cNvPicPr>
            <a:picLocks noChangeAspect="1"/>
          </p:cNvPicPr>
          <p:nvPr/>
        </p:nvPicPr>
        <p:blipFill>
          <a:blip r:embed="rId3"/>
          <a:stretch>
            <a:fillRect/>
          </a:stretch>
        </p:blipFill>
        <p:spPr>
          <a:xfrm>
            <a:off x="4445227" y="1655394"/>
            <a:ext cx="3301546" cy="2301314"/>
          </a:xfrm>
          <a:prstGeom prst="rect">
            <a:avLst/>
          </a:prstGeom>
        </p:spPr>
      </p:pic>
    </p:spTree>
    <p:extLst>
      <p:ext uri="{BB962C8B-B14F-4D97-AF65-F5344CB8AC3E}">
        <p14:creationId xmlns:p14="http://schemas.microsoft.com/office/powerpoint/2010/main" val="1158299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516000" y="602425"/>
            <a:ext cx="4320000" cy="64406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07EFAB9-0076-6610-96D5-3E9F7D25EF13}"/>
                  </a:ext>
                </a:extLst>
              </p:cNvPr>
              <p:cNvSpPr txBox="1"/>
              <p:nvPr/>
            </p:nvSpPr>
            <p:spPr>
              <a:xfrm>
                <a:off x="516000" y="1386453"/>
                <a:ext cx="11160000" cy="4699876"/>
              </a:xfrm>
              <a:prstGeom prst="rect">
                <a:avLst/>
              </a:prstGeom>
              <a:noFill/>
            </p:spPr>
            <p:txBody>
              <a:bodyPr wrap="square">
                <a:spAutoFit/>
              </a:bodyPr>
              <a:lstStyle/>
              <a:p>
                <a:pPr algn="just"/>
                <a:r>
                  <a:rPr lang="pt-BR" sz="2800" b="1" dirty="0">
                    <a:solidFill>
                      <a:srgbClr val="0D0D0D"/>
                    </a:solidFill>
                    <a:effectLst/>
                    <a:highlight>
                      <a:srgbClr val="FFFFFF"/>
                    </a:highlight>
                    <a:latin typeface="Arial Narrow" panose="020B0606020202030204" pitchFamily="34" charset="0"/>
                    <a:ea typeface="Times New Roman" panose="02020603050405020304" pitchFamily="18" charset="0"/>
                  </a:rPr>
                  <a:t>1. </a:t>
                </a:r>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Qual porcentagem corresponde a </a:t>
                </a:r>
                <a14:m>
                  <m:oMath xmlns:m="http://schemas.openxmlformats.org/officeDocument/2006/math">
                    <m:f>
                      <m:fPr>
                        <m:ctrlPr>
                          <a:rPr lang="pt-BR" sz="2800" i="1">
                            <a:effectLst/>
                            <a:highlight>
                              <a:srgbClr val="FFFFFF"/>
                            </a:highlight>
                            <a:latin typeface="Cambria Math" panose="02040503050406030204" pitchFamily="18" charset="0"/>
                            <a:ea typeface="Times New Roman" panose="02020603050405020304" pitchFamily="18" charset="0"/>
                          </a:rPr>
                        </m:ctrlPr>
                      </m:fPr>
                      <m:num>
                        <m:r>
                          <a:rPr lang="pt-BR" sz="2800">
                            <a:solidFill>
                              <a:srgbClr val="000000"/>
                            </a:solidFill>
                            <a:effectLst/>
                            <a:highlight>
                              <a:srgbClr val="FFFFFF"/>
                            </a:highlight>
                            <a:latin typeface="Cambria Math" panose="02040503050406030204" pitchFamily="18" charset="0"/>
                            <a:ea typeface="Times New Roman" panose="02020603050405020304" pitchFamily="18" charset="0"/>
                          </a:rPr>
                          <m:t>2</m:t>
                        </m:r>
                      </m:num>
                      <m:den>
                        <m:r>
                          <a:rPr lang="pt-BR" sz="2800">
                            <a:solidFill>
                              <a:srgbClr val="000000"/>
                            </a:solidFill>
                            <a:effectLst/>
                            <a:highlight>
                              <a:srgbClr val="FFFFFF"/>
                            </a:highlight>
                            <a:latin typeface="Cambria Math" panose="02040503050406030204" pitchFamily="18" charset="0"/>
                            <a:ea typeface="Times New Roman" panose="02020603050405020304" pitchFamily="18" charset="0"/>
                          </a:rPr>
                          <m:t>8</m:t>
                        </m:r>
                      </m:den>
                    </m:f>
                  </m:oMath>
                </a14:m>
                <a:r>
                  <a:rPr lang="pt-BR" sz="2800" dirty="0">
                    <a:solidFill>
                      <a:srgbClr val="000000"/>
                    </a:solidFill>
                    <a:effectLst/>
                    <a:highlight>
                      <a:srgbClr val="FFFFFF"/>
                    </a:highlight>
                    <a:latin typeface="Arial Narrow" panose="020B0606020202030204" pitchFamily="34" charset="0"/>
                    <a:ea typeface="Times New Roman" panose="02020603050405020304" pitchFamily="18" charset="0"/>
                  </a:rPr>
                  <a:t> ?</a:t>
                </a:r>
              </a:p>
              <a:p>
                <a:pPr algn="just"/>
                <a:endParaRPr lang="pt-BR" sz="2800" dirty="0">
                  <a:effectLst/>
                  <a:highlight>
                    <a:srgbClr val="FFFFFF"/>
                  </a:highlight>
                  <a:latin typeface="Arial Narrow" panose="020B0606020202030204" pitchFamily="34" charset="0"/>
                  <a:ea typeface="Times New Roman" panose="02020603050405020304" pitchFamily="18" charset="0"/>
                </a:endParaRPr>
              </a:p>
              <a:p>
                <a:pPr algn="just"/>
                <a:endParaRPr lang="pt-BR" sz="2800" dirty="0">
                  <a:highlight>
                    <a:srgbClr val="FFFFFF"/>
                  </a:highlight>
                  <a:latin typeface="Arial Narrow" panose="020B0606020202030204" pitchFamily="34" charset="0"/>
                  <a:ea typeface="Times New Roman" panose="02020603050405020304" pitchFamily="18" charset="0"/>
                </a:endParaRPr>
              </a:p>
              <a:p>
                <a:pPr algn="just"/>
                <a:endParaRPr lang="pt-BR" sz="2800" dirty="0">
                  <a:effectLst/>
                  <a:highlight>
                    <a:srgbClr val="FFFFFF"/>
                  </a:highlight>
                  <a:latin typeface="Arial Narrow" panose="020B0606020202030204" pitchFamily="34" charset="0"/>
                  <a:ea typeface="Times New Roman" panose="02020603050405020304" pitchFamily="18" charset="0"/>
                </a:endParaRPr>
              </a:p>
              <a:p>
                <a:pPr algn="just"/>
                <a:endParaRPr lang="pt-BR" sz="2800" dirty="0">
                  <a:effectLst/>
                  <a:highlight>
                    <a:srgbClr val="FFFFFF"/>
                  </a:highlight>
                  <a:latin typeface="Arial Narrow" panose="020B0606020202030204" pitchFamily="34" charset="0"/>
                  <a:ea typeface="Times New Roman" panose="02020603050405020304" pitchFamily="18" charset="0"/>
                </a:endParaRPr>
              </a:p>
              <a:p>
                <a:pPr algn="just"/>
                <a:r>
                  <a:rPr lang="pt-BR" sz="2800" b="1"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8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Obtenha frações equivalentes e irredutíveis para cada uma das frações, a seguir, e, por fim, expresse-as na forma percentual.</a:t>
                </a:r>
              </a:p>
              <a:p>
                <a:pPr algn="just">
                  <a:lnSpc>
                    <a:spcPct val="107000"/>
                  </a:lnSpc>
                  <a:spcAft>
                    <a:spcPts val="800"/>
                  </a:spcAft>
                </a:pP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f>
                      <m:fPr>
                        <m:ctrlPr>
                          <a:rPr lang="pt-BR" sz="28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8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6</m:t>
                        </m:r>
                      </m:num>
                      <m:den>
                        <m:r>
                          <a:rPr lang="pt-BR" sz="28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10</m:t>
                        </m:r>
                      </m:den>
                    </m:f>
                  </m:oMath>
                </a14:m>
                <a:endPar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f>
                      <m:fPr>
                        <m:ctrlPr>
                          <a:rPr lang="pt-BR" sz="28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8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12</m:t>
                        </m:r>
                      </m:num>
                      <m:den>
                        <m:r>
                          <a:rPr lang="pt-BR" sz="28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27</m:t>
                        </m:r>
                      </m:den>
                    </m:f>
                  </m:oMath>
                </a14:m>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516000" y="1386453"/>
                <a:ext cx="11160000" cy="4699876"/>
              </a:xfrm>
              <a:prstGeom prst="rect">
                <a:avLst/>
              </a:prstGeom>
              <a:blipFill>
                <a:blip r:embed="rId3"/>
                <a:stretch>
                  <a:fillRect l="-1148" r="-1148" b="-519"/>
                </a:stretch>
              </a:blipFill>
            </p:spPr>
            <p:txBody>
              <a:bodyPr/>
              <a:lstStyle/>
              <a:p>
                <a:r>
                  <a:rPr lang="pt-BR">
                    <a:noFill/>
                  </a:rPr>
                  <a:t> </a:t>
                </a:r>
              </a:p>
            </p:txBody>
          </p:sp>
        </mc:Fallback>
      </mc:AlternateContent>
    </p:spTree>
    <p:extLst>
      <p:ext uri="{BB962C8B-B14F-4D97-AF65-F5344CB8AC3E}">
        <p14:creationId xmlns:p14="http://schemas.microsoft.com/office/powerpoint/2010/main" val="2363888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340372" y="630417"/>
            <a:ext cx="4320000" cy="64406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07EFAB9-0076-6610-96D5-3E9F7D25EF13}"/>
                  </a:ext>
                </a:extLst>
              </p:cNvPr>
              <p:cNvSpPr txBox="1"/>
              <p:nvPr/>
            </p:nvSpPr>
            <p:spPr>
              <a:xfrm>
                <a:off x="336000" y="1274486"/>
                <a:ext cx="11520000" cy="5154488"/>
              </a:xfrm>
              <a:prstGeom prst="rect">
                <a:avLst/>
              </a:prstGeom>
              <a:noFill/>
            </p:spPr>
            <p:txBody>
              <a:bodyPr wrap="square">
                <a:spAutoFit/>
              </a:bodyPr>
              <a:lstStyle/>
              <a:p>
                <a:pPr algn="just">
                  <a:lnSpc>
                    <a:spcPct val="114000"/>
                  </a:lnSpc>
                  <a:spcAft>
                    <a:spcPts val="200"/>
                  </a:spcAft>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latin typeface="Arial Narrow" panose="020B0606020202030204" pitchFamily="34" charset="0"/>
                    <a:ea typeface="Calibri" panose="020F0502020204030204" pitchFamily="34" charset="0"/>
                    <a:cs typeface="Times New Roman" panose="02020603050405020304" pitchFamily="18" charset="0"/>
                  </a:rPr>
                  <a:t> Estudos realizados pelo Instituto de Análises Comportamentais Ligadas à Tecnologia (IACLT) buscam compreender o quanto o celular está presente em nossas vidas. Durante esses estudos, foi constatado que 80% das pessoas têm o hábito de checar se há mensagens no celular imediatamente após acordar.</a:t>
                </a:r>
              </a:p>
              <a:p>
                <a:pPr marL="6008688" algn="just">
                  <a:lnSpc>
                    <a:spcPct val="114000"/>
                  </a:lnSpc>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Qual fração irredutível representa a porcentagem de pessoas que checam o celular imediatamente após acordar?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6008688" algn="just">
                  <a:lnSpc>
                    <a:spcPct val="114000"/>
                  </a:lnSpc>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Represente cada fração, a seguir, na forma percentual: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6008688">
                  <a:lnSpc>
                    <a:spcPct val="114000"/>
                  </a:lnSpc>
                  <a:spcAft>
                    <a:spcPts val="200"/>
                  </a:spcAft>
                </a:pPr>
                <a14:m>
                  <m:oMath xmlns:m="http://schemas.openxmlformats.org/officeDocument/2006/math">
                    <m:d>
                      <m:dPr>
                        <m:ctrlPr>
                          <a:rPr lang="pt-BR" sz="24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pt-BR" sz="2400">
                            <a:effectLst/>
                            <a:latin typeface="Cambria Math" panose="02040503050406030204" pitchFamily="18" charset="0"/>
                            <a:ea typeface="Calibri" panose="020F0502020204030204" pitchFamily="34" charset="0"/>
                            <a:cs typeface="Times New Roman" panose="02020603050405020304" pitchFamily="18" charset="0"/>
                          </a:rPr>
                          <m:t>I</m:t>
                        </m:r>
                      </m:e>
                    </m:d>
                    <m:f>
                      <m:fPr>
                        <m:ctrlPr>
                          <a:rPr lang="pt-BR" sz="2400" i="1">
                            <a:effectLst/>
                            <a:latin typeface="Cambria Math" panose="02040503050406030204" pitchFamily="18" charset="0"/>
                            <a:cs typeface="Times New Roman" panose="020206030504050203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20</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ctrlPr>
                          <a:rPr lang="pt-BR" sz="24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pt-BR" sz="2400">
                            <a:effectLst/>
                            <a:latin typeface="Cambria Math" panose="02040503050406030204" pitchFamily="18" charset="0"/>
                            <a:ea typeface="Calibri" panose="020F0502020204030204" pitchFamily="34" charset="0"/>
                            <a:cs typeface="Times New Roman" panose="02020603050405020304" pitchFamily="18" charset="0"/>
                          </a:rPr>
                          <m:t>III</m:t>
                        </m:r>
                      </m:e>
                    </m:d>
                    <m:f>
                      <m:fPr>
                        <m:ctrlPr>
                          <a:rPr lang="pt-BR" sz="2400" i="1">
                            <a:effectLst/>
                            <a:latin typeface="Cambria Math" panose="02040503050406030204" pitchFamily="18" charset="0"/>
                            <a:cs typeface="Times New Roman" panose="020206030504050203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2</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5</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marL="6008688">
                  <a:lnSpc>
                    <a:spcPct val="114000"/>
                  </a:lnSpc>
                  <a:spcAft>
                    <a:spcPts val="200"/>
                  </a:spcAft>
                </a:pPr>
                <a14:m>
                  <m:oMath xmlns:m="http://schemas.openxmlformats.org/officeDocument/2006/math">
                    <m:d>
                      <m:dPr>
                        <m:ctrlPr>
                          <a:rPr lang="pt-BR" sz="2400" i="1">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pt-BR" sz="2400">
                            <a:latin typeface="Cambria Math" panose="02040503050406030204" pitchFamily="18" charset="0"/>
                            <a:ea typeface="Calibri" panose="020F0502020204030204" pitchFamily="34" charset="0"/>
                            <a:cs typeface="Times New Roman" panose="02020603050405020304" pitchFamily="18" charset="0"/>
                          </a:rPr>
                          <m:t>II</m:t>
                        </m:r>
                      </m:e>
                    </m:d>
                    <m:f>
                      <m:fPr>
                        <m:ctrlPr>
                          <a:rPr lang="pt-BR" sz="2400" i="1">
                            <a:latin typeface="Cambria Math" panose="02040503050406030204" pitchFamily="18" charset="0"/>
                            <a:cs typeface="Times New Roman" panose="02020603050405020304" pitchFamily="18" charset="0"/>
                          </a:rPr>
                        </m:ctrlPr>
                      </m:fPr>
                      <m:num>
                        <m:r>
                          <a:rPr lang="pt-BR" sz="2400" i="1">
                            <a:latin typeface="Cambria Math" panose="02040503050406030204" pitchFamily="18" charset="0"/>
                            <a:ea typeface="Calibri" panose="020F0502020204030204" pitchFamily="34" charset="0"/>
                            <a:cs typeface="Times New Roman" panose="02020603050405020304" pitchFamily="18" charset="0"/>
                          </a:rPr>
                          <m:t>1</m:t>
                        </m:r>
                      </m:num>
                      <m:den>
                        <m:r>
                          <a:rPr lang="pt-BR" sz="2400" i="1">
                            <a:latin typeface="Cambria Math" panose="02040503050406030204" pitchFamily="18" charset="0"/>
                            <a:ea typeface="Calibri" panose="020F0502020204030204" pitchFamily="34" charset="0"/>
                            <a:cs typeface="Times New Roman" panose="02020603050405020304" pitchFamily="18" charset="0"/>
                          </a:rPr>
                          <m:t>2</m:t>
                        </m:r>
                      </m:den>
                    </m:f>
                    <m:r>
                      <a:rPr lang="pt-BR" sz="2400" i="1">
                        <a:latin typeface="Cambria Math" panose="02040503050406030204" pitchFamily="18" charset="0"/>
                        <a:ea typeface="Calibri" panose="020F0502020204030204" pitchFamily="34" charset="0"/>
                        <a:cs typeface="Times New Roman" panose="02020603050405020304" pitchFamily="18" charset="0"/>
                      </a:rPr>
                      <m:t>=</m:t>
                    </m:r>
                  </m:oMath>
                </a14:m>
                <a:r>
                  <a:rPr lang="pt-BR" sz="2400" dirty="0">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ctrlPr>
                          <a:rPr lang="pt-BR" sz="24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pt-BR" sz="2400">
                            <a:effectLst/>
                            <a:latin typeface="Cambria Math" panose="02040503050406030204" pitchFamily="18" charset="0"/>
                            <a:ea typeface="Calibri" panose="020F0502020204030204" pitchFamily="34" charset="0"/>
                            <a:cs typeface="Times New Roman" panose="02020603050405020304" pitchFamily="18" charset="0"/>
                          </a:rPr>
                          <m:t>IV</m:t>
                        </m:r>
                      </m:e>
                    </m:d>
                    <m:f>
                      <m:fPr>
                        <m:ctrlPr>
                          <a:rPr lang="pt-BR" sz="2400" i="1">
                            <a:effectLst/>
                            <a:latin typeface="Cambria Math" panose="02040503050406030204" pitchFamily="18" charset="0"/>
                            <a:cs typeface="Times New Roman" panose="02020603050405020304" pitchFamily="18" charset="0"/>
                          </a:rPr>
                        </m:ctrlPr>
                      </m:fPr>
                      <m:num>
                        <m:r>
                          <a:rPr lang="pt-BR" sz="2400" i="1">
                            <a:effectLst/>
                            <a:latin typeface="Cambria Math" panose="02040503050406030204" pitchFamily="18" charset="0"/>
                            <a:ea typeface="Calibri" panose="020F0502020204030204" pitchFamily="34" charset="0"/>
                            <a:cs typeface="Times New Roman" panose="02020603050405020304" pitchFamily="18" charset="0"/>
                          </a:rPr>
                          <m:t>13</m:t>
                        </m:r>
                      </m:num>
                      <m:den>
                        <m:r>
                          <a:rPr lang="pt-BR" sz="2400" i="1">
                            <a:effectLst/>
                            <a:latin typeface="Cambria Math" panose="02040503050406030204" pitchFamily="18" charset="0"/>
                            <a:ea typeface="Calibri" panose="020F0502020204030204" pitchFamily="34" charset="0"/>
                            <a:cs typeface="Times New Roman" panose="02020603050405020304" pitchFamily="18" charset="0"/>
                          </a:rPr>
                          <m:t>25</m:t>
                        </m:r>
                      </m:den>
                    </m:f>
                    <m:r>
                      <a:rPr lang="pt-BR" sz="2400" i="1">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336000" y="1274486"/>
                <a:ext cx="11520000" cy="5154488"/>
              </a:xfrm>
              <a:prstGeom prst="rect">
                <a:avLst/>
              </a:prstGeom>
              <a:blipFill>
                <a:blip r:embed="rId3"/>
                <a:stretch>
                  <a:fillRect l="-794" t="-709" r="-847"/>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642AE675-F33D-4B8E-E14D-7E952333F76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36000" y="3033428"/>
            <a:ext cx="5887518" cy="3084948"/>
          </a:xfrm>
          <a:prstGeom prst="rect">
            <a:avLst/>
          </a:prstGeom>
          <a:noFill/>
          <a:ln>
            <a:noFill/>
          </a:ln>
        </p:spPr>
      </p:pic>
      <p:sp>
        <p:nvSpPr>
          <p:cNvPr id="7" name="CaixaDeTexto 6">
            <a:extLst>
              <a:ext uri="{FF2B5EF4-FFF2-40B4-BE49-F238E27FC236}">
                <a16:creationId xmlns:a16="http://schemas.microsoft.com/office/drawing/2014/main" id="{2DC40E36-7868-7F38-618B-2279734CD954}"/>
              </a:ext>
            </a:extLst>
          </p:cNvPr>
          <p:cNvSpPr txBox="1"/>
          <p:nvPr/>
        </p:nvSpPr>
        <p:spPr>
          <a:xfrm>
            <a:off x="620583" y="6112477"/>
            <a:ext cx="5318351" cy="322396"/>
          </a:xfrm>
          <a:prstGeom prst="rect">
            <a:avLst/>
          </a:prstGeom>
          <a:noFill/>
        </p:spPr>
        <p:txBody>
          <a:bodyPr wrap="square">
            <a:spAutoFit/>
          </a:bodyPr>
          <a:lstStyle/>
          <a:p>
            <a:pPr algn="ctr">
              <a:lnSpc>
                <a:spcPct val="114000"/>
              </a:lnSpc>
              <a:spcAft>
                <a:spcPts val="2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http://www.arionaurocartuns.com.br . Acesso em: 07 jun. 2024.</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4551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340372" y="630417"/>
            <a:ext cx="4320000" cy="644069"/>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07EFAB9-0076-6610-96D5-3E9F7D25EF13}"/>
              </a:ext>
            </a:extLst>
          </p:cNvPr>
          <p:cNvSpPr txBox="1"/>
          <p:nvPr/>
        </p:nvSpPr>
        <p:spPr>
          <a:xfrm>
            <a:off x="340372" y="1274486"/>
            <a:ext cx="11520000" cy="91416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Complete adequadamente o quadro, a seguir, com as diferentes representações de um número racional.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EE984D18-0EA9-2307-FAB3-1D81F081FA10}"/>
              </a:ext>
            </a:extLst>
          </p:cNvPr>
          <p:cNvPicPr>
            <a:picLocks noChangeAspect="1"/>
          </p:cNvPicPr>
          <p:nvPr/>
        </p:nvPicPr>
        <p:blipFill rotWithShape="1">
          <a:blip r:embed="rId3"/>
          <a:srcRect l="13851" r="18335" b="9366"/>
          <a:stretch/>
        </p:blipFill>
        <p:spPr>
          <a:xfrm>
            <a:off x="1861057" y="2188647"/>
            <a:ext cx="8469885" cy="4264089"/>
          </a:xfrm>
          <a:prstGeom prst="rect">
            <a:avLst/>
          </a:prstGeom>
        </p:spPr>
      </p:pic>
    </p:spTree>
    <p:extLst>
      <p:ext uri="{BB962C8B-B14F-4D97-AF65-F5344CB8AC3E}">
        <p14:creationId xmlns:p14="http://schemas.microsoft.com/office/powerpoint/2010/main" val="2960228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07EFAB9-0076-6610-96D5-3E9F7D25EF13}"/>
              </a:ext>
            </a:extLst>
          </p:cNvPr>
          <p:cNvSpPr txBox="1"/>
          <p:nvPr/>
        </p:nvSpPr>
        <p:spPr>
          <a:xfrm>
            <a:off x="335999" y="1745882"/>
            <a:ext cx="11520000" cy="1354602"/>
          </a:xfrm>
          <a:prstGeom prst="rect">
            <a:avLst/>
          </a:prstGeom>
          <a:noFill/>
        </p:spPr>
        <p:txBody>
          <a:bodyPr wrap="square">
            <a:spAutoFit/>
          </a:bodyPr>
          <a:lstStyle/>
          <a:p>
            <a:pPr marL="457200" algn="ctr">
              <a:lnSpc>
                <a:spcPct val="114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CÁLCULO PERCENTUAL DE UM VALOR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3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Ao calcularmos a porcentagem referente a um determinado valor,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multiplicamos esse valor pela porcentagem desejada em sua forma fracionária ou decimal</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Matematicamente,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C56BBE26-E5A2-78F3-E88F-28780B46C1D9}"/>
              </a:ext>
            </a:extLst>
          </p:cNvPr>
          <p:cNvPicPr>
            <a:picLocks noChangeAspect="1"/>
          </p:cNvPicPr>
          <p:nvPr/>
        </p:nvPicPr>
        <p:blipFill>
          <a:blip r:embed="rId2"/>
          <a:stretch>
            <a:fillRect/>
          </a:stretch>
        </p:blipFill>
        <p:spPr>
          <a:xfrm>
            <a:off x="3216274" y="630417"/>
            <a:ext cx="5759450" cy="447040"/>
          </a:xfrm>
          <a:prstGeom prst="rect">
            <a:avLst/>
          </a:prstGeom>
        </p:spPr>
      </p:pic>
      <p:pic>
        <p:nvPicPr>
          <p:cNvPr id="6" name="Imagem 5" descr="Interface gráfica do usuário, Texto&#10;&#10;Descrição gerada automaticamente">
            <a:extLst>
              <a:ext uri="{FF2B5EF4-FFF2-40B4-BE49-F238E27FC236}">
                <a16:creationId xmlns:a16="http://schemas.microsoft.com/office/drawing/2014/main" id="{A9BD3755-7CFC-E1AC-8A90-DED9125428A4}"/>
              </a:ext>
            </a:extLst>
          </p:cNvPr>
          <p:cNvPicPr>
            <a:picLocks noChangeAspect="1"/>
          </p:cNvPicPr>
          <p:nvPr/>
        </p:nvPicPr>
        <p:blipFill rotWithShape="1">
          <a:blip r:embed="rId3"/>
          <a:srcRect r="2420"/>
          <a:stretch/>
        </p:blipFill>
        <p:spPr bwMode="auto">
          <a:xfrm>
            <a:off x="335999" y="1077457"/>
            <a:ext cx="3599815" cy="669290"/>
          </a:xfrm>
          <a:prstGeom prst="rect">
            <a:avLst/>
          </a:prstGeom>
          <a:ln>
            <a:noFill/>
          </a:ln>
          <a:extLst>
            <a:ext uri="{53640926-AAD7-44D8-BBD7-CCE9431645EC}">
              <a14:shadowObscured xmlns:a14="http://schemas.microsoft.com/office/drawing/2010/main"/>
            </a:ext>
          </a:extLst>
        </p:spPr>
      </p:pic>
      <p:pic>
        <p:nvPicPr>
          <p:cNvPr id="8" name="Imagem 7">
            <a:extLst>
              <a:ext uri="{FF2B5EF4-FFF2-40B4-BE49-F238E27FC236}">
                <a16:creationId xmlns:a16="http://schemas.microsoft.com/office/drawing/2014/main" id="{59945EE8-E8AC-0ECC-5E58-F66C3EE252D6}"/>
              </a:ext>
            </a:extLst>
          </p:cNvPr>
          <p:cNvPicPr>
            <a:picLocks noChangeAspect="1"/>
          </p:cNvPicPr>
          <p:nvPr/>
        </p:nvPicPr>
        <p:blipFill rotWithShape="1">
          <a:blip r:embed="rId4"/>
          <a:srcRect b="10471"/>
          <a:stretch/>
        </p:blipFill>
        <p:spPr>
          <a:xfrm>
            <a:off x="938138" y="3094908"/>
            <a:ext cx="4315427" cy="733482"/>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DDC660AD-D4E1-8726-576E-8CD42941966C}"/>
                  </a:ext>
                </a:extLst>
              </p:cNvPr>
              <p:cNvSpPr txBox="1"/>
              <p:nvPr/>
            </p:nvSpPr>
            <p:spPr>
              <a:xfrm>
                <a:off x="5500514" y="3195346"/>
                <a:ext cx="5808188" cy="467307"/>
              </a:xfrm>
              <a:prstGeom prst="rect">
                <a:avLst/>
              </a:prstGeom>
              <a:noFill/>
            </p:spPr>
            <p:txBody>
              <a:bodyPr wrap="square">
                <a:spAutoFit/>
              </a:bodyPr>
              <a:lstStyle/>
              <a:p>
                <a:pPr>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onde, </a:t>
                </a:r>
                <a14:m>
                  <m:oMath xmlns:m="http://schemas.openxmlformats.org/officeDocument/2006/math">
                    <m:r>
                      <m:rPr>
                        <m:sty m:val="p"/>
                      </m:rPr>
                      <a:rPr lang="pt-BR" sz="2400">
                        <a:effectLst/>
                        <a:latin typeface="Cambria Math" panose="02040503050406030204" pitchFamily="18" charset="0"/>
                        <a:ea typeface="Calibri" panose="020F0502020204030204" pitchFamily="34" charset="0"/>
                        <a:cs typeface="Times New Roman" panose="02020603050405020304" pitchFamily="18" charset="0"/>
                      </a:rPr>
                      <m:t>n</m:t>
                    </m:r>
                    <m:r>
                      <a:rPr lang="pt-BR" sz="24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a:effectLst/>
                        <a:latin typeface="Cambria Math" panose="02040503050406030204" pitchFamily="18" charset="0"/>
                        <a:ea typeface="Calibri" panose="020F0502020204030204" pitchFamily="34" charset="0"/>
                        <a:cs typeface="Times New Roman" panose="02020603050405020304" pitchFamily="18" charset="0"/>
                      </a:rPr>
                      <m:t>e</m:t>
                    </m:r>
                    <m:r>
                      <a:rPr lang="pt-BR" sz="24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a:effectLst/>
                        <a:latin typeface="Cambria Math" panose="02040503050406030204" pitchFamily="18" charset="0"/>
                        <a:ea typeface="Calibri" panose="020F0502020204030204" pitchFamily="34" charset="0"/>
                        <a:cs typeface="Times New Roman" panose="02020603050405020304" pitchFamily="18" charset="0"/>
                      </a:rPr>
                      <m:t>x</m:t>
                    </m:r>
                  </m:oMath>
                </a14:m>
                <a:r>
                  <a:rPr lang="pt-BR" sz="2400" dirty="0">
                    <a:effectLst/>
                    <a:latin typeface="Arial Narrow" panose="020B0606020202030204" pitchFamily="34" charset="0"/>
                    <a:ea typeface="Calibri" panose="020F0502020204030204" pitchFamily="34" charset="0"/>
                    <a:cs typeface="Times New Roman" panose="02020603050405020304" pitchFamily="18" charset="0"/>
                  </a:rPr>
                  <a:t> são números racionais positivos.</a:t>
                </a:r>
                <a:endParaRPr lang="pt-BR" sz="2400" dirty="0"/>
              </a:p>
            </p:txBody>
          </p:sp>
        </mc:Choice>
        <mc:Fallback xmlns="">
          <p:sp>
            <p:nvSpPr>
              <p:cNvPr id="10" name="CaixaDeTexto 9">
                <a:extLst>
                  <a:ext uri="{FF2B5EF4-FFF2-40B4-BE49-F238E27FC236}">
                    <a16:creationId xmlns:a16="http://schemas.microsoft.com/office/drawing/2014/main" id="{DDC660AD-D4E1-8726-576E-8CD42941966C}"/>
                  </a:ext>
                </a:extLst>
              </p:cNvPr>
              <p:cNvSpPr txBox="1">
                <a:spLocks noRot="1" noChangeAspect="1" noMove="1" noResize="1" noEditPoints="1" noAdjustHandles="1" noChangeArrowheads="1" noChangeShapeType="1" noTextEdit="1"/>
              </p:cNvSpPr>
              <p:nvPr/>
            </p:nvSpPr>
            <p:spPr>
              <a:xfrm>
                <a:off x="5500514" y="3195346"/>
                <a:ext cx="5808188" cy="467307"/>
              </a:xfrm>
              <a:prstGeom prst="rect">
                <a:avLst/>
              </a:prstGeom>
              <a:blipFill>
                <a:blip r:embed="rId5"/>
                <a:stretch>
                  <a:fillRect l="-1574" t="-10390" b="-2727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C8168DF7-35FC-7668-4A6F-2240C29465FF}"/>
                  </a:ext>
                </a:extLst>
              </p:cNvPr>
              <p:cNvSpPr txBox="1"/>
              <p:nvPr/>
            </p:nvSpPr>
            <p:spPr>
              <a:xfrm>
                <a:off x="407209" y="3899164"/>
                <a:ext cx="3745668" cy="2400657"/>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a:t>
                </a:r>
              </a:p>
              <a:p>
                <a:pPr algn="just"/>
                <a:endParaRPr lang="pt-BR" sz="1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Calcule </a:t>
                </a:r>
                <a14:m>
                  <m:oMath xmlns:m="http://schemas.openxmlformats.org/officeDocument/2006/math">
                    <m:r>
                      <a:rPr lang="pt-BR" sz="22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7% </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a:t>
                </a:r>
                <a14:m>
                  <m:oMath xmlns:m="http://schemas.openxmlformats.org/officeDocument/2006/math">
                    <m:r>
                      <a:rPr lang="pt-BR" sz="22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220</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Solução: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Podemos calcular considerando a porcentagem em sua forma fracionária ou decimal.</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C8168DF7-35FC-7668-4A6F-2240C29465FF}"/>
                  </a:ext>
                </a:extLst>
              </p:cNvPr>
              <p:cNvSpPr txBox="1">
                <a:spLocks noRot="1" noChangeAspect="1" noMove="1" noResize="1" noEditPoints="1" noAdjustHandles="1" noChangeArrowheads="1" noChangeShapeType="1" noTextEdit="1"/>
              </p:cNvSpPr>
              <p:nvPr/>
            </p:nvSpPr>
            <p:spPr>
              <a:xfrm>
                <a:off x="407209" y="3899164"/>
                <a:ext cx="3745668" cy="2400657"/>
              </a:xfrm>
              <a:prstGeom prst="rect">
                <a:avLst/>
              </a:prstGeom>
              <a:blipFill>
                <a:blip r:embed="rId6"/>
                <a:stretch>
                  <a:fillRect l="-2606" t="-2036" r="-2117" b="-330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40429E29-B3BA-7537-7D7D-4218B032B024}"/>
                  </a:ext>
                </a:extLst>
              </p:cNvPr>
              <p:cNvSpPr txBox="1"/>
              <p:nvPr/>
            </p:nvSpPr>
            <p:spPr>
              <a:xfrm>
                <a:off x="4429713" y="3833966"/>
                <a:ext cx="7426286" cy="2747483"/>
              </a:xfrm>
              <a:prstGeom prst="rect">
                <a:avLst/>
              </a:prstGeom>
              <a:noFill/>
            </p:spPr>
            <p:txBody>
              <a:bodyPr wrap="square">
                <a:spAutoFit/>
              </a:bodyPr>
              <a:lstStyle/>
              <a:p>
                <a:pPr algn="just"/>
                <a:r>
                  <a:rPr lang="pt-BR" sz="2200" kern="100" dirty="0">
                    <a:solidFill>
                      <a:srgbClr val="BF8F00"/>
                    </a:solidFill>
                    <a:effectLst/>
                    <a:latin typeface="Arial Narrow" panose="020B0606020202030204" pitchFamily="34" charset="0"/>
                    <a:ea typeface="Times New Roman" panose="02020603050405020304" pitchFamily="18" charset="0"/>
                    <a:cs typeface="Times New Roman" panose="02020603050405020304" pitchFamily="18" charset="0"/>
                  </a:rPr>
                  <a:t>Forma fracionária</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i="1" kern="100">
                          <a:solidFill>
                            <a:srgbClr val="BF8F00"/>
                          </a:solidFill>
                          <a:effectLst/>
                          <a:latin typeface="Cambria Math" panose="02040503050406030204" pitchFamily="18" charset="0"/>
                          <a:ea typeface="Times New Roman" panose="02020603050405020304" pitchFamily="18" charset="0"/>
                          <a:cs typeface="Times New Roman" panose="02020603050405020304" pitchFamily="18" charset="0"/>
                        </a:rPr>
                        <m:t>7%</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220=</m:t>
                      </m:r>
                      <m:f>
                        <m:fPr>
                          <m:ctrlPr>
                            <a:rPr lang="pt-BR" sz="2200" i="1" kern="100">
                              <a:solidFill>
                                <a:srgbClr val="BF8F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BF8F00"/>
                              </a:solidFill>
                              <a:effectLst/>
                              <a:latin typeface="Cambria Math" panose="02040503050406030204" pitchFamily="18" charset="0"/>
                              <a:ea typeface="Times New Roman" panose="02020603050405020304" pitchFamily="18" charset="0"/>
                              <a:cs typeface="Times New Roman" panose="02020603050405020304" pitchFamily="18" charset="0"/>
                            </a:rPr>
                            <m:t>7</m:t>
                          </m:r>
                        </m:num>
                        <m:den>
                          <m:r>
                            <a:rPr lang="pt-BR" sz="2200" i="1" kern="100">
                              <a:solidFill>
                                <a:srgbClr val="BF8F00"/>
                              </a:solidFill>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∙220= </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7∙220</m:t>
                              </m:r>
                            </m:e>
                            <m: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sup>
                          </m:sSup>
                        </m:num>
                        <m:den>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e>
                            <m: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sub>
                          </m:sSub>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7∙22</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154</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=15,4</m:t>
                      </m:r>
                    </m:oMath>
                  </m:oMathPara>
                </a14:m>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kern="100" dirty="0">
                    <a:solidFill>
                      <a:srgbClr val="C45911"/>
                    </a:solidFill>
                    <a:effectLst/>
                    <a:latin typeface="Arial Narrow" panose="020B0606020202030204" pitchFamily="34" charset="0"/>
                    <a:ea typeface="Times New Roman" panose="02020603050405020304" pitchFamily="18" charset="0"/>
                    <a:cs typeface="Times New Roman" panose="02020603050405020304" pitchFamily="18" charset="0"/>
                  </a:rPr>
                  <a:t>Forma decimal</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7%</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220=</m:t>
                      </m:r>
                      <m:f>
                        <m:fPr>
                          <m:ctrlPr>
                            <a:rPr lang="pt-BR" sz="22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7</m:t>
                          </m:r>
                        </m:num>
                        <m:den>
                          <m:r>
                            <a:rPr lang="pt-BR" sz="22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∙220=</m:t>
                      </m:r>
                      <m:r>
                        <a:rPr lang="pt-BR" sz="22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0,07</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∙220= 15,4</m:t>
                      </m:r>
                    </m:oMath>
                  </m:oMathPara>
                </a14:m>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ambos os casos obteremos o mesmo resultado.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14" name="CaixaDeTexto 13">
                <a:extLst>
                  <a:ext uri="{FF2B5EF4-FFF2-40B4-BE49-F238E27FC236}">
                    <a16:creationId xmlns:a16="http://schemas.microsoft.com/office/drawing/2014/main" id="{40429E29-B3BA-7537-7D7D-4218B032B024}"/>
                  </a:ext>
                </a:extLst>
              </p:cNvPr>
              <p:cNvSpPr txBox="1">
                <a:spLocks noRot="1" noChangeAspect="1" noMove="1" noResize="1" noEditPoints="1" noAdjustHandles="1" noChangeArrowheads="1" noChangeShapeType="1" noTextEdit="1"/>
              </p:cNvSpPr>
              <p:nvPr/>
            </p:nvSpPr>
            <p:spPr>
              <a:xfrm>
                <a:off x="4429713" y="3833966"/>
                <a:ext cx="7426286" cy="2747483"/>
              </a:xfrm>
              <a:prstGeom prst="rect">
                <a:avLst/>
              </a:prstGeom>
              <a:blipFill>
                <a:blip r:embed="rId7"/>
                <a:stretch>
                  <a:fillRect l="-1067" t="-1330" b="-3548"/>
                </a:stretch>
              </a:blipFill>
            </p:spPr>
            <p:txBody>
              <a:bodyPr/>
              <a:lstStyle/>
              <a:p>
                <a:r>
                  <a:rPr lang="pt-BR">
                    <a:noFill/>
                  </a:rPr>
                  <a:t> </a:t>
                </a:r>
              </a:p>
            </p:txBody>
          </p:sp>
        </mc:Fallback>
      </mc:AlternateContent>
      <p:cxnSp>
        <p:nvCxnSpPr>
          <p:cNvPr id="15" name="Conector reto 14">
            <a:extLst>
              <a:ext uri="{FF2B5EF4-FFF2-40B4-BE49-F238E27FC236}">
                <a16:creationId xmlns:a16="http://schemas.microsoft.com/office/drawing/2014/main" id="{172CF53D-9451-224C-DC0E-CFD7643C177E}"/>
              </a:ext>
            </a:extLst>
          </p:cNvPr>
          <p:cNvCxnSpPr>
            <a:cxnSpLocks/>
          </p:cNvCxnSpPr>
          <p:nvPr/>
        </p:nvCxnSpPr>
        <p:spPr>
          <a:xfrm>
            <a:off x="4328617" y="3899164"/>
            <a:ext cx="0" cy="261245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5877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07EFAB9-0076-6610-96D5-3E9F7D25EF13}"/>
                  </a:ext>
                </a:extLst>
              </p:cNvPr>
              <p:cNvSpPr txBox="1"/>
              <p:nvPr/>
            </p:nvSpPr>
            <p:spPr>
              <a:xfrm>
                <a:off x="3043027" y="1091224"/>
                <a:ext cx="8536263" cy="1010277"/>
              </a:xfrm>
              <a:prstGeom prst="rect">
                <a:avLst/>
              </a:prstGeom>
              <a:noFill/>
            </p:spPr>
            <p:txBody>
              <a:bodyPr wrap="square">
                <a:spAutoFit/>
              </a:bodyPr>
              <a:lstStyle/>
              <a:p>
                <a:pPr>
                  <a:lnSpc>
                    <a:spcPct val="114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Observe o que acontece ao calcularmos </a:t>
                </a:r>
                <a14:m>
                  <m:oMath xmlns:m="http://schemas.openxmlformats.org/officeDocument/2006/math">
                    <m:r>
                      <a:rPr lang="pt-BR" sz="24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 </m:t>
                    </m:r>
                    <m:r>
                      <m:rPr>
                        <m:sty m:val="p"/>
                      </m:rPr>
                      <a:rPr lang="pt-BR" sz="24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4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10%</m:t>
                    </m:r>
                  </m:oMath>
                </a14:m>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de um valor.</a:t>
                </a:r>
              </a:p>
              <a:p>
                <a:pPr>
                  <a:lnSpc>
                    <a:spcPct val="114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07EFAB9-0076-6610-96D5-3E9F7D25EF13}"/>
                  </a:ext>
                </a:extLst>
              </p:cNvPr>
              <p:cNvSpPr txBox="1">
                <a:spLocks noRot="1" noChangeAspect="1" noMove="1" noResize="1" noEditPoints="1" noAdjustHandles="1" noChangeArrowheads="1" noChangeShapeType="1" noTextEdit="1"/>
              </p:cNvSpPr>
              <p:nvPr/>
            </p:nvSpPr>
            <p:spPr>
              <a:xfrm>
                <a:off x="3043027" y="1091224"/>
                <a:ext cx="8536263" cy="1010277"/>
              </a:xfrm>
              <a:prstGeom prst="rect">
                <a:avLst/>
              </a:prstGeom>
              <a:blipFill>
                <a:blip r:embed="rId2"/>
                <a:stretch>
                  <a:fillRect l="-1071" t="-3012" b="-12048"/>
                </a:stretch>
              </a:blipFill>
            </p:spPr>
            <p:txBody>
              <a:bodyPr/>
              <a:lstStyle/>
              <a:p>
                <a:r>
                  <a:rPr lang="pt-BR">
                    <a:noFill/>
                  </a:rPr>
                  <a:t> </a:t>
                </a:r>
              </a:p>
            </p:txBody>
          </p:sp>
        </mc:Fallback>
      </mc:AlternateContent>
      <p:pic>
        <p:nvPicPr>
          <p:cNvPr id="2" name="Imagem 1" descr="Logotipo, nome da empresa&#10;&#10;Descrição gerada automaticamente">
            <a:extLst>
              <a:ext uri="{FF2B5EF4-FFF2-40B4-BE49-F238E27FC236}">
                <a16:creationId xmlns:a16="http://schemas.microsoft.com/office/drawing/2014/main" id="{537B9195-619C-2E4C-D643-AD8DD73DE697}"/>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4977" t="9806"/>
          <a:stretch/>
        </p:blipFill>
        <p:spPr bwMode="auto">
          <a:xfrm>
            <a:off x="433971" y="853937"/>
            <a:ext cx="2511085" cy="1394743"/>
          </a:xfrm>
          <a:prstGeom prst="rect">
            <a:avLst/>
          </a:prstGeom>
          <a:ln>
            <a:noFill/>
          </a:ln>
          <a:extLst>
            <a:ext uri="{53640926-AAD7-44D8-BBD7-CCE9431645EC}">
              <a14:shadowObscured xmlns:a14="http://schemas.microsoft.com/office/drawing/2010/main"/>
            </a:ext>
          </a:extLst>
        </p:spPr>
      </p:pic>
      <p:cxnSp>
        <p:nvCxnSpPr>
          <p:cNvPr id="5" name="Conector reto 4">
            <a:extLst>
              <a:ext uri="{FF2B5EF4-FFF2-40B4-BE49-F238E27FC236}">
                <a16:creationId xmlns:a16="http://schemas.microsoft.com/office/drawing/2014/main" id="{B0AB1D75-6AAF-7DB3-1B4B-C0762A18C24C}"/>
              </a:ext>
            </a:extLst>
          </p:cNvPr>
          <p:cNvCxnSpPr>
            <a:cxnSpLocks/>
          </p:cNvCxnSpPr>
          <p:nvPr/>
        </p:nvCxnSpPr>
        <p:spPr>
          <a:xfrm flipH="1">
            <a:off x="336000" y="3665914"/>
            <a:ext cx="115200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3" name="Imagem 12">
            <a:extLst>
              <a:ext uri="{FF2B5EF4-FFF2-40B4-BE49-F238E27FC236}">
                <a16:creationId xmlns:a16="http://schemas.microsoft.com/office/drawing/2014/main" id="{B17506E9-F7D5-DC4E-EAD6-EA4E27B9E9DD}"/>
              </a:ext>
            </a:extLst>
          </p:cNvPr>
          <p:cNvPicPr>
            <a:picLocks noChangeAspect="1"/>
          </p:cNvPicPr>
          <p:nvPr/>
        </p:nvPicPr>
        <p:blipFill>
          <a:blip r:embed="rId5"/>
          <a:stretch>
            <a:fillRect/>
          </a:stretch>
        </p:blipFill>
        <p:spPr>
          <a:xfrm>
            <a:off x="3043027" y="2101502"/>
            <a:ext cx="8079063" cy="1461776"/>
          </a:xfrm>
          <a:prstGeom prst="rect">
            <a:avLst/>
          </a:prstGeom>
        </p:spPr>
      </p:pic>
      <p:pic>
        <p:nvPicPr>
          <p:cNvPr id="17" name="Imagem 16">
            <a:extLst>
              <a:ext uri="{FF2B5EF4-FFF2-40B4-BE49-F238E27FC236}">
                <a16:creationId xmlns:a16="http://schemas.microsoft.com/office/drawing/2014/main" id="{CBABC608-46B0-E2C4-3928-2D08179D2A6A}"/>
              </a:ext>
            </a:extLst>
          </p:cNvPr>
          <p:cNvPicPr>
            <a:picLocks noChangeAspect="1"/>
          </p:cNvPicPr>
          <p:nvPr/>
        </p:nvPicPr>
        <p:blipFill>
          <a:blip r:embed="rId6"/>
          <a:stretch>
            <a:fillRect/>
          </a:stretch>
        </p:blipFill>
        <p:spPr>
          <a:xfrm>
            <a:off x="1576898" y="3857711"/>
            <a:ext cx="9038204" cy="1769671"/>
          </a:xfrm>
          <a:prstGeom prst="rect">
            <a:avLst/>
          </a:prstGeom>
        </p:spPr>
      </p:pic>
    </p:spTree>
    <p:extLst>
      <p:ext uri="{BB962C8B-B14F-4D97-AF65-F5344CB8AC3E}">
        <p14:creationId xmlns:p14="http://schemas.microsoft.com/office/powerpoint/2010/main" val="2401473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F5E8CF70-1D30-1812-74D4-C233877DCB7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t="-1" b="1529"/>
          <a:stretch/>
        </p:blipFill>
        <p:spPr>
          <a:xfrm>
            <a:off x="401317" y="2318126"/>
            <a:ext cx="5760000" cy="2877909"/>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2DC4A07-77D4-DD1F-74C8-9D793B581687}"/>
                  </a:ext>
                </a:extLst>
              </p:cNvPr>
              <p:cNvSpPr txBox="1"/>
              <p:nvPr/>
            </p:nvSpPr>
            <p:spPr>
              <a:xfrm>
                <a:off x="336000" y="674578"/>
                <a:ext cx="11520000" cy="1358321"/>
              </a:xfrm>
              <a:prstGeom prst="rect">
                <a:avLst/>
              </a:prstGeom>
              <a:noFill/>
            </p:spPr>
            <p:txBody>
              <a:bodyPr wrap="square">
                <a:spAutoFit/>
              </a:bodyPr>
              <a:lstStyle/>
              <a:p>
                <a:pPr algn="just">
                  <a:lnSpc>
                    <a:spcPct val="114000"/>
                  </a:lnSpc>
                  <a:spcAft>
                    <a:spcPts val="200"/>
                  </a:spcAft>
                </a:pP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Para calcular </a:t>
                </a:r>
                <a14:m>
                  <m:oMath xmlns:m="http://schemas.openxmlformats.org/officeDocument/2006/math">
                    <m:r>
                      <a:rPr lang="pt-BR" sz="2400" u="sng" kern="100">
                        <a:effectLst/>
                        <a:latin typeface="Cambria Math" panose="02040503050406030204" pitchFamily="18" charset="0"/>
                        <a:ea typeface="Calibri" panose="020F0502020204030204" pitchFamily="34" charset="0"/>
                        <a:cs typeface="Times New Roman" panose="02020603050405020304" pitchFamily="18" charset="0"/>
                      </a:rPr>
                      <m:t>20% </m:t>
                    </m:r>
                    <m:r>
                      <m:rPr>
                        <m:sty m:val="p"/>
                      </m:rPr>
                      <a:rPr lang="pt-BR" sz="2400" u="sng" kern="100">
                        <a:effectLst/>
                        <a:latin typeface="Cambria Math" panose="02040503050406030204" pitchFamily="18" charset="0"/>
                        <a:ea typeface="Calibri" panose="020F0502020204030204" pitchFamily="34" charset="0"/>
                        <a:cs typeface="Times New Roman" panose="02020603050405020304" pitchFamily="18" charset="0"/>
                      </a:rPr>
                      <m:t>de</m:t>
                    </m:r>
                    <m:r>
                      <a:rPr lang="pt-BR" sz="2400" u="sng" kern="100">
                        <a:effectLst/>
                        <a:latin typeface="Cambria Math" panose="02040503050406030204" pitchFamily="18" charset="0"/>
                        <a:ea typeface="Calibri" panose="020F0502020204030204" pitchFamily="34" charset="0"/>
                        <a:cs typeface="Times New Roman" panose="02020603050405020304" pitchFamily="18" charset="0"/>
                      </a:rPr>
                      <m:t> 90</m:t>
                    </m:r>
                  </m:oMath>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spcAft>
                    <a:spcPts val="2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Pedro e </a:t>
                </a:r>
                <a:r>
                  <a:rPr lang="pt-BR" sz="2400" dirty="0" err="1">
                    <a:effectLst/>
                    <a:latin typeface="Arial Narrow" panose="020B0606020202030204" pitchFamily="34" charset="0"/>
                    <a:ea typeface="Calibri" panose="020F0502020204030204" pitchFamily="34" charset="0"/>
                    <a:cs typeface="Times New Roman" panose="02020603050405020304" pitchFamily="18" charset="0"/>
                  </a:rPr>
                  <a:t>Nayra</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fizeram representações pictóricas diferentes e, consequentemente, calcularam de diferentes formas.</a:t>
                </a:r>
                <a:endParaRPr lang="pt-BR" sz="2400" dirty="0">
                  <a:latin typeface="Arial Narrow" panose="020B0606020202030204" pitchFamily="34" charset="0"/>
                </a:endParaRPr>
              </a:p>
            </p:txBody>
          </p:sp>
        </mc:Choice>
        <mc:Fallback xmlns="">
          <p:sp>
            <p:nvSpPr>
              <p:cNvPr id="9" name="CaixaDeTexto 8">
                <a:extLst>
                  <a:ext uri="{FF2B5EF4-FFF2-40B4-BE49-F238E27FC236}">
                    <a16:creationId xmlns:a16="http://schemas.microsoft.com/office/drawing/2014/main" id="{52DC4A07-77D4-DD1F-74C8-9D793B581687}"/>
                  </a:ext>
                </a:extLst>
              </p:cNvPr>
              <p:cNvSpPr txBox="1">
                <a:spLocks noRot="1" noChangeAspect="1" noMove="1" noResize="1" noEditPoints="1" noAdjustHandles="1" noChangeArrowheads="1" noChangeShapeType="1" noTextEdit="1"/>
              </p:cNvSpPr>
              <p:nvPr/>
            </p:nvSpPr>
            <p:spPr>
              <a:xfrm>
                <a:off x="336000" y="674578"/>
                <a:ext cx="11520000" cy="1358321"/>
              </a:xfrm>
              <a:prstGeom prst="rect">
                <a:avLst/>
              </a:prstGeom>
              <a:blipFill>
                <a:blip r:embed="rId4"/>
                <a:stretch>
                  <a:fillRect l="-794" t="-2252" r="-847" b="-9009"/>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53DBA5E5-C30B-6D61-47CE-032B92A7D79B}"/>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t="1" r="1112" b="1805"/>
          <a:stretch/>
        </p:blipFill>
        <p:spPr>
          <a:xfrm>
            <a:off x="6381352" y="2226638"/>
            <a:ext cx="5400000" cy="2969397"/>
          </a:xfrm>
          <a:prstGeom prst="rect">
            <a:avLst/>
          </a:prstGeom>
        </p:spPr>
      </p:pic>
    </p:spTree>
    <p:extLst>
      <p:ext uri="{BB962C8B-B14F-4D97-AF65-F5344CB8AC3E}">
        <p14:creationId xmlns:p14="http://schemas.microsoft.com/office/powerpoint/2010/main" val="3272232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2DC4A07-77D4-DD1F-74C8-9D793B581687}"/>
                  </a:ext>
                </a:extLst>
              </p:cNvPr>
              <p:cNvSpPr txBox="1"/>
              <p:nvPr/>
            </p:nvSpPr>
            <p:spPr>
              <a:xfrm>
                <a:off x="485290" y="870519"/>
                <a:ext cx="5040000" cy="1389804"/>
              </a:xfrm>
              <a:prstGeom prst="rect">
                <a:avLst/>
              </a:prstGeom>
              <a:noFill/>
            </p:spPr>
            <p:txBody>
              <a:bodyPr wrap="square">
                <a:spAutoFit/>
              </a:bodyPr>
              <a:lstStyle/>
              <a:p>
                <a:pPr algn="just">
                  <a:lnSpc>
                    <a:spcPct val="115000"/>
                  </a:lnSpc>
                  <a:spcAft>
                    <a:spcPts val="800"/>
                  </a:spcAft>
                </a:pPr>
                <a:r>
                  <a:rPr lang="pt-BR" sz="2400" u="sng" kern="100" dirty="0">
                    <a:latin typeface="Arial Narrow" panose="020B0606020202030204" pitchFamily="34" charset="0"/>
                    <a:ea typeface="Calibri" panose="020F0502020204030204" pitchFamily="34" charset="0"/>
                    <a:cs typeface="Times New Roman" panose="02020603050405020304" pitchFamily="18" charset="0"/>
                  </a:rPr>
                  <a:t>Para calcular </a:t>
                </a:r>
                <a14:m>
                  <m:oMath xmlns:m="http://schemas.openxmlformats.org/officeDocument/2006/math">
                    <m:r>
                      <a:rPr lang="pt-BR" sz="2400" u="sng" kern="100">
                        <a:latin typeface="Cambria Math" panose="02040503050406030204" pitchFamily="18" charset="0"/>
                        <a:ea typeface="Calibri" panose="020F0502020204030204" pitchFamily="34" charset="0"/>
                        <a:cs typeface="Times New Roman" panose="02020603050405020304" pitchFamily="18" charset="0"/>
                      </a:rPr>
                      <m:t>75% </m:t>
                    </m:r>
                    <m:r>
                      <m:rPr>
                        <m:sty m:val="p"/>
                      </m:rPr>
                      <a:rPr lang="pt-BR" sz="2400" u="sng" kern="100">
                        <a:latin typeface="Cambria Math" panose="02040503050406030204" pitchFamily="18" charset="0"/>
                        <a:ea typeface="Calibri" panose="020F0502020204030204" pitchFamily="34" charset="0"/>
                        <a:cs typeface="Times New Roman" panose="02020603050405020304" pitchFamily="18" charset="0"/>
                      </a:rPr>
                      <m:t>de</m:t>
                    </m:r>
                    <m:r>
                      <a:rPr lang="pt-BR" sz="2400" u="sng" kern="100">
                        <a:latin typeface="Cambria Math" panose="02040503050406030204" pitchFamily="18" charset="0"/>
                        <a:ea typeface="Calibri" panose="020F0502020204030204" pitchFamily="34" charset="0"/>
                        <a:cs typeface="Times New Roman" panose="02020603050405020304" pitchFamily="18" charset="0"/>
                      </a:rPr>
                      <m:t> 80</m:t>
                    </m:r>
                  </m:oMath>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Renato utilizou um raciocínio diferente de Pedro e </a:t>
                </a:r>
                <a:r>
                  <a:rPr lang="pt-BR" sz="2400" kern="100" dirty="0" err="1">
                    <a:latin typeface="Arial Narrow" panose="020B0606020202030204" pitchFamily="34" charset="0"/>
                    <a:ea typeface="Calibri" panose="020F0502020204030204" pitchFamily="34" charset="0"/>
                    <a:cs typeface="Times New Roman" panose="02020603050405020304" pitchFamily="18" charset="0"/>
                  </a:rPr>
                  <a:t>Nayra</a:t>
                </a:r>
                <a:r>
                  <a:rPr lang="pt-BR" sz="24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52DC4A07-77D4-DD1F-74C8-9D793B581687}"/>
                  </a:ext>
                </a:extLst>
              </p:cNvPr>
              <p:cNvSpPr txBox="1">
                <a:spLocks noRot="1" noChangeAspect="1" noMove="1" noResize="1" noEditPoints="1" noAdjustHandles="1" noChangeArrowheads="1" noChangeShapeType="1" noTextEdit="1"/>
              </p:cNvSpPr>
              <p:nvPr/>
            </p:nvSpPr>
            <p:spPr>
              <a:xfrm>
                <a:off x="485290" y="870519"/>
                <a:ext cx="5040000" cy="1389804"/>
              </a:xfrm>
              <a:prstGeom prst="rect">
                <a:avLst/>
              </a:prstGeom>
              <a:blipFill>
                <a:blip r:embed="rId2"/>
                <a:stretch>
                  <a:fillRect l="-1937" t="-1754" r="-1937" b="-877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EF9F9F2-9BE0-B202-9823-D52A42F52C71}"/>
                  </a:ext>
                </a:extLst>
              </p:cNvPr>
              <p:cNvSpPr txBox="1"/>
              <p:nvPr/>
            </p:nvSpPr>
            <p:spPr>
              <a:xfrm>
                <a:off x="6666710" y="870519"/>
                <a:ext cx="5040000" cy="994631"/>
              </a:xfrm>
              <a:prstGeom prst="rect">
                <a:avLst/>
              </a:prstGeom>
              <a:noFill/>
            </p:spPr>
            <p:txBody>
              <a:bodyPr wrap="square">
                <a:spAutoFit/>
              </a:bodyPr>
              <a:lstStyle/>
              <a:p>
                <a:pPr algn="just">
                  <a:lnSpc>
                    <a:spcPct val="115000"/>
                  </a:lnSpc>
                  <a:spcAft>
                    <a:spcPts val="800"/>
                  </a:spcAft>
                </a:pPr>
                <a:r>
                  <a:rPr lang="pt-BR" sz="2400" u="sng" kern="100" dirty="0">
                    <a:latin typeface="Arial Narrow" panose="020B0606020202030204" pitchFamily="34" charset="0"/>
                    <a:ea typeface="Calibri" panose="020F0502020204030204" pitchFamily="34" charset="0"/>
                    <a:cs typeface="Times New Roman" panose="02020603050405020304" pitchFamily="18" charset="0"/>
                  </a:rPr>
                  <a:t>Para calcular </a:t>
                </a:r>
                <a14:m>
                  <m:oMath xmlns:m="http://schemas.openxmlformats.org/officeDocument/2006/math">
                    <m:r>
                      <a:rPr lang="pt-BR" sz="2400" u="sng" kern="100">
                        <a:latin typeface="Cambria Math" panose="02040503050406030204" pitchFamily="18" charset="0"/>
                        <a:ea typeface="Calibri" panose="020F0502020204030204" pitchFamily="34" charset="0"/>
                        <a:cs typeface="Times New Roman" panose="02020603050405020304" pitchFamily="18" charset="0"/>
                      </a:rPr>
                      <m:t>5% </m:t>
                    </m:r>
                    <m:r>
                      <m:rPr>
                        <m:sty m:val="p"/>
                      </m:rPr>
                      <a:rPr lang="pt-BR" sz="2400" u="sng" kern="100">
                        <a:latin typeface="Cambria Math" panose="02040503050406030204" pitchFamily="18" charset="0"/>
                        <a:ea typeface="Calibri" panose="020F0502020204030204" pitchFamily="34" charset="0"/>
                        <a:cs typeface="Times New Roman" panose="02020603050405020304" pitchFamily="18" charset="0"/>
                      </a:rPr>
                      <m:t>de</m:t>
                    </m:r>
                    <m:r>
                      <a:rPr lang="pt-BR" sz="2400" u="sng" kern="100">
                        <a:latin typeface="Cambria Math" panose="02040503050406030204" pitchFamily="18" charset="0"/>
                        <a:ea typeface="Calibri" panose="020F0502020204030204" pitchFamily="34" charset="0"/>
                        <a:cs typeface="Times New Roman" panose="02020603050405020304" pitchFamily="18" charset="0"/>
                      </a:rPr>
                      <m:t> 60</m:t>
                    </m:r>
                  </m:oMath>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Karen utilizou a proporção.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EF9F9F2-9BE0-B202-9823-D52A42F52C71}"/>
                  </a:ext>
                </a:extLst>
              </p:cNvPr>
              <p:cNvSpPr txBox="1">
                <a:spLocks noRot="1" noChangeAspect="1" noMove="1" noResize="1" noEditPoints="1" noAdjustHandles="1" noChangeArrowheads="1" noChangeShapeType="1" noTextEdit="1"/>
              </p:cNvSpPr>
              <p:nvPr/>
            </p:nvSpPr>
            <p:spPr>
              <a:xfrm>
                <a:off x="6666710" y="870519"/>
                <a:ext cx="5040000" cy="994631"/>
              </a:xfrm>
              <a:prstGeom prst="rect">
                <a:avLst/>
              </a:prstGeom>
              <a:blipFill>
                <a:blip r:embed="rId3"/>
                <a:stretch>
                  <a:fillRect l="-1937" t="-2454" b="-12883"/>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EABB2C8A-8868-EF35-5EE3-28891129C4E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5914906" y="2375925"/>
            <a:ext cx="5791804" cy="2526281"/>
          </a:xfrm>
          <a:prstGeom prst="rect">
            <a:avLst/>
          </a:prstGeom>
        </p:spPr>
      </p:pic>
      <p:grpSp>
        <p:nvGrpSpPr>
          <p:cNvPr id="13" name="Agrupar 12">
            <a:extLst>
              <a:ext uri="{FF2B5EF4-FFF2-40B4-BE49-F238E27FC236}">
                <a16:creationId xmlns:a16="http://schemas.microsoft.com/office/drawing/2014/main" id="{15CB4220-22BF-88F7-C14C-718C127EF12B}"/>
              </a:ext>
            </a:extLst>
          </p:cNvPr>
          <p:cNvGrpSpPr/>
          <p:nvPr/>
        </p:nvGrpSpPr>
        <p:grpSpPr>
          <a:xfrm>
            <a:off x="485290" y="2260323"/>
            <a:ext cx="5400000" cy="3799141"/>
            <a:chOff x="485290" y="2400284"/>
            <a:chExt cx="5400000" cy="3799141"/>
          </a:xfrm>
        </p:grpSpPr>
        <p:pic>
          <p:nvPicPr>
            <p:cNvPr id="6" name="Imagem 5">
              <a:extLst>
                <a:ext uri="{FF2B5EF4-FFF2-40B4-BE49-F238E27FC236}">
                  <a16:creationId xmlns:a16="http://schemas.microsoft.com/office/drawing/2014/main" id="{17A8F216-54A8-38A1-06FB-2F726A24A88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485290" y="2400284"/>
              <a:ext cx="5400000" cy="3799141"/>
            </a:xfrm>
            <a:prstGeom prst="rect">
              <a:avLst/>
            </a:prstGeom>
          </p:spPr>
        </p:pic>
        <p:pic>
          <p:nvPicPr>
            <p:cNvPr id="12" name="Imagem 11">
              <a:extLst>
                <a:ext uri="{FF2B5EF4-FFF2-40B4-BE49-F238E27FC236}">
                  <a16:creationId xmlns:a16="http://schemas.microsoft.com/office/drawing/2014/main" id="{43465E05-46EE-3C61-E56B-2C61D680F5D4}"/>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64101" t="91199"/>
            <a:stretch/>
          </p:blipFill>
          <p:spPr>
            <a:xfrm>
              <a:off x="485290" y="2400285"/>
              <a:ext cx="1791379" cy="308968"/>
            </a:xfrm>
            <a:prstGeom prst="rect">
              <a:avLst/>
            </a:prstGeom>
          </p:spPr>
        </p:pic>
      </p:grpSp>
      <p:sp>
        <p:nvSpPr>
          <p:cNvPr id="15" name="CaixaDeTexto 14">
            <a:extLst>
              <a:ext uri="{FF2B5EF4-FFF2-40B4-BE49-F238E27FC236}">
                <a16:creationId xmlns:a16="http://schemas.microsoft.com/office/drawing/2014/main" id="{8EA68F7A-1CD7-9401-DB28-3A216C91A053}"/>
              </a:ext>
            </a:extLst>
          </p:cNvPr>
          <p:cNvSpPr txBox="1"/>
          <p:nvPr/>
        </p:nvSpPr>
        <p:spPr>
          <a:xfrm>
            <a:off x="5109970" y="5412981"/>
            <a:ext cx="6792686" cy="914161"/>
          </a:xfrm>
          <a:prstGeom prst="rect">
            <a:avLst/>
          </a:prstGeom>
          <a:noFill/>
        </p:spPr>
        <p:txBody>
          <a:bodyPr wrap="square">
            <a:spAutoFit/>
          </a:bodyPr>
          <a:lstStyle/>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Podemos calcular </a:t>
            </a:r>
            <a:r>
              <a:rPr lang="pt-BR" sz="23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valor percentual</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um número, também, por meio da </a:t>
            </a:r>
            <a:r>
              <a:rPr lang="pt-BR" sz="23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somatória de outros valores percentuais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5593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2DC4A07-77D4-DD1F-74C8-9D793B581687}"/>
                  </a:ext>
                </a:extLst>
              </p:cNvPr>
              <p:cNvSpPr txBox="1"/>
              <p:nvPr/>
            </p:nvSpPr>
            <p:spPr>
              <a:xfrm>
                <a:off x="516000" y="727924"/>
                <a:ext cx="11160000" cy="5550237"/>
              </a:xfrm>
              <a:prstGeom prst="rect">
                <a:avLst/>
              </a:prstGeom>
              <a:noFill/>
            </p:spPr>
            <p:txBody>
              <a:bodyPr wrap="square">
                <a:spAutoFit/>
              </a:bodyPr>
              <a:lstStyle/>
              <a:p>
                <a:pPr algn="just">
                  <a:spcAft>
                    <a:spcPts val="800"/>
                  </a:spcAft>
                </a:pPr>
                <a:r>
                  <a:rPr lang="pt-BR" sz="2400" u="sng"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Considere a situação, a seguir</a:t>
                </a:r>
                <a:r>
                  <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Na fazenda Barreiro, durante o período de produção, 15% das vacas que estavam prenhas produziram bezerros. Sabendo que a fazenda possui 460 vacas. Responda:</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latin typeface="Arial Narrow" panose="020B0606020202030204" pitchFamily="34" charset="0"/>
                    <a:ea typeface="Calibri" panose="020F0502020204030204" pitchFamily="34" charset="0"/>
                    <a:cs typeface="Times New Roman" panose="02020603050405020304" pitchFamily="18" charset="0"/>
                  </a:rPr>
                  <a:t>Qual foi a quantidade de bezerros que nasceram?</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 xmlns:m="http://schemas.openxmlformats.org/officeDocument/2006/math">
                    <m:r>
                      <a:rPr lang="pt-BR" sz="2400" kern="100">
                        <a:latin typeface="Cambria Math" panose="02040503050406030204" pitchFamily="18" charset="0"/>
                        <a:ea typeface="Calibri" panose="020F0502020204030204" pitchFamily="34" charset="0"/>
                        <a:cs typeface="Times New Roman" panose="02020603050405020304" pitchFamily="18" charset="0"/>
                      </a:rPr>
                      <m:t>15%</m:t>
                    </m:r>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equivale a soma de 1</a:t>
                </a:r>
                <a14:m>
                  <m:oMath xmlns:m="http://schemas.openxmlformats.org/officeDocument/2006/math">
                    <m:r>
                      <a:rPr lang="pt-BR" sz="2400" kern="100">
                        <a:latin typeface="Cambria Math" panose="02040503050406030204" pitchFamily="18" charset="0"/>
                        <a:ea typeface="Calibri" panose="020F0502020204030204" pitchFamily="34" charset="0"/>
                        <a:cs typeface="Times New Roman" panose="02020603050405020304" pitchFamily="18" charset="0"/>
                      </a:rPr>
                      <m:t>0% </m:t>
                    </m:r>
                    <m:r>
                      <m:rPr>
                        <m:sty m:val="p"/>
                      </m:rPr>
                      <a:rPr lang="pt-BR" sz="2400" kern="100">
                        <a:latin typeface="Cambria Math" panose="02040503050406030204" pitchFamily="18" charset="0"/>
                        <a:ea typeface="Calibri" panose="020F0502020204030204" pitchFamily="34" charset="0"/>
                        <a:cs typeface="Times New Roman" panose="02020603050405020304" pitchFamily="18" charset="0"/>
                      </a:rPr>
                      <m:t>mais</m:t>
                    </m:r>
                    <m:r>
                      <a:rPr lang="pt-BR" sz="2400" kern="100">
                        <a:latin typeface="Cambria Math" panose="02040503050406030204" pitchFamily="18" charset="0"/>
                        <a:ea typeface="Calibri" panose="020F0502020204030204" pitchFamily="34" charset="0"/>
                        <a:cs typeface="Times New Roman" panose="02020603050405020304" pitchFamily="18" charset="0"/>
                      </a:rPr>
                      <m:t> 5%</m:t>
                    </m:r>
                  </m:oMath>
                </a14:m>
                <a:r>
                  <a:rPr lang="pt-BR" sz="2400" kern="100" dirty="0">
                    <a:latin typeface="Arial Narrow" panose="020B0606020202030204" pitchFamily="34" charset="0"/>
                    <a:ea typeface="Calibri" panose="020F0502020204030204" pitchFamily="34" charset="0"/>
                    <a:cs typeface="Times New Roman" panose="02020603050405020304" pitchFamily="18" charset="0"/>
                  </a:rPr>
                  <a:t>. Logo,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400" kern="100">
                          <a:latin typeface="Cambria Math" panose="02040503050406030204" pitchFamily="18" charset="0"/>
                          <a:ea typeface="Calibri" panose="020F0502020204030204" pitchFamily="34" charset="0"/>
                          <a:cs typeface="Times New Roman" panose="02020603050405020304" pitchFamily="18" charset="0"/>
                        </a:rPr>
                        <m:t>15% </m:t>
                      </m:r>
                      <m:r>
                        <m:rPr>
                          <m:sty m:val="p"/>
                        </m:rPr>
                        <a:rPr lang="pt-BR" sz="2400" kern="100">
                          <a:latin typeface="Cambria Math" panose="02040503050406030204" pitchFamily="18" charset="0"/>
                          <a:ea typeface="Calibri" panose="020F0502020204030204" pitchFamily="34" charset="0"/>
                          <a:cs typeface="Times New Roman" panose="02020603050405020304" pitchFamily="18" charset="0"/>
                        </a:rPr>
                        <m:t>de</m:t>
                      </m:r>
                      <m:r>
                        <a:rPr lang="pt-BR" sz="2400" kern="100">
                          <a:latin typeface="Cambria Math" panose="02040503050406030204" pitchFamily="18" charset="0"/>
                          <a:ea typeface="Calibri" panose="020F0502020204030204" pitchFamily="34" charset="0"/>
                          <a:cs typeface="Times New Roman" panose="02020603050405020304" pitchFamily="18" charset="0"/>
                        </a:rPr>
                        <m:t> 460=10% </m:t>
                      </m:r>
                      <m:r>
                        <m:rPr>
                          <m:sty m:val="p"/>
                        </m:rPr>
                        <a:rPr lang="pt-BR" sz="2400"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de</m:t>
                      </m:r>
                      <m:r>
                        <a:rPr lang="pt-BR" sz="2400"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 460+5% </m:t>
                      </m:r>
                      <m:r>
                        <m:rPr>
                          <m:sty m:val="p"/>
                        </m:rPr>
                        <a:rPr lang="pt-BR" sz="2400" kern="100">
                          <a:solidFill>
                            <a:srgbClr val="C45911"/>
                          </a:solidFill>
                          <a:latin typeface="Cambria Math" panose="02040503050406030204" pitchFamily="18" charset="0"/>
                          <a:ea typeface="Calibri" panose="020F0502020204030204" pitchFamily="34" charset="0"/>
                          <a:cs typeface="Times New Roman" panose="02020603050405020304" pitchFamily="18" charset="0"/>
                        </a:rPr>
                        <m:t>de</m:t>
                      </m:r>
                      <m:r>
                        <a:rPr lang="pt-BR" sz="2400" kern="100">
                          <a:solidFill>
                            <a:srgbClr val="C45911"/>
                          </a:solidFill>
                          <a:latin typeface="Cambria Math" panose="02040503050406030204" pitchFamily="18" charset="0"/>
                          <a:ea typeface="Calibri" panose="020F0502020204030204" pitchFamily="34" charset="0"/>
                          <a:cs typeface="Times New Roman" panose="02020603050405020304" pitchFamily="18" charset="0"/>
                        </a:rPr>
                        <m:t> 460</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Calculando o valor correspondente a </a:t>
                </a:r>
                <a14:m>
                  <m:oMath xmlns:m="http://schemas.openxmlformats.org/officeDocument/2006/math">
                    <m:r>
                      <a:rPr lang="pt-BR" sz="2400"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10% </m:t>
                    </m:r>
                    <m:r>
                      <m:rPr>
                        <m:sty m:val="p"/>
                      </m:rPr>
                      <a:rPr lang="pt-BR" sz="2400"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de</m:t>
                    </m:r>
                    <m:r>
                      <a:rPr lang="pt-BR" sz="2400"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 460</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temos</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B050"/>
                          </a:solidFill>
                          <a:latin typeface="Cambria Math" panose="02040503050406030204" pitchFamily="18" charset="0"/>
                          <a:ea typeface="Calibri" panose="020F0502020204030204" pitchFamily="34" charset="0"/>
                          <a:cs typeface="Times New Roman" panose="02020603050405020304" pitchFamily="18" charset="0"/>
                        </a:rPr>
                        <m:t>10%∙460=46</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 xmlns:m="http://schemas.openxmlformats.org/officeDocument/2006/math">
                    <m:r>
                      <a:rPr lang="pt-BR" sz="2400" kern="100">
                        <a:solidFill>
                          <a:srgbClr val="C45911"/>
                        </a:solidFill>
                        <a:latin typeface="Cambria Math" panose="02040503050406030204" pitchFamily="18" charset="0"/>
                        <a:ea typeface="Calibri" panose="020F0502020204030204" pitchFamily="34" charset="0"/>
                        <a:cs typeface="Times New Roman" panose="02020603050405020304" pitchFamily="18" charset="0"/>
                      </a:rPr>
                      <m:t>5% </m:t>
                    </m:r>
                    <m:r>
                      <m:rPr>
                        <m:sty m:val="p"/>
                      </m:rPr>
                      <a:rPr lang="pt-BR" sz="2400" kern="100">
                        <a:solidFill>
                          <a:srgbClr val="C45911"/>
                        </a:solidFill>
                        <a:latin typeface="Cambria Math" panose="02040503050406030204" pitchFamily="18" charset="0"/>
                        <a:ea typeface="Calibri" panose="020F0502020204030204" pitchFamily="34" charset="0"/>
                        <a:cs typeface="Times New Roman" panose="02020603050405020304" pitchFamily="18" charset="0"/>
                      </a:rPr>
                      <m:t>de</m:t>
                    </m:r>
                    <m:r>
                      <a:rPr lang="pt-BR" sz="2400" kern="100">
                        <a:solidFill>
                          <a:srgbClr val="C45911"/>
                        </a:solidFill>
                        <a:latin typeface="Cambria Math" panose="02040503050406030204" pitchFamily="18" charset="0"/>
                        <a:ea typeface="Calibri" panose="020F0502020204030204" pitchFamily="34" charset="0"/>
                        <a:cs typeface="Times New Roman" panose="02020603050405020304" pitchFamily="18" charset="0"/>
                      </a:rPr>
                      <m:t> 460</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corresponde à metade de </a:t>
                </a:r>
                <a14:m>
                  <m:oMath xmlns:m="http://schemas.openxmlformats.org/officeDocument/2006/math">
                    <m:r>
                      <a:rPr lang="pt-BR" sz="2400" kern="100">
                        <a:solidFill>
                          <a:srgbClr val="00B050"/>
                        </a:solidFill>
                        <a:latin typeface="Cambria Math" panose="02040503050406030204" pitchFamily="18" charset="0"/>
                        <a:ea typeface="Times New Roman" panose="02020603050405020304" pitchFamily="18" charset="0"/>
                        <a:cs typeface="Times New Roman" panose="02020603050405020304" pitchFamily="18" charset="0"/>
                      </a:rPr>
                      <m:t>46</m:t>
                    </m:r>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Portanto,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400" kern="100">
                          <a:latin typeface="Cambria Math" panose="02040503050406030204" pitchFamily="18" charset="0"/>
                          <a:ea typeface="Calibri" panose="020F0502020204030204" pitchFamily="34" charset="0"/>
                          <a:cs typeface="Times New Roman" panose="02020603050405020304" pitchFamily="18" charset="0"/>
                        </a:rPr>
                        <m:t>15% </m:t>
                      </m:r>
                      <m:r>
                        <m:rPr>
                          <m:sty m:val="p"/>
                        </m:rPr>
                        <a:rPr lang="pt-BR" sz="2400" kern="100">
                          <a:latin typeface="Cambria Math" panose="02040503050406030204" pitchFamily="18" charset="0"/>
                          <a:ea typeface="Calibri" panose="020F0502020204030204" pitchFamily="34" charset="0"/>
                          <a:cs typeface="Times New Roman" panose="02020603050405020304" pitchFamily="18" charset="0"/>
                        </a:rPr>
                        <m:t>de</m:t>
                      </m:r>
                      <m:r>
                        <a:rPr lang="pt-BR" sz="2400" kern="100">
                          <a:latin typeface="Cambria Math" panose="02040503050406030204" pitchFamily="18" charset="0"/>
                          <a:ea typeface="Calibri" panose="020F0502020204030204" pitchFamily="34" charset="0"/>
                          <a:cs typeface="Times New Roman" panose="02020603050405020304" pitchFamily="18" charset="0"/>
                        </a:rPr>
                        <m:t> 460=46+23=69</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r>
                  <a:rPr lang="pt-BR" sz="2400" dirty="0">
                    <a:latin typeface="Arial Narrow" panose="020B0606020202030204" pitchFamily="34" charset="0"/>
                    <a:ea typeface="Calibri" panose="020F0502020204030204" pitchFamily="34" charset="0"/>
                    <a:cs typeface="Times New Roman" panose="02020603050405020304" pitchFamily="18" charset="0"/>
                  </a:rPr>
                  <a:t>Nasceram </a:t>
                </a:r>
                <a14:m>
                  <m:oMath xmlns:m="http://schemas.openxmlformats.org/officeDocument/2006/math">
                    <m:r>
                      <a:rPr lang="pt-BR" sz="2400">
                        <a:latin typeface="Cambria Math" panose="02040503050406030204" pitchFamily="18" charset="0"/>
                        <a:ea typeface="Calibri" panose="020F0502020204030204" pitchFamily="34" charset="0"/>
                        <a:cs typeface="Times New Roman" panose="02020603050405020304" pitchFamily="18" charset="0"/>
                      </a:rPr>
                      <m:t>69 </m:t>
                    </m:r>
                  </m:oMath>
                </a14:m>
                <a:r>
                  <a:rPr lang="pt-BR" sz="2400" dirty="0">
                    <a:latin typeface="Arial Narrow" panose="020B0606020202030204" pitchFamily="34" charset="0"/>
                    <a:ea typeface="Calibri" panose="020F0502020204030204" pitchFamily="34" charset="0"/>
                    <a:cs typeface="Times New Roman" panose="02020603050405020304" pitchFamily="18" charset="0"/>
                  </a:rPr>
                  <a:t>bezerros na fazenda Barreiro.</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52DC4A07-77D4-DD1F-74C8-9D793B581687}"/>
                  </a:ext>
                </a:extLst>
              </p:cNvPr>
              <p:cNvSpPr txBox="1">
                <a:spLocks noRot="1" noChangeAspect="1" noMove="1" noResize="1" noEditPoints="1" noAdjustHandles="1" noChangeArrowheads="1" noChangeShapeType="1" noTextEdit="1"/>
              </p:cNvSpPr>
              <p:nvPr/>
            </p:nvSpPr>
            <p:spPr>
              <a:xfrm>
                <a:off x="516000" y="727924"/>
                <a:ext cx="11160000" cy="5550237"/>
              </a:xfrm>
              <a:prstGeom prst="rect">
                <a:avLst/>
              </a:prstGeom>
              <a:blipFill>
                <a:blip r:embed="rId2"/>
                <a:stretch>
                  <a:fillRect l="-874" t="-988" r="-874" b="-1427"/>
                </a:stretch>
              </a:blipFill>
            </p:spPr>
            <p:txBody>
              <a:bodyPr/>
              <a:lstStyle/>
              <a:p>
                <a:r>
                  <a:rPr lang="pt-BR">
                    <a:noFill/>
                  </a:rPr>
                  <a:t> </a:t>
                </a:r>
              </a:p>
            </p:txBody>
          </p:sp>
        </mc:Fallback>
      </mc:AlternateContent>
    </p:spTree>
    <p:extLst>
      <p:ext uri="{BB962C8B-B14F-4D97-AF65-F5344CB8AC3E}">
        <p14:creationId xmlns:p14="http://schemas.microsoft.com/office/powerpoint/2010/main" val="1334415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2DC4A07-77D4-DD1F-74C8-9D793B581687}"/>
                  </a:ext>
                </a:extLst>
              </p:cNvPr>
              <p:cNvSpPr txBox="1"/>
              <p:nvPr/>
            </p:nvSpPr>
            <p:spPr>
              <a:xfrm>
                <a:off x="516000" y="643948"/>
                <a:ext cx="11160000" cy="5941883"/>
              </a:xfrm>
              <a:prstGeom prst="rect">
                <a:avLst/>
              </a:prstGeom>
              <a:noFill/>
            </p:spPr>
            <p:txBody>
              <a:bodyPr wrap="square">
                <a:spAutoFit/>
              </a:bodyPr>
              <a:lstStyle/>
              <a:p>
                <a:pPr marL="342900" lvl="0" indent="-342900" algn="just">
                  <a:buFont typeface="Symbol" panose="05050102010706020507" pitchFamily="18" charset="2"/>
                  <a:buChar char=""/>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Cálculo percentual de um valor por meio de regra de três simples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que é uma regra de três simples?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uma ferramenta matemática utilizada quando há 4 valores, em que um destes é desconhecido (incógnita). Ela envolve apenas 2 grandezas. No caso do cálculo percentual, envolve grandezas diretamente proporcionais, a porcentagem e o valor correspondente a esta.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construir?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 modo prático, construímos uma tabela com duas colunas, cada coluna é destinada a uma das grandezas. Ou, apenas escrevemos a relação de proporção entre essas grandezas.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resolver?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Aplicamos a propriedade fundamental da proporção, “O produto dos meios é igual ao produto dos extremos”.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14:m>
                  <m:oMath xmlns:m="http://schemas.openxmlformats.org/officeDocument/2006/math">
                    <m:f>
                      <m:fPr>
                        <m:ctrlP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pt-BR" sz="2400"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a</m:t>
                        </m:r>
                      </m:num>
                      <m:den>
                        <m:r>
                          <a:rPr lang="pt-BR" sz="24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𝑏</m:t>
                        </m:r>
                      </m:den>
                    </m:f>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pt-BR" sz="24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c</m:t>
                        </m:r>
                      </m:num>
                      <m:den>
                        <m:r>
                          <a:rPr lang="pt-BR" sz="24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𝑑</m:t>
                        </m:r>
                      </m:den>
                    </m:f>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Lemos:  </a:t>
                </a:r>
                <a14:m>
                  <m:oMath xmlns:m="http://schemas.openxmlformats.org/officeDocument/2006/math">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𝑎</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está para</a:t>
                </a:r>
                <a14:m>
                  <m:oMath xmlns:m="http://schemas.openxmlformats.org/officeDocument/2006/math">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𝑏</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assim como </a:t>
                </a:r>
                <a14:m>
                  <m:oMath xmlns:m="http://schemas.openxmlformats.org/officeDocument/2006/math">
                    <m:r>
                      <m:rPr>
                        <m:sty m:val="p"/>
                      </m:rPr>
                      <a:rPr lang="pt-BR" sz="24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c</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está para </a:t>
                </a:r>
                <a14:m>
                  <m:oMath xmlns:m="http://schemas.openxmlformats.org/officeDocument/2006/math">
                    <m:r>
                      <a:rPr lang="pt-BR" sz="24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𝑑</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Em que,  </a:t>
                </a:r>
                <a14:m>
                  <m:oMath xmlns:m="http://schemas.openxmlformats.org/officeDocument/2006/math">
                    <m:r>
                      <m:rPr>
                        <m:sty m:val="p"/>
                      </m:rPr>
                      <a:rPr lang="pt-BR" sz="2400"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a</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400"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d</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são os extremos e, </a:t>
                </a:r>
                <a14:m>
                  <m:oMath xmlns:m="http://schemas.openxmlformats.org/officeDocument/2006/math">
                    <m:r>
                      <m:rPr>
                        <m:sty m:val="p"/>
                      </m:rPr>
                      <a:rPr lang="pt-BR" sz="2400"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b</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4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c</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são os meios.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Logo, </a:t>
                </a:r>
                <a14:m>
                  <m:oMath xmlns:m="http://schemas.openxmlformats.org/officeDocument/2006/math">
                    <m:r>
                      <a:rPr lang="pt-BR" sz="24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400"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d</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400"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4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c</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52DC4A07-77D4-DD1F-74C8-9D793B581687}"/>
                  </a:ext>
                </a:extLst>
              </p:cNvPr>
              <p:cNvSpPr txBox="1">
                <a:spLocks noRot="1" noChangeAspect="1" noMove="1" noResize="1" noEditPoints="1" noAdjustHandles="1" noChangeArrowheads="1" noChangeShapeType="1" noTextEdit="1"/>
              </p:cNvSpPr>
              <p:nvPr/>
            </p:nvSpPr>
            <p:spPr>
              <a:xfrm>
                <a:off x="516000" y="643948"/>
                <a:ext cx="11160000" cy="5941883"/>
              </a:xfrm>
              <a:prstGeom prst="rect">
                <a:avLst/>
              </a:prstGeom>
              <a:blipFill>
                <a:blip r:embed="rId2"/>
                <a:stretch>
                  <a:fillRect l="-874" t="-1232" r="-874" b="-1437"/>
                </a:stretch>
              </a:blipFill>
            </p:spPr>
            <p:txBody>
              <a:bodyPr/>
              <a:lstStyle/>
              <a:p>
                <a:r>
                  <a:rPr lang="pt-BR">
                    <a:noFill/>
                  </a:rPr>
                  <a:t> </a:t>
                </a:r>
              </a:p>
            </p:txBody>
          </p:sp>
        </mc:Fallback>
      </mc:AlternateContent>
    </p:spTree>
    <p:extLst>
      <p:ext uri="{BB962C8B-B14F-4D97-AF65-F5344CB8AC3E}">
        <p14:creationId xmlns:p14="http://schemas.microsoft.com/office/powerpoint/2010/main" val="741418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52DC4A07-77D4-DD1F-74C8-9D793B581687}"/>
                  </a:ext>
                </a:extLst>
              </p:cNvPr>
              <p:cNvSpPr txBox="1"/>
              <p:nvPr/>
            </p:nvSpPr>
            <p:spPr>
              <a:xfrm>
                <a:off x="516000" y="643948"/>
                <a:ext cx="11160000" cy="5628849"/>
              </a:xfrm>
              <a:prstGeom prst="rect">
                <a:avLst/>
              </a:prstGeom>
              <a:noFill/>
            </p:spPr>
            <p:txBody>
              <a:bodyPr wrap="square">
                <a:spAutoFit/>
              </a:bodyPr>
              <a:lstStyle/>
              <a:p>
                <a:pPr algn="just">
                  <a:lnSpc>
                    <a:spcPct val="114000"/>
                  </a:lnSpc>
                  <a:spcAft>
                    <a:spcPts val="1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Aft>
                    <a:spcPts val="100"/>
                  </a:spcAft>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Calcule o valor correspondente a </a:t>
                </a:r>
                <a14:m>
                  <m:oMath xmlns:m="http://schemas.openxmlformats.org/officeDocument/2006/math">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 </m:t>
                    </m:r>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de</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500</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14:m>
                  <m:oMath xmlns:m="http://schemas.openxmlformats.org/officeDocument/2006/math">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Aft>
                    <a:spcPts val="100"/>
                  </a:spcAft>
                </a:pPr>
                <a:r>
                  <a:rPr lang="pt-BR" sz="24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Solução:</a:t>
                </a:r>
                <a:r>
                  <a:rPr lang="pt-BR" sz="2400" i="1" kern="100" dirty="0">
                    <a:latin typeface="Calibri" panose="020F0502020204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Inicialmente construímos a tabela.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4000"/>
                  </a:lnSpc>
                  <a:spcAft>
                    <a:spcPts val="1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4000"/>
                  </a:lnSpc>
                  <a:spcAft>
                    <a:spcPts val="1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4000"/>
                  </a:lnSpc>
                  <a:spcAft>
                    <a:spcPts val="1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4000"/>
                  </a:lnSpc>
                  <a:spcAft>
                    <a:spcPts val="1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Aplicando a propriedade fundamental da proporção.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spcAft>
                    <a:spcPts val="100"/>
                  </a:spcAft>
                </a:pPr>
                <a14:m>
                  <m:oMathPara xmlns:m="http://schemas.openxmlformats.org/officeDocument/2006/math">
                    <m:oMathParaPr>
                      <m:jc m:val="centerGroup"/>
                    </m:oMathParaPr>
                    <m:oMath xmlns:m="http://schemas.openxmlformats.org/officeDocument/2006/math">
                      <m:r>
                        <a:rPr lang="pt-BR" sz="2400"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100∙</m:t>
                      </m:r>
                      <m:r>
                        <m:rPr>
                          <m:sty m:val="p"/>
                        </m:rPr>
                        <a:rPr lang="pt-BR" sz="2400"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x</m:t>
                      </m:r>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kern="100">
                          <a:solidFill>
                            <a:srgbClr val="70AD47"/>
                          </a:solidFill>
                          <a:effectLst/>
                          <a:latin typeface="Cambria Math" panose="02040503050406030204" pitchFamily="18" charset="0"/>
                          <a:ea typeface="Calibri" panose="020F0502020204030204" pitchFamily="34" charset="0"/>
                          <a:cs typeface="Times New Roman" panose="02020603050405020304" pitchFamily="18" charset="0"/>
                        </a:rPr>
                        <m:t>20∙500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spcAft>
                    <a:spcPts val="100"/>
                  </a:spcAft>
                </a:pPr>
                <a14:m>
                  <m:oMathPara xmlns:m="http://schemas.openxmlformats.org/officeDocument/2006/math">
                    <m:oMathParaPr>
                      <m:jc m:val="centerGroup"/>
                    </m:oMathParaPr>
                    <m:oMath xmlns:m="http://schemas.openxmlformats.org/officeDocument/2006/math">
                      <m:r>
                        <a:rPr lang="pt-BR" sz="2400"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100</m:t>
                      </m:r>
                      <m:r>
                        <m:rPr>
                          <m:sty m:val="p"/>
                        </m:rPr>
                        <a:rPr lang="pt-BR" sz="2400"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x</m:t>
                      </m:r>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kern="100">
                          <a:solidFill>
                            <a:srgbClr val="70AD47"/>
                          </a:solidFill>
                          <a:effectLst/>
                          <a:latin typeface="Cambria Math" panose="02040503050406030204" pitchFamily="18" charset="0"/>
                          <a:ea typeface="Calibri" panose="020F0502020204030204" pitchFamily="34" charset="0"/>
                          <a:cs typeface="Times New Roman" panose="02020603050405020304" pitchFamily="18" charset="0"/>
                        </a:rPr>
                        <m:t>10 000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spcAft>
                    <a:spcPts val="100"/>
                  </a:spcAft>
                </a:pPr>
                <a14:m>
                  <m:oMathPara xmlns:m="http://schemas.openxmlformats.org/officeDocument/2006/math">
                    <m:oMathParaPr>
                      <m:jc m:val="centerGroup"/>
                    </m:oMathParaPr>
                    <m:oMath xmlns:m="http://schemas.openxmlformats.org/officeDocument/2006/math">
                      <m:r>
                        <m:rPr>
                          <m:sty m:val="p"/>
                        </m:rPr>
                        <a:rPr lang="pt-BR" sz="2400" kern="100">
                          <a:solidFill>
                            <a:srgbClr val="FFC000"/>
                          </a:solidFill>
                          <a:effectLst/>
                          <a:latin typeface="Cambria Math" panose="02040503050406030204" pitchFamily="18" charset="0"/>
                          <a:ea typeface="Calibri" panose="020F0502020204030204" pitchFamily="34" charset="0"/>
                          <a:cs typeface="Times New Roman" panose="02020603050405020304" pitchFamily="18" charset="0"/>
                        </a:rPr>
                        <m:t>x</m:t>
                      </m:r>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kern="100">
                              <a:solidFill>
                                <a:srgbClr val="70AD47"/>
                              </a:solidFill>
                              <a:effectLst/>
                              <a:latin typeface="Cambria Math" panose="02040503050406030204" pitchFamily="18" charset="0"/>
                              <a:ea typeface="Calibri" panose="020F0502020204030204" pitchFamily="34" charset="0"/>
                              <a:cs typeface="Times New Roman" panose="02020603050405020304" pitchFamily="18" charset="0"/>
                            </a:rPr>
                            <m:t>10 000</m:t>
                          </m:r>
                        </m:num>
                        <m:den>
                          <m:r>
                            <a:rPr lang="pt-BR" sz="2400"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100</m:t>
                          </m:r>
                        </m:den>
                      </m:f>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spcAft>
                    <a:spcPts val="100"/>
                  </a:spcAft>
                </a:pPr>
                <a14:m>
                  <m:oMathPara xmlns:m="http://schemas.openxmlformats.org/officeDocument/2006/math">
                    <m:oMathParaPr>
                      <m:jc m:val="centerGroup"/>
                    </m:oMathParaPr>
                    <m:oMath xmlns:m="http://schemas.openxmlformats.org/officeDocument/2006/math">
                      <m:r>
                        <m:rPr>
                          <m:sty m:val="p"/>
                        </m:rPr>
                        <a:rPr lang="pt-BR" sz="2400"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4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Aft>
                    <a:spcPts val="1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Logo, </a:t>
                </a:r>
                <a14:m>
                  <m:oMath xmlns:m="http://schemas.openxmlformats.org/officeDocument/2006/math">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20% </m:t>
                    </m:r>
                    <m:r>
                      <m:rPr>
                        <m:sty m:val="p"/>
                      </m:rP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de</m:t>
                    </m:r>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500</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corresponde a </a:t>
                </a:r>
                <a14:m>
                  <m:oMath xmlns:m="http://schemas.openxmlformats.org/officeDocument/2006/math">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100</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52DC4A07-77D4-DD1F-74C8-9D793B581687}"/>
                  </a:ext>
                </a:extLst>
              </p:cNvPr>
              <p:cNvSpPr txBox="1">
                <a:spLocks noRot="1" noChangeAspect="1" noMove="1" noResize="1" noEditPoints="1" noAdjustHandles="1" noChangeArrowheads="1" noChangeShapeType="1" noTextEdit="1"/>
              </p:cNvSpPr>
              <p:nvPr/>
            </p:nvSpPr>
            <p:spPr>
              <a:xfrm>
                <a:off x="516000" y="643948"/>
                <a:ext cx="11160000" cy="5628849"/>
              </a:xfrm>
              <a:prstGeom prst="rect">
                <a:avLst/>
              </a:prstGeom>
              <a:blipFill>
                <a:blip r:embed="rId2"/>
                <a:stretch>
                  <a:fillRect l="-874" t="-650" b="-1517"/>
                </a:stretch>
              </a:blipFill>
            </p:spPr>
            <p:txBody>
              <a:bodyPr/>
              <a:lstStyle/>
              <a:p>
                <a:r>
                  <a:rPr lang="pt-BR">
                    <a:noFill/>
                  </a:rPr>
                  <a:t> </a:t>
                </a:r>
              </a:p>
            </p:txBody>
          </p:sp>
        </mc:Fallback>
      </mc:AlternateContent>
      <p:pic>
        <p:nvPicPr>
          <p:cNvPr id="2" name="Imagem 1" descr="Gráfico, Gráfico de dispersão&#10;&#10;Descrição gerada automaticamente">
            <a:extLst>
              <a:ext uri="{FF2B5EF4-FFF2-40B4-BE49-F238E27FC236}">
                <a16:creationId xmlns:a16="http://schemas.microsoft.com/office/drawing/2014/main" id="{E22652F3-B155-0C6E-D883-E081EF3A846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114"/>
          <a:stretch/>
        </p:blipFill>
        <p:spPr>
          <a:xfrm>
            <a:off x="5243801" y="2008744"/>
            <a:ext cx="4945227" cy="1252859"/>
          </a:xfrm>
          <a:prstGeom prst="rect">
            <a:avLst/>
          </a:prstGeom>
        </p:spPr>
      </p:pic>
    </p:spTree>
    <p:extLst>
      <p:ext uri="{BB962C8B-B14F-4D97-AF65-F5344CB8AC3E}">
        <p14:creationId xmlns:p14="http://schemas.microsoft.com/office/powerpoint/2010/main" val="1363507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52DC4A07-77D4-DD1F-74C8-9D793B581687}"/>
                  </a:ext>
                </a:extLst>
              </p:cNvPr>
              <p:cNvSpPr txBox="1"/>
              <p:nvPr/>
            </p:nvSpPr>
            <p:spPr>
              <a:xfrm>
                <a:off x="516000" y="682316"/>
                <a:ext cx="11160000" cy="5750998"/>
              </a:xfrm>
              <a:prstGeom prst="rect">
                <a:avLst/>
              </a:prstGeom>
              <a:noFill/>
            </p:spPr>
            <p:txBody>
              <a:bodyPr wrap="square">
                <a:spAutoFit/>
              </a:bodyPr>
              <a:lstStyle/>
              <a:p>
                <a:pPr algn="just">
                  <a:spcAft>
                    <a:spcPts val="200"/>
                  </a:spcAft>
                </a:pP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Além do cálculo da porcentagem de um valor, ou seja, a parte de um todo, existem mais duas situações envolvendo porcentagem que merecem destaque:</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endParaRPr lang="pt-BR" sz="26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6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1ª Situação</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Calcular o valor do “todo” conhecendo uma parte dele e o percentual relativo a essa parte.</a:t>
                </a:r>
              </a:p>
              <a:p>
                <a:pPr algn="just">
                  <a:spcAft>
                    <a:spcPts val="200"/>
                  </a:spcAft>
                </a:pPr>
                <a:endPar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0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16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determinarmos esse valor podemos equacionar o problema considerando que o valor do todo seja </a:t>
                </a:r>
                <a14:m>
                  <m:oMath xmlns:m="http://schemas.openxmlformats.org/officeDocument/2006/math">
                    <m:r>
                      <m:rPr>
                        <m:sty m:val="p"/>
                      </m:rPr>
                      <a:rPr lang="pt-BR" sz="26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x</m:t>
                    </m:r>
                  </m:oMath>
                </a14:m>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Logo, </a:t>
                </a:r>
                <a14:m>
                  <m:oMath xmlns:m="http://schemas.openxmlformats.org/officeDocument/2006/math">
                    <m:r>
                      <a:rPr lang="pt-BR" sz="26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25%</m:t>
                    </m:r>
                  </m:oMath>
                </a14:m>
                <a:r>
                  <a:rPr lang="pt-BR" sz="2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a:t>
                </a:r>
                <a14:m>
                  <m:oMath xmlns:m="http://schemas.openxmlformats.org/officeDocument/2006/math">
                    <m:r>
                      <m:rPr>
                        <m:sty m:val="p"/>
                      </m:rPr>
                      <a:rPr lang="pt-BR" sz="26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x</m:t>
                    </m:r>
                    <m:r>
                      <a:rPr lang="pt-BR" sz="26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 5</m:t>
                    </m:r>
                  </m:oMath>
                </a14:m>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14:m>
                  <m:oMathPara xmlns:m="http://schemas.openxmlformats.org/officeDocument/2006/math">
                    <m:oMathParaPr>
                      <m:jc m:val="center"/>
                    </m:oMathParaPr>
                    <m:oMath xmlns:m="http://schemas.openxmlformats.org/officeDocument/2006/math">
                      <m:f>
                        <m:fPr>
                          <m:ctrlPr>
                            <a:rPr lang="pt-BR" sz="26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25</m:t>
                          </m:r>
                        </m:num>
                        <m:den>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600" b="0" i="1" kern="1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6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25</m:t>
                          </m:r>
                          <m:r>
                            <m:rPr>
                              <m:sty m:val="p"/>
                            </m:rP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num>
                        <m:den>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=5</m:t>
                      </m:r>
                      <m:r>
                        <a:rPr lang="pt-BR" sz="2600" b="0" i="1" kern="1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600" i="1" kern="10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m:t>
                      </m:r>
                      <m:r>
                        <a:rPr lang="pt-BR" sz="2600" b="0" i="1" kern="100"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m:t>
                      </m:r>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25</m:t>
                      </m:r>
                      <m:r>
                        <m:rPr>
                          <m:sty m:val="p"/>
                        </m:rP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=500 </m:t>
                      </m:r>
                      <m:r>
                        <a:rPr lang="pt-BR" sz="2600" i="1" kern="10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m:t>
                      </m:r>
                      <m:r>
                        <a:rPr lang="pt-BR" sz="2600" b="0" i="0" kern="100"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6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oMath>
                  </m:oMathPara>
                </a14:m>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52DC4A07-77D4-DD1F-74C8-9D793B581687}"/>
                  </a:ext>
                </a:extLst>
              </p:cNvPr>
              <p:cNvSpPr txBox="1">
                <a:spLocks noRot="1" noChangeAspect="1" noMove="1" noResize="1" noEditPoints="1" noAdjustHandles="1" noChangeArrowheads="1" noChangeShapeType="1" noTextEdit="1"/>
              </p:cNvSpPr>
              <p:nvPr/>
            </p:nvSpPr>
            <p:spPr>
              <a:xfrm>
                <a:off x="516000" y="682316"/>
                <a:ext cx="11160000" cy="5750998"/>
              </a:xfrm>
              <a:prstGeom prst="rect">
                <a:avLst/>
              </a:prstGeom>
              <a:blipFill>
                <a:blip r:embed="rId2"/>
                <a:stretch>
                  <a:fillRect l="-1148" t="-1166" r="-1148"/>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87B3150D-75CA-75B8-4829-173A7640350F}"/>
              </a:ext>
            </a:extLst>
          </p:cNvPr>
          <p:cNvPicPr>
            <a:picLocks noChangeAspect="1"/>
          </p:cNvPicPr>
          <p:nvPr/>
        </p:nvPicPr>
        <p:blipFill>
          <a:blip r:embed="rId3"/>
          <a:stretch>
            <a:fillRect/>
          </a:stretch>
        </p:blipFill>
        <p:spPr>
          <a:xfrm>
            <a:off x="1880664" y="2971328"/>
            <a:ext cx="8640000" cy="1288584"/>
          </a:xfrm>
          <a:prstGeom prst="rect">
            <a:avLst/>
          </a:prstGeom>
        </p:spPr>
      </p:pic>
    </p:spTree>
    <p:extLst>
      <p:ext uri="{BB962C8B-B14F-4D97-AF65-F5344CB8AC3E}">
        <p14:creationId xmlns:p14="http://schemas.microsoft.com/office/powerpoint/2010/main" val="37208727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52DC4A07-77D4-DD1F-74C8-9D793B581687}"/>
                  </a:ext>
                </a:extLst>
              </p:cNvPr>
              <p:cNvSpPr txBox="1"/>
              <p:nvPr/>
            </p:nvSpPr>
            <p:spPr>
              <a:xfrm>
                <a:off x="515999" y="706150"/>
                <a:ext cx="11160000" cy="3136756"/>
              </a:xfrm>
              <a:prstGeom prst="rect">
                <a:avLst/>
              </a:prstGeom>
              <a:noFill/>
            </p:spPr>
            <p:txBody>
              <a:bodyPr wrap="square">
                <a:spAutoFit/>
              </a:bodyPr>
              <a:lstStyle/>
              <a:p>
                <a:pPr algn="just">
                  <a:spcAft>
                    <a:spcPts val="100"/>
                  </a:spcAft>
                </a:pP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2ª Situação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Calcular a taxa percentual, conhecendo o “todo” e a “parte”.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Considerando que o percentual seja </a:t>
                </a:r>
                <a14:m>
                  <m:oMath xmlns:m="http://schemas.openxmlformats.org/officeDocument/2006/math">
                    <m:r>
                      <m:rPr>
                        <m:sty m:val="p"/>
                      </m:rP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x</m:t>
                    </m:r>
                  </m:oMath>
                </a14:m>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temos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14:m>
                  <m:oMathPara xmlns:m="http://schemas.openxmlformats.org/officeDocument/2006/math">
                    <m:oMathParaPr>
                      <m:jc m:val="centerGroup"/>
                    </m:oMathParaPr>
                    <m:oMath xmlns:m="http://schemas.openxmlformats.org/officeDocument/2006/math">
                      <m:r>
                        <m:rPr>
                          <m:sty m:val="p"/>
                        </m:rP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x</m:t>
                      </m:r>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de</m:t>
                      </m:r>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70 = 14</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Podemos calcular de dois jeitos, observe: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52DC4A07-77D4-DD1F-74C8-9D793B581687}"/>
                  </a:ext>
                </a:extLst>
              </p:cNvPr>
              <p:cNvSpPr txBox="1">
                <a:spLocks noRot="1" noChangeAspect="1" noMove="1" noResize="1" noEditPoints="1" noAdjustHandles="1" noChangeArrowheads="1" noChangeShapeType="1" noTextEdit="1"/>
              </p:cNvSpPr>
              <p:nvPr/>
            </p:nvSpPr>
            <p:spPr>
              <a:xfrm>
                <a:off x="515999" y="706150"/>
                <a:ext cx="11160000" cy="3136756"/>
              </a:xfrm>
              <a:prstGeom prst="rect">
                <a:avLst/>
              </a:prstGeom>
              <a:blipFill>
                <a:blip r:embed="rId2"/>
                <a:stretch>
                  <a:fillRect l="-874" t="-1946" b="-3502"/>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0BBADDC5-CE7F-6425-DAAE-51902C02B908}"/>
              </a:ext>
            </a:extLst>
          </p:cNvPr>
          <p:cNvPicPr>
            <a:picLocks noChangeAspect="1"/>
          </p:cNvPicPr>
          <p:nvPr/>
        </p:nvPicPr>
        <p:blipFill>
          <a:blip r:embed="rId3"/>
          <a:stretch>
            <a:fillRect/>
          </a:stretch>
        </p:blipFill>
        <p:spPr>
          <a:xfrm>
            <a:off x="1775999" y="1486477"/>
            <a:ext cx="8640000" cy="1209281"/>
          </a:xfrm>
          <a:prstGeom prst="rect">
            <a:avLst/>
          </a:prstGeom>
        </p:spPr>
      </p:pic>
      <p:cxnSp>
        <p:nvCxnSpPr>
          <p:cNvPr id="2" name="Conector reto 1">
            <a:extLst>
              <a:ext uri="{FF2B5EF4-FFF2-40B4-BE49-F238E27FC236}">
                <a16:creationId xmlns:a16="http://schemas.microsoft.com/office/drawing/2014/main" id="{5B20B2B8-1CD4-D408-70DC-CDD3A9792617}"/>
              </a:ext>
            </a:extLst>
          </p:cNvPr>
          <p:cNvCxnSpPr>
            <a:cxnSpLocks/>
          </p:cNvCxnSpPr>
          <p:nvPr/>
        </p:nvCxnSpPr>
        <p:spPr>
          <a:xfrm>
            <a:off x="7039947" y="3971039"/>
            <a:ext cx="0" cy="2520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1161AC5D-5E64-3A59-02B3-B30EF99EE9F8}"/>
                  </a:ext>
                </a:extLst>
              </p:cNvPr>
              <p:cNvSpPr txBox="1"/>
              <p:nvPr/>
            </p:nvSpPr>
            <p:spPr>
              <a:xfrm>
                <a:off x="515999" y="3971039"/>
                <a:ext cx="3430850" cy="2520000"/>
              </a:xfrm>
              <a:prstGeom prst="rect">
                <a:avLst/>
              </a:prstGeom>
              <a:noFill/>
            </p:spPr>
            <p:txBody>
              <a:bodyPr wrap="square">
                <a:spAutoFit/>
              </a:bodyPr>
              <a:lstStyle/>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 Equacionando o problema: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800"/>
                  </a:spcAft>
                </a:pPr>
                <a14:m>
                  <m:oMathPara xmlns:m="http://schemas.openxmlformats.org/officeDocument/2006/math">
                    <m:oMathParaPr>
                      <m:jc m:val="center"/>
                    </m:oMathParaPr>
                    <m:oMath xmlns:m="http://schemas.openxmlformats.org/officeDocument/2006/math">
                      <m:f>
                        <m:fPr>
                          <m:ctrlP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num>
                        <m:den>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∙70=14</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center"/>
                    </m:oMathParaPr>
                    <m:oMath xmlns:m="http://schemas.openxmlformats.org/officeDocument/2006/math">
                      <m:f>
                        <m:fPr>
                          <m:ctrlP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70</m:t>
                          </m:r>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num>
                        <m:den>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=14</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14:m>
                  <m:oMathPara xmlns:m="http://schemas.openxmlformats.org/officeDocument/2006/math">
                    <m:oMathParaPr>
                      <m:jc m:val="center"/>
                    </m:oMathParaPr>
                    <m:oMath xmlns:m="http://schemas.openxmlformats.org/officeDocument/2006/math">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70</m:t>
                      </m:r>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=14∙100</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1161AC5D-5E64-3A59-02B3-B30EF99EE9F8}"/>
                  </a:ext>
                </a:extLst>
              </p:cNvPr>
              <p:cNvSpPr txBox="1">
                <a:spLocks noRot="1" noChangeAspect="1" noMove="1" noResize="1" noEditPoints="1" noAdjustHandles="1" noChangeArrowheads="1" noChangeShapeType="1" noTextEdit="1"/>
              </p:cNvSpPr>
              <p:nvPr/>
            </p:nvSpPr>
            <p:spPr>
              <a:xfrm>
                <a:off x="515999" y="3971039"/>
                <a:ext cx="3430850" cy="2520000"/>
              </a:xfrm>
              <a:prstGeom prst="rect">
                <a:avLst/>
              </a:prstGeom>
              <a:blipFill>
                <a:blip r:embed="rId4"/>
                <a:stretch>
                  <a:fillRect l="-2847" t="-1691" r="-213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FD076D6D-4435-F4AA-AD56-CDE9582AFB51}"/>
                  </a:ext>
                </a:extLst>
              </p:cNvPr>
              <p:cNvSpPr txBox="1"/>
              <p:nvPr/>
            </p:nvSpPr>
            <p:spPr>
              <a:xfrm>
                <a:off x="4772705" y="4623233"/>
                <a:ext cx="1782050" cy="1627433"/>
              </a:xfrm>
              <a:prstGeom prst="rect">
                <a:avLst/>
              </a:prstGeom>
              <a:noFill/>
            </p:spPr>
            <p:txBody>
              <a:bodyPr wrap="square">
                <a:spAutoFit/>
              </a:bodyPr>
              <a:lstStyle/>
              <a:p>
                <a:pPr algn="just">
                  <a:spcAft>
                    <a:spcPts val="800"/>
                  </a:spcAft>
                </a:pPr>
                <a14:m>
                  <m:oMathPara xmlns:m="http://schemas.openxmlformats.org/officeDocument/2006/math">
                    <m:oMathParaPr>
                      <m:jc m:val="centerGroup"/>
                    </m:oMathParaPr>
                    <m:oMath xmlns:m="http://schemas.openxmlformats.org/officeDocument/2006/math">
                      <m:r>
                        <a:rPr lang="pt-BR" sz="2400" kern="1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70</m:t>
                      </m:r>
                      <m:r>
                        <m:rPr>
                          <m:sty m:val="p"/>
                        </m:rPr>
                        <a:rPr lang="pt-BR" sz="2400" kern="1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400" kern="1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=1400</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m:rPr>
                          <m:sty m:val="p"/>
                        </m:rPr>
                        <a:rPr lang="pt-BR" sz="24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4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a:solidFill>
                                <a:srgbClr val="000000"/>
                              </a:solidFill>
                              <a:effectLst/>
                              <a:latin typeface="Cambria Math" panose="02040503050406030204" pitchFamily="18" charset="0"/>
                              <a:ea typeface="Times New Roman" panose="02020603050405020304" pitchFamily="18" charset="0"/>
                            </a:rPr>
                          </m:ctrlPr>
                        </m:fPr>
                        <m:num>
                          <m:r>
                            <a:rPr lang="pt-BR" sz="24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1400</m:t>
                          </m:r>
                        </m:num>
                        <m:den>
                          <m:r>
                            <a:rPr lang="pt-BR" sz="24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70</m:t>
                          </m:r>
                        </m:den>
                      </m:f>
                    </m:oMath>
                  </m:oMathPara>
                </a14:m>
                <a:endParaRPr lang="pt-BR" sz="2400" i="1" dirty="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m:rPr>
                          <m:sty m:val="p"/>
                        </m:rPr>
                        <a:rPr lang="pt-BR" sz="2400" b="0" i="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4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oMath>
                  </m:oMathPara>
                </a14:m>
                <a:endParaRPr lang="pt-BR" sz="2400" dirty="0">
                  <a:latin typeface="Arial Narrow" panose="020B0606020202030204" pitchFamily="34" charset="0"/>
                </a:endParaRPr>
              </a:p>
            </p:txBody>
          </p:sp>
        </mc:Choice>
        <mc:Fallback>
          <p:sp>
            <p:nvSpPr>
              <p:cNvPr id="10" name="CaixaDeTexto 9">
                <a:extLst>
                  <a:ext uri="{FF2B5EF4-FFF2-40B4-BE49-F238E27FC236}">
                    <a16:creationId xmlns:a16="http://schemas.microsoft.com/office/drawing/2014/main" id="{FD076D6D-4435-F4AA-AD56-CDE9582AFB51}"/>
                  </a:ext>
                </a:extLst>
              </p:cNvPr>
              <p:cNvSpPr txBox="1">
                <a:spLocks noRot="1" noChangeAspect="1" noMove="1" noResize="1" noEditPoints="1" noAdjustHandles="1" noChangeArrowheads="1" noChangeShapeType="1" noTextEdit="1"/>
              </p:cNvSpPr>
              <p:nvPr/>
            </p:nvSpPr>
            <p:spPr>
              <a:xfrm>
                <a:off x="4772705" y="4623233"/>
                <a:ext cx="1782050" cy="1627433"/>
              </a:xfrm>
              <a:prstGeom prst="rect">
                <a:avLst/>
              </a:prstGeom>
              <a:blipFill>
                <a:blip r:embed="rId5"/>
                <a:stretch>
                  <a:fillRect/>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9309B27D-B4DE-37BE-35F3-107EFDFA9C2F}"/>
              </a:ext>
            </a:extLst>
          </p:cNvPr>
          <p:cNvPicPr>
            <a:picLocks noChangeAspect="1"/>
          </p:cNvPicPr>
          <p:nvPr/>
        </p:nvPicPr>
        <p:blipFill rotWithShape="1">
          <a:blip r:embed="rId6"/>
          <a:srcRect l="23083" t="7020" r="59982" b="66777"/>
          <a:stretch/>
        </p:blipFill>
        <p:spPr>
          <a:xfrm>
            <a:off x="3121187" y="5038537"/>
            <a:ext cx="1651518" cy="578498"/>
          </a:xfrm>
          <a:prstGeom prst="rect">
            <a:avLst/>
          </a:prstGeom>
        </p:spPr>
      </p:pic>
      <mc:AlternateContent xmlns:mc="http://schemas.openxmlformats.org/markup-compatibility/2006">
        <mc:Choice xmlns:a14="http://schemas.microsoft.com/office/drawing/2010/main" Requires="a14">
          <p:sp>
            <p:nvSpPr>
              <p:cNvPr id="16" name="CaixaDeTexto 15">
                <a:extLst>
                  <a:ext uri="{FF2B5EF4-FFF2-40B4-BE49-F238E27FC236}">
                    <a16:creationId xmlns:a16="http://schemas.microsoft.com/office/drawing/2014/main" id="{210F32CB-D488-AFE2-A029-DB3584AB15EE}"/>
                  </a:ext>
                </a:extLst>
              </p:cNvPr>
              <p:cNvSpPr txBox="1"/>
              <p:nvPr/>
            </p:nvSpPr>
            <p:spPr>
              <a:xfrm>
                <a:off x="7518142" y="3971039"/>
                <a:ext cx="3594616" cy="1490601"/>
              </a:xfrm>
              <a:prstGeom prst="rect">
                <a:avLst/>
              </a:prstGeom>
              <a:noFill/>
            </p:spPr>
            <p:txBody>
              <a:bodyPr wrap="square">
                <a:spAutoFit/>
              </a:bodyPr>
              <a:lstStyle/>
              <a:p>
                <a:pPr algn="just">
                  <a:lnSpc>
                    <a:spcPct val="107000"/>
                  </a:lnSpc>
                  <a:spcAft>
                    <a:spcPts val="800"/>
                  </a:spcAft>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II) Calculando a razão: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14</m:t>
                          </m:r>
                        </m:num>
                        <m:den>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70</m:t>
                          </m:r>
                        </m:den>
                      </m:f>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m:t>
                          </m:r>
                        </m:num>
                        <m:den>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10</m:t>
                          </m:r>
                        </m:den>
                      </m:f>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20</m:t>
                          </m:r>
                        </m:num>
                        <m:den>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=20%</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16" name="CaixaDeTexto 15">
                <a:extLst>
                  <a:ext uri="{FF2B5EF4-FFF2-40B4-BE49-F238E27FC236}">
                    <a16:creationId xmlns:a16="http://schemas.microsoft.com/office/drawing/2014/main" id="{210F32CB-D488-AFE2-A029-DB3584AB15EE}"/>
                  </a:ext>
                </a:extLst>
              </p:cNvPr>
              <p:cNvSpPr txBox="1">
                <a:spLocks noRot="1" noChangeAspect="1" noMove="1" noResize="1" noEditPoints="1" noAdjustHandles="1" noChangeArrowheads="1" noChangeShapeType="1" noTextEdit="1"/>
              </p:cNvSpPr>
              <p:nvPr/>
            </p:nvSpPr>
            <p:spPr>
              <a:xfrm>
                <a:off x="7518142" y="3971039"/>
                <a:ext cx="3594616" cy="1490601"/>
              </a:xfrm>
              <a:prstGeom prst="rect">
                <a:avLst/>
              </a:prstGeom>
              <a:blipFill>
                <a:blip r:embed="rId7"/>
                <a:stretch>
                  <a:fillRect l="-2542" t="-3265"/>
                </a:stretch>
              </a:blipFill>
            </p:spPr>
            <p:txBody>
              <a:bodyPr/>
              <a:lstStyle/>
              <a:p>
                <a:r>
                  <a:rPr lang="pt-BR">
                    <a:noFill/>
                  </a:rPr>
                  <a:t> </a:t>
                </a:r>
              </a:p>
            </p:txBody>
          </p:sp>
        </mc:Fallback>
      </mc:AlternateContent>
    </p:spTree>
    <p:extLst>
      <p:ext uri="{BB962C8B-B14F-4D97-AF65-F5344CB8AC3E}">
        <p14:creationId xmlns:p14="http://schemas.microsoft.com/office/powerpoint/2010/main" val="3275668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336000" y="1461303"/>
                <a:ext cx="11520000" cy="4555093"/>
              </a:xfrm>
              <a:prstGeom prst="rect">
                <a:avLst/>
              </a:prstGeom>
              <a:noFill/>
            </p:spPr>
            <p:txBody>
              <a:bodyPr wrap="square">
                <a:spAutoFit/>
              </a:bodyPr>
              <a:lstStyle/>
              <a:p>
                <a:pPr algn="just">
                  <a:spcAft>
                    <a:spcPts val="200"/>
                  </a:spcAft>
                </a:pPr>
                <a:r>
                  <a:rPr lang="pt-BR" sz="2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5.</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Rodrigo tem 120 livros em sua casa e já leu </a:t>
                </a:r>
                <a14:m>
                  <m:oMath xmlns:m="http://schemas.openxmlformats.org/officeDocument/2006/math">
                    <m:r>
                      <a:rPr lang="pt-BR" sz="2800" i="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75%</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deles. Quantos livros Rodrigo já leu?</a:t>
                </a:r>
              </a:p>
              <a:p>
                <a:pPr algn="just">
                  <a:spcAft>
                    <a:spcPts val="200"/>
                  </a:spcAft>
                </a:pPr>
                <a:endPar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Em seu aniversário, Miguel ganhou uma caixa de chocolates de sua esposa. Dos 30 chocolates da caixa, ele comeu 6 e deu 4 a sua filha. </a:t>
                </a: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Considerando o total de chocolates da caixa, qual a porcentagem que representa, aproximadamente, a quantidade de chocolates consumidos por Miguel e sua filha?</a:t>
                </a: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800" i="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13%</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(B) </a:t>
                </a:r>
                <a14:m>
                  <m:oMath xmlns:m="http://schemas.openxmlformats.org/officeDocument/2006/math">
                    <m:r>
                      <a:rPr lang="pt-BR" sz="2800" i="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20%</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(C)</a:t>
                </a:r>
                <a14:m>
                  <m:oMath xmlns:m="http://schemas.openxmlformats.org/officeDocument/2006/math">
                    <m:r>
                      <a:rPr lang="pt-BR" sz="2800" i="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33%</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(D) </a:t>
                </a:r>
                <a14:m>
                  <m:oMath xmlns:m="http://schemas.openxmlformats.org/officeDocument/2006/math">
                    <m:r>
                      <a:rPr lang="pt-BR" sz="2800" i="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67%</m:t>
                    </m:r>
                  </m:oMath>
                </a14:m>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336000" y="1461303"/>
                <a:ext cx="11520000" cy="4555093"/>
              </a:xfrm>
              <a:prstGeom prst="rect">
                <a:avLst/>
              </a:prstGeom>
              <a:blipFill>
                <a:blip r:embed="rId2"/>
                <a:stretch>
                  <a:fillRect l="-1058" t="-1473" r="-1852" b="-2811"/>
                </a:stretch>
              </a:blipFill>
            </p:spPr>
            <p:txBody>
              <a:bodyPr/>
              <a:lstStyle/>
              <a:p>
                <a:r>
                  <a:rPr lang="pt-BR">
                    <a:noFill/>
                  </a:rPr>
                  <a:t> </a:t>
                </a:r>
              </a:p>
            </p:txBody>
          </p:sp>
        </mc:Fallback>
      </mc:AlternateContent>
      <p:pic>
        <p:nvPicPr>
          <p:cNvPr id="8" name="Imagem 7" descr="Interface gráfica do usuário, Texto&#10;&#10;Descrição gerada automaticamente">
            <a:extLst>
              <a:ext uri="{FF2B5EF4-FFF2-40B4-BE49-F238E27FC236}">
                <a16:creationId xmlns:a16="http://schemas.microsoft.com/office/drawing/2014/main" id="{724BA617-DA8D-17D0-2332-E61E7B3EBD1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36193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21966"/>
                <a:ext cx="10800000" cy="2918748"/>
              </a:xfrm>
              <a:prstGeom prst="rect">
                <a:avLst/>
              </a:prstGeom>
              <a:noFill/>
            </p:spPr>
            <p:txBody>
              <a:bodyPr wrap="square">
                <a:spAutoFit/>
              </a:bodyPr>
              <a:lstStyle/>
              <a:p>
                <a:pPr algn="just">
                  <a:lnSpc>
                    <a:spcPct val="150000"/>
                  </a:lnSpc>
                  <a:spcAft>
                    <a:spcPts val="200"/>
                  </a:spcAft>
                </a:pPr>
                <a:r>
                  <a:rPr lang="pt-BR" sz="2800" b="1" kern="100" dirty="0">
                    <a:solidFill>
                      <a:srgbClr val="000000"/>
                    </a:solidFill>
                    <a:highlight>
                      <a:srgbClr val="FFFFFF"/>
                    </a:highlight>
                    <a:latin typeface="Arial Narrow" panose="020B0606020202030204" pitchFamily="34" charset="0"/>
                    <a:ea typeface="Calibri" panose="020F0502020204030204" pitchFamily="34" charset="0"/>
                    <a:cs typeface="Segoe UI" panose="020B0502040204020203" pitchFamily="34" charset="0"/>
                  </a:rPr>
                  <a:t>7.</a:t>
                </a: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Segoe UI" panose="020B0502040204020203" pitchFamily="34" charset="0"/>
                  </a:rPr>
                  <a:t> O salário de um corretor de imóveis é composto de uma parte fixa no valor de </a:t>
                </a:r>
                <a14:m>
                  <m:oMath xmlns:m="http://schemas.openxmlformats.org/officeDocument/2006/math">
                    <m:r>
                      <m:rPr>
                        <m:sty m:val="p"/>
                      </m:rPr>
                      <a:rPr lang="pt-BR" sz="2800" kern="100">
                        <a:solidFill>
                          <a:srgbClr val="000000"/>
                        </a:solidFill>
                        <a:highlight>
                          <a:srgbClr val="FFFFFF"/>
                        </a:highlight>
                        <a:latin typeface="Cambria Math" panose="02040503050406030204" pitchFamily="18" charset="0"/>
                        <a:ea typeface="Calibri" panose="020F0502020204030204" pitchFamily="34" charset="0"/>
                        <a:cs typeface="Segoe UI" panose="020B0502040204020203" pitchFamily="34" charset="0"/>
                      </a:rPr>
                      <m:t>R</m:t>
                    </m:r>
                    <m:r>
                      <a:rPr lang="pt-BR" sz="2800" kern="100">
                        <a:solidFill>
                          <a:srgbClr val="000000"/>
                        </a:solidFill>
                        <a:highlight>
                          <a:srgbClr val="FFFFFF"/>
                        </a:highlight>
                        <a:latin typeface="Cambria Math" panose="02040503050406030204" pitchFamily="18" charset="0"/>
                        <a:ea typeface="Calibri" panose="020F0502020204030204" pitchFamily="34" charset="0"/>
                        <a:cs typeface="Segoe UI" panose="020B0502040204020203" pitchFamily="34" charset="0"/>
                      </a:rPr>
                      <m:t>$ 1100,00</m:t>
                    </m:r>
                  </m:oMath>
                </a14:m>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Segoe UI" panose="020B0502040204020203" pitchFamily="34" charset="0"/>
                  </a:rPr>
                  <a:t>, mais uma parte variável de 12% sobre o valor de suas vendas do mês.</a:t>
                </a:r>
                <a:endParaRPr lang="pt-BR" sz="28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Segoe UI" panose="020B0502040204020203" pitchFamily="34" charset="0"/>
                  </a:rPr>
                  <a:t>Considerando que ele vendeu </a:t>
                </a:r>
                <a14:m>
                  <m:oMath xmlns:m="http://schemas.openxmlformats.org/officeDocument/2006/math">
                    <m:r>
                      <m:rPr>
                        <m:sty m:val="p"/>
                      </m:rPr>
                      <a:rPr lang="pt-BR" sz="2800" kern="100">
                        <a:solidFill>
                          <a:srgbClr val="000000"/>
                        </a:solidFill>
                        <a:highlight>
                          <a:srgbClr val="FFFFFF"/>
                        </a:highlight>
                        <a:latin typeface="Cambria Math" panose="02040503050406030204" pitchFamily="18" charset="0"/>
                        <a:ea typeface="Calibri" panose="020F0502020204030204" pitchFamily="34" charset="0"/>
                        <a:cs typeface="Segoe UI" panose="020B0502040204020203" pitchFamily="34" charset="0"/>
                      </a:rPr>
                      <m:t>R</m:t>
                    </m:r>
                    <m:r>
                      <a:rPr lang="pt-BR" sz="2800" kern="100">
                        <a:solidFill>
                          <a:srgbClr val="000000"/>
                        </a:solidFill>
                        <a:highlight>
                          <a:srgbClr val="FFFFFF"/>
                        </a:highlight>
                        <a:latin typeface="Cambria Math" panose="02040503050406030204" pitchFamily="18" charset="0"/>
                        <a:ea typeface="Calibri" panose="020F0502020204030204" pitchFamily="34" charset="0"/>
                        <a:cs typeface="Segoe UI" panose="020B0502040204020203" pitchFamily="34" charset="0"/>
                      </a:rPr>
                      <m:t>$ 450 000,00</m:t>
                    </m:r>
                  </m:oMath>
                </a14:m>
                <a:r>
                  <a:rPr lang="pt-BR" sz="2800" kern="100" dirty="0">
                    <a:solidFill>
                      <a:srgbClr val="000000"/>
                    </a:solidFill>
                    <a:highlight>
                      <a:srgbClr val="FFFFFF"/>
                    </a:highlight>
                    <a:latin typeface="Arial Narrow" panose="020B0606020202030204" pitchFamily="34" charset="0"/>
                    <a:ea typeface="Times New Roman" panose="02020603050405020304" pitchFamily="18" charset="0"/>
                    <a:cs typeface="Segoe UI" panose="020B0502040204020203" pitchFamily="34" charset="0"/>
                  </a:rPr>
                  <a:t> no mês de julho</a:t>
                </a: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Segoe UI" panose="020B0502040204020203" pitchFamily="34" charset="0"/>
                  </a:rPr>
                  <a:t>, calcule o valor de seu salário.</a:t>
                </a:r>
                <a:endParaRPr lang="pt-BR" sz="2800" kern="100" dirty="0">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21966"/>
                <a:ext cx="10800000" cy="2918748"/>
              </a:xfrm>
              <a:prstGeom prst="rect">
                <a:avLst/>
              </a:prstGeom>
              <a:blipFill>
                <a:blip r:embed="rId2"/>
                <a:stretch>
                  <a:fillRect l="-1186" r="-1920" b="-4802"/>
                </a:stretch>
              </a:blipFill>
            </p:spPr>
            <p:txBody>
              <a:bodyPr/>
              <a:lstStyle/>
              <a:p>
                <a:r>
                  <a:rPr lang="pt-BR">
                    <a:noFill/>
                  </a:rPr>
                  <a:t> </a:t>
                </a:r>
              </a:p>
            </p:txBody>
          </p:sp>
        </mc:Fallback>
      </mc:AlternateContent>
      <p:pic>
        <p:nvPicPr>
          <p:cNvPr id="8" name="Imagem 7" descr="Interface gráfica do usuário, Texto&#10;&#10;Descrição gerada automaticamente">
            <a:extLst>
              <a:ext uri="{FF2B5EF4-FFF2-40B4-BE49-F238E27FC236}">
                <a16:creationId xmlns:a16="http://schemas.microsoft.com/office/drawing/2014/main" id="{724BA617-DA8D-17D0-2332-E61E7B3EBD1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22457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336000" y="1321966"/>
                <a:ext cx="11520000" cy="5252272"/>
              </a:xfrm>
              <a:prstGeom prst="rect">
                <a:avLst/>
              </a:prstGeom>
              <a:noFill/>
            </p:spPr>
            <p:txBody>
              <a:bodyPr wrap="square">
                <a:spAutoFit/>
              </a:bodyPr>
              <a:lstStyle/>
              <a:p>
                <a:pPr algn="just">
                  <a:lnSpc>
                    <a:spcPct val="114000"/>
                  </a:lnSpc>
                  <a:spcAft>
                    <a:spcPts val="200"/>
                  </a:spcAft>
                </a:pPr>
                <a:r>
                  <a:rPr lang="pt-BR" sz="28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8. </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Daltonismo é um distúrbio visual em que a pessoa tem dificuldade para reconhecer e diferenciar algumas cores. Estima-se que </a:t>
                </a:r>
                <a14:m>
                  <m:oMath xmlns:m="http://schemas.openxmlformats.org/officeDocument/2006/math">
                    <m:f>
                      <m:fPr>
                        <m:ctrlPr>
                          <a:rPr lang="pt-BR" sz="2800" i="1" kern="100">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fPr>
                      <m:num>
                        <m:r>
                          <a:rPr lang="pt-BR" sz="2800" i="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5</m:t>
                        </m:r>
                      </m:num>
                      <m:den>
                        <m:r>
                          <a:rPr lang="pt-BR" sz="2800" i="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100</m:t>
                        </m:r>
                      </m:den>
                    </m:f>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da população mundial tenha esse distúrbio visual. Responda:</a:t>
                </a: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spcAft>
                    <a:spcPts val="2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Escreva a fração correspondente à população mundial que possui esse distúrbio visual, na forma percentual.</a:t>
                </a: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spcAft>
                    <a:spcPts val="2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Considere uma cidade com 25 000 habitantes. Qual é a quantidade esperada de daltônicos nessa cidade?</a:t>
                </a: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spcAft>
                    <a:spcPts val="2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 Sabe-se que 10% da população de uma cidade equivale a 3500 pessoas. Como podemos obter a quantidade esperada de daltônicos, desta cidade, utilizando a informação fornecida por meio de cálculo mental?</a:t>
                </a: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336000" y="1321966"/>
                <a:ext cx="11520000" cy="5252272"/>
              </a:xfrm>
              <a:prstGeom prst="rect">
                <a:avLst/>
              </a:prstGeom>
              <a:blipFill>
                <a:blip r:embed="rId4"/>
                <a:stretch>
                  <a:fillRect l="-1058" t="-929" r="-1852" b="-2323"/>
                </a:stretch>
              </a:blipFill>
            </p:spPr>
            <p:txBody>
              <a:bodyPr/>
              <a:lstStyle/>
              <a:p>
                <a:r>
                  <a:rPr lang="pt-BR">
                    <a:noFill/>
                  </a:rPr>
                  <a:t> </a:t>
                </a:r>
              </a:p>
            </p:txBody>
          </p:sp>
        </mc:Fallback>
      </mc:AlternateContent>
    </p:spTree>
    <p:extLst>
      <p:ext uri="{BB962C8B-B14F-4D97-AF65-F5344CB8AC3E}">
        <p14:creationId xmlns:p14="http://schemas.microsoft.com/office/powerpoint/2010/main" val="311858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21966"/>
                <a:ext cx="11160000" cy="4537204"/>
              </a:xfrm>
              <a:prstGeom prst="rect">
                <a:avLst/>
              </a:prstGeom>
              <a:noFill/>
            </p:spPr>
            <p:txBody>
              <a:bodyPr wrap="square">
                <a:spAutoFit/>
              </a:bodyPr>
              <a:lstStyle/>
              <a:p>
                <a:pPr algn="just">
                  <a:lnSpc>
                    <a:spcPct val="115000"/>
                  </a:lnSpc>
                  <a:spcAft>
                    <a:spcPts val="800"/>
                  </a:spcAft>
                </a:pPr>
                <a:r>
                  <a:rPr lang="pt-BR" sz="2800" b="1"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rPr>
                  <a:t>9. </a:t>
                </a:r>
                <a:r>
                  <a:rPr lang="pt-BR" sz="2800"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rPr>
                  <a:t>Para ser aprovado u</a:t>
                </a: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m estudante precisa obter, na última prova, uma nota </a:t>
                </a:r>
                <a14:m>
                  <m:oMath xmlns:m="http://schemas.openxmlformats.org/officeDocument/2006/math">
                    <m:r>
                      <a:rPr lang="pt-BR" sz="2800" i="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33%</m:t>
                    </m:r>
                  </m:oMath>
                </a14:m>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maior do que a média de aprovação que é 6.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Qual é a nota mínima que o estudante precisa obter na última prova para ser aprovado?</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(A) 1,98</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(B) 6,67</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(C) 7,98</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(D) 9,33</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21966"/>
                <a:ext cx="11160000" cy="4537204"/>
              </a:xfrm>
              <a:prstGeom prst="rect">
                <a:avLst/>
              </a:prstGeom>
              <a:blipFill>
                <a:blip r:embed="rId4"/>
                <a:stretch>
                  <a:fillRect l="-1148" t="-1075" r="-1913" b="-2554"/>
                </a:stretch>
              </a:blipFill>
            </p:spPr>
            <p:txBody>
              <a:bodyPr/>
              <a:lstStyle/>
              <a:p>
                <a:r>
                  <a:rPr lang="pt-BR">
                    <a:noFill/>
                  </a:rPr>
                  <a:t> </a:t>
                </a:r>
              </a:p>
            </p:txBody>
          </p:sp>
        </mc:Fallback>
      </mc:AlternateContent>
    </p:spTree>
    <p:extLst>
      <p:ext uri="{BB962C8B-B14F-4D97-AF65-F5344CB8AC3E}">
        <p14:creationId xmlns:p14="http://schemas.microsoft.com/office/powerpoint/2010/main" val="937974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21966"/>
                <a:ext cx="11160000" cy="4041684"/>
              </a:xfrm>
              <a:prstGeom prst="rect">
                <a:avLst/>
              </a:prstGeom>
              <a:noFill/>
            </p:spPr>
            <p:txBody>
              <a:bodyPr wrap="square">
                <a:spAutoFit/>
              </a:bodyPr>
              <a:lstStyle/>
              <a:p>
                <a:pPr algn="just">
                  <a:lnSpc>
                    <a:spcPct val="115000"/>
                  </a:lnSpc>
                  <a:spcAft>
                    <a:spcPts val="800"/>
                  </a:spcAft>
                </a:pPr>
                <a:r>
                  <a:rPr lang="pt-BR" sz="2800" b="1" kern="100" dirty="0">
                    <a:solidFill>
                      <a:srgbClr val="0D0D0D"/>
                    </a:solidFill>
                    <a:latin typeface="Arial Narrow" panose="020B0606020202030204" pitchFamily="34" charset="0"/>
                    <a:ea typeface="Calibri" panose="020F0502020204030204" pitchFamily="34" charset="0"/>
                    <a:cs typeface="Times New Roman" panose="02020603050405020304" pitchFamily="18" charset="0"/>
                  </a:rPr>
                  <a:t>10. </a:t>
                </a: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Carlos treina todos os dias e sua meta diária é correr </a:t>
                </a:r>
                <a14:m>
                  <m:oMath xmlns:m="http://schemas.openxmlformats.org/officeDocument/2006/math">
                    <m:r>
                      <a:rPr lang="pt-BR" sz="28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15</m:t>
                    </m:r>
                  </m:oMath>
                </a14:m>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km. Certo dia, após o início do treino, verificou que já havia corrido </a:t>
                </a:r>
                <a14:m>
                  <m:oMath xmlns:m="http://schemas.openxmlformats.org/officeDocument/2006/math">
                    <m:r>
                      <a:rPr lang="pt-BR" sz="2800" i="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60%</m:t>
                    </m:r>
                  </m:oMath>
                </a14:m>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da meta diária.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Quantos quilômetros faltam para Carlos terminar o treino?</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(A) 5 km</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(B) 6 km</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(C) 8 km</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(D) 9 km</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21966"/>
                <a:ext cx="11160000" cy="4041684"/>
              </a:xfrm>
              <a:prstGeom prst="rect">
                <a:avLst/>
              </a:prstGeom>
              <a:blipFill>
                <a:blip r:embed="rId4"/>
                <a:stretch>
                  <a:fillRect l="-1148" t="-1207" r="-1913" b="-3017"/>
                </a:stretch>
              </a:blipFill>
            </p:spPr>
            <p:txBody>
              <a:bodyPr/>
              <a:lstStyle/>
              <a:p>
                <a:r>
                  <a:rPr lang="pt-BR">
                    <a:noFill/>
                  </a:rPr>
                  <a:t> </a:t>
                </a:r>
              </a:p>
            </p:txBody>
          </p:sp>
        </mc:Fallback>
      </mc:AlternateContent>
    </p:spTree>
    <p:extLst>
      <p:ext uri="{BB962C8B-B14F-4D97-AF65-F5344CB8AC3E}">
        <p14:creationId xmlns:p14="http://schemas.microsoft.com/office/powerpoint/2010/main" val="15628271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1A3C7DCE-D7B6-0C59-AFAF-997B1D1FD165}"/>
              </a:ext>
            </a:extLst>
          </p:cNvPr>
          <p:cNvSpPr txBox="1"/>
          <p:nvPr/>
        </p:nvSpPr>
        <p:spPr>
          <a:xfrm>
            <a:off x="516000" y="1321966"/>
            <a:ext cx="11160000" cy="3135795"/>
          </a:xfrm>
          <a:prstGeom prst="rect">
            <a:avLst/>
          </a:prstGeom>
          <a:noFill/>
        </p:spPr>
        <p:txBody>
          <a:bodyPr wrap="square">
            <a:spAutoFit/>
          </a:bodyPr>
          <a:lstStyle/>
          <a:p>
            <a:pPr algn="just">
              <a:lnSpc>
                <a:spcPct val="115000"/>
              </a:lnSpc>
              <a:spcAft>
                <a:spcPts val="800"/>
              </a:spcAft>
            </a:pPr>
            <a:r>
              <a:rPr lang="pt-BR" sz="2800" b="1" kern="100" dirty="0">
                <a:latin typeface="Arial Narrow" panose="020B0606020202030204" pitchFamily="34" charset="0"/>
                <a:ea typeface="Calibri" panose="020F0502020204030204" pitchFamily="34" charset="0"/>
                <a:cs typeface="Times New Roman" panose="02020603050405020304" pitchFamily="18" charset="0"/>
              </a:rPr>
              <a:t>11.</a:t>
            </a:r>
            <a:r>
              <a:rPr lang="pt-BR" sz="2800" kern="100" dirty="0">
                <a:latin typeface="Arial Narrow" panose="020B0606020202030204" pitchFamily="34" charset="0"/>
                <a:ea typeface="Calibri" panose="020F0502020204030204" pitchFamily="34" charset="0"/>
                <a:cs typeface="Times New Roman" panose="02020603050405020304" pitchFamily="18" charset="0"/>
              </a:rPr>
              <a:t> No município de Mineiros, foi feita uma pesquisa sobre qual era o meio de transporte utilizado pelos estudantes para irem à escola. Dos 3000 estudantes que participaram da pesquisa, 50% responderam que utilizam carro particular, 25% responderam que vão a pé, 10% responderam que utilizam bicicleta e o restante dos estudantes, usam ônibus.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Calcule a quantidade de estudantes usuários de cada meio de transporte.</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7577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21966"/>
                <a:ext cx="11160000" cy="3938963"/>
              </a:xfrm>
              <a:prstGeom prst="rect">
                <a:avLst/>
              </a:prstGeom>
              <a:noFill/>
            </p:spPr>
            <p:txBody>
              <a:bodyPr wrap="square">
                <a:spAutoFit/>
              </a:bodyPr>
              <a:lstStyle/>
              <a:p>
                <a:pPr algn="just">
                  <a:lnSpc>
                    <a:spcPct val="115000"/>
                  </a:lnSpc>
                  <a:spcAft>
                    <a:spcPts val="800"/>
                  </a:spcAft>
                </a:pPr>
                <a:r>
                  <a:rPr lang="pt-BR" sz="2800" b="1" kern="100" dirty="0">
                    <a:effectLst/>
                    <a:latin typeface="Arial Narrow" panose="020B0606020202030204" pitchFamily="34" charset="0"/>
                    <a:ea typeface="Times New Roman" panose="02020603050405020304" pitchFamily="18" charset="0"/>
                    <a:cs typeface="Times New Roman" panose="02020603050405020304" pitchFamily="18" charset="0"/>
                  </a:rPr>
                  <a:t>12. </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Ricardo está fazendo um treino diário que consiste em correr ao redor de um parque sucessivas vezes. Após completar </a:t>
                </a:r>
                <a14:m>
                  <m:oMath xmlns:m="http://schemas.openxmlformats.org/officeDocument/2006/math">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8</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voltas, seu treinador informou que ele já tinha concluído </a:t>
                </a:r>
                <a14:m>
                  <m:oMath xmlns:m="http://schemas.openxmlformats.org/officeDocument/2006/math">
                    <m:r>
                      <a:rPr lang="pt-BR" sz="2800" i="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40%</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do treinamento do dia.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Qual é o total de voltas que corresponde ao treinamento diário de Ricardo?</a:t>
                </a:r>
              </a:p>
              <a:p>
                <a:pPr algn="just">
                  <a:lnSpc>
                    <a:spcPct val="115000"/>
                  </a:lnSpc>
                  <a:spcAft>
                    <a:spcPts val="800"/>
                  </a:spcAft>
                </a:pPr>
                <a:endPar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b="1" kern="100" dirty="0">
                    <a:effectLst/>
                    <a:latin typeface="Arial Narrow" panose="020B0606020202030204" pitchFamily="34" charset="0"/>
                    <a:ea typeface="Times New Roman" panose="02020603050405020304" pitchFamily="18" charset="0"/>
                    <a:cs typeface="Times New Roman" panose="02020603050405020304" pitchFamily="18" charset="0"/>
                  </a:rPr>
                  <a:t>13. </a:t>
                </a:r>
                <a:r>
                  <a:rPr lang="pt-BR" sz="28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12 é 5% de quanto?</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21966"/>
                <a:ext cx="11160000" cy="3938963"/>
              </a:xfrm>
              <a:prstGeom prst="rect">
                <a:avLst/>
              </a:prstGeom>
              <a:blipFill>
                <a:blip r:embed="rId4"/>
                <a:stretch>
                  <a:fillRect l="-1148" t="-1238" r="-1913" b="-3096"/>
                </a:stretch>
              </a:blipFill>
            </p:spPr>
            <p:txBody>
              <a:bodyPr/>
              <a:lstStyle/>
              <a:p>
                <a:r>
                  <a:rPr lang="pt-BR">
                    <a:noFill/>
                  </a:rPr>
                  <a:t> </a:t>
                </a:r>
              </a:p>
            </p:txBody>
          </p:sp>
        </mc:Fallback>
      </mc:AlternateContent>
    </p:spTree>
    <p:extLst>
      <p:ext uri="{BB962C8B-B14F-4D97-AF65-F5344CB8AC3E}">
        <p14:creationId xmlns:p14="http://schemas.microsoft.com/office/powerpoint/2010/main" val="1181257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336000" y="1810257"/>
            <a:ext cx="11520000" cy="4847481"/>
          </a:xfrm>
          <a:prstGeom prst="rect">
            <a:avLst/>
          </a:prstGeom>
          <a:noFill/>
        </p:spPr>
        <p:txBody>
          <a:bodyPr wrap="square">
            <a:spAutoFit/>
          </a:bodyPr>
          <a:lstStyle/>
          <a:p>
            <a:pPr marL="457200" algn="ctr">
              <a:lnSpc>
                <a:spcPct val="150000"/>
              </a:lnSpc>
              <a:spcAft>
                <a:spcPts val="200"/>
              </a:spcAft>
            </a:pPr>
            <a:r>
              <a:rPr lang="pt-BR" sz="2800" b="1" kern="100" dirty="0">
                <a:highlight>
                  <a:srgbClr val="FFFFFF"/>
                </a:highlight>
                <a:latin typeface="Arial Narrow" panose="020B0606020202030204" pitchFamily="34" charset="0"/>
                <a:ea typeface="Calibri" panose="020F0502020204030204" pitchFamily="34" charset="0"/>
                <a:cs typeface="Times New Roman" panose="02020603050405020304" pitchFamily="18" charset="0"/>
              </a:rPr>
              <a:t>AUMENTO E DESCONTO PERCENTUAL</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dirty="0">
                <a:solidFill>
                  <a:srgbClr val="212529"/>
                </a:solidFill>
                <a:highlight>
                  <a:srgbClr val="FFFFFF"/>
                </a:highlight>
                <a:latin typeface="Arial Narrow" panose="020B0606020202030204" pitchFamily="34" charset="0"/>
                <a:ea typeface="Times New Roman" panose="02020603050405020304" pitchFamily="18" charset="0"/>
              </a:rPr>
              <a:t>Seja para realizar transações na bolsa de valores ou calcular o preço de um alimento em um mercado, a </a:t>
            </a:r>
            <a:r>
              <a:rPr lang="pt-BR" sz="2400" b="1" dirty="0">
                <a:solidFill>
                  <a:srgbClr val="212529"/>
                </a:solidFill>
                <a:highlight>
                  <a:srgbClr val="FFFFFF"/>
                </a:highlight>
                <a:latin typeface="Arial Narrow" panose="020B0606020202030204" pitchFamily="34" charset="0"/>
                <a:ea typeface="Times New Roman" panose="02020603050405020304" pitchFamily="18" charset="0"/>
              </a:rPr>
              <a:t>aplicação de aumentos e descontos</a:t>
            </a:r>
            <a:r>
              <a:rPr lang="pt-BR" sz="2400" dirty="0">
                <a:solidFill>
                  <a:srgbClr val="212529"/>
                </a:solidFill>
                <a:highlight>
                  <a:srgbClr val="FFFFFF"/>
                </a:highlight>
                <a:latin typeface="Arial Narrow" panose="020B0606020202030204" pitchFamily="34" charset="0"/>
                <a:ea typeface="Times New Roman" panose="02020603050405020304" pitchFamily="18" charset="0"/>
              </a:rPr>
              <a:t> é um conhecimento fundamental para a matemática financeira, utilizada na economia pessoal e na economia de um país. </a:t>
            </a:r>
            <a:endParaRPr lang="pt-BR" sz="2400" dirty="0">
              <a:highlight>
                <a:srgbClr val="FFFFFF"/>
              </a:highlight>
              <a:latin typeface="Arial Narrow" panose="020B0606020202030204" pitchFamily="34" charset="0"/>
              <a:ea typeface="Times New Roman" panose="02020603050405020304" pitchFamily="18" charset="0"/>
            </a:endParaRPr>
          </a:p>
          <a:p>
            <a:pPr algn="just">
              <a:spcAft>
                <a:spcPts val="200"/>
              </a:spcAft>
            </a:pPr>
            <a:r>
              <a:rPr lang="pt-BR" sz="2400" dirty="0">
                <a:solidFill>
                  <a:srgbClr val="212529"/>
                </a:solidFill>
                <a:highlight>
                  <a:srgbClr val="FFFFFF"/>
                </a:highlight>
                <a:latin typeface="Arial Narrow" panose="020B0606020202030204" pitchFamily="34" charset="0"/>
                <a:ea typeface="Times New Roman" panose="02020603050405020304" pitchFamily="18" charset="0"/>
              </a:rPr>
              <a:t>Observe alguns anúncios de descontos informando que os produtos sofreram um determinado decréscimo percentual.</a:t>
            </a:r>
          </a:p>
          <a:p>
            <a:pPr algn="just">
              <a:spcAft>
                <a:spcPts val="200"/>
              </a:spcAft>
            </a:pPr>
            <a:endParaRPr lang="pt-BR" sz="2400" dirty="0">
              <a:solidFill>
                <a:srgbClr val="212529"/>
              </a:solidFill>
              <a:highlight>
                <a:srgbClr val="FFFFFF"/>
              </a:highlight>
              <a:latin typeface="Arial Narrow" panose="020B0606020202030204" pitchFamily="34" charset="0"/>
              <a:ea typeface="Times New Roman" panose="02020603050405020304" pitchFamily="18" charset="0"/>
            </a:endParaRPr>
          </a:p>
          <a:p>
            <a:pPr algn="just">
              <a:spcAft>
                <a:spcPts val="2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200" u="sng" kern="100" dirty="0">
                <a:solidFill>
                  <a:srgbClr val="0563C1"/>
                </a:solidFill>
                <a:effectLst/>
                <a:latin typeface="Arial Narrow" panose="020B0606020202030204" pitchFamily="34" charset="0"/>
                <a:ea typeface="Calibri" panose="020F0502020204030204" pitchFamily="34" charset="0"/>
                <a:cs typeface="Times New Roman" panose="02020603050405020304" pitchFamily="18" charset="0"/>
                <a:hlinkClick r:id="rId2"/>
              </a:rPr>
              <a:t>https://bityli.com/</a:t>
            </a:r>
            <a:r>
              <a:rPr lang="pt-BR" sz="1200" u="sng" kern="100" dirty="0" err="1">
                <a:solidFill>
                  <a:srgbClr val="0563C1"/>
                </a:solidFill>
                <a:effectLst/>
                <a:latin typeface="Arial Narrow" panose="020B0606020202030204" pitchFamily="34" charset="0"/>
                <a:ea typeface="Calibri" panose="020F0502020204030204" pitchFamily="34" charset="0"/>
                <a:cs typeface="Times New Roman" panose="02020603050405020304" pitchFamily="18" charset="0"/>
                <a:hlinkClick r:id="rId2"/>
              </a:rPr>
              <a:t>grzXqYo</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Acesso em 07 de setembro de 2022.</a:t>
            </a:r>
          </a:p>
        </p:txBody>
      </p:sp>
      <p:pic>
        <p:nvPicPr>
          <p:cNvPr id="2" name="Imagem 1">
            <a:extLst>
              <a:ext uri="{FF2B5EF4-FFF2-40B4-BE49-F238E27FC236}">
                <a16:creationId xmlns:a16="http://schemas.microsoft.com/office/drawing/2014/main" id="{A2671563-4CA5-C837-3D6C-CC170FA6A61F}"/>
              </a:ext>
            </a:extLst>
          </p:cNvPr>
          <p:cNvPicPr>
            <a:picLocks noChangeAspect="1"/>
          </p:cNvPicPr>
          <p:nvPr/>
        </p:nvPicPr>
        <p:blipFill>
          <a:blip r:embed="rId3"/>
          <a:stretch>
            <a:fillRect/>
          </a:stretch>
        </p:blipFill>
        <p:spPr>
          <a:xfrm>
            <a:off x="3216275" y="666014"/>
            <a:ext cx="5759450" cy="415925"/>
          </a:xfrm>
          <a:prstGeom prst="rect">
            <a:avLst/>
          </a:prstGeom>
        </p:spPr>
      </p:pic>
      <p:pic>
        <p:nvPicPr>
          <p:cNvPr id="4" name="Imagem 3" descr="Uma imagem contendo Forma&#10;&#10;Descrição gerada automaticamente">
            <a:extLst>
              <a:ext uri="{FF2B5EF4-FFF2-40B4-BE49-F238E27FC236}">
                <a16:creationId xmlns:a16="http://schemas.microsoft.com/office/drawing/2014/main" id="{9352ADAC-A03A-90DE-9831-AEE1555E756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208"/>
          <a:stretch/>
        </p:blipFill>
        <p:spPr bwMode="auto">
          <a:xfrm>
            <a:off x="449102" y="1027118"/>
            <a:ext cx="3599815" cy="715010"/>
          </a:xfrm>
          <a:prstGeom prst="rect">
            <a:avLst/>
          </a:prstGeom>
          <a:noFill/>
          <a:ln>
            <a:noFill/>
          </a:ln>
          <a:extLst>
            <a:ext uri="{53640926-AAD7-44D8-BBD7-CCE9431645EC}">
              <a14:shadowObscured xmlns:a14="http://schemas.microsoft.com/office/drawing/2010/main"/>
            </a:ext>
          </a:extLst>
        </p:spPr>
      </p:pic>
      <p:grpSp>
        <p:nvGrpSpPr>
          <p:cNvPr id="8" name="Agrupar 7">
            <a:extLst>
              <a:ext uri="{FF2B5EF4-FFF2-40B4-BE49-F238E27FC236}">
                <a16:creationId xmlns:a16="http://schemas.microsoft.com/office/drawing/2014/main" id="{ABA6D027-A840-D672-6430-CBD7F44672D4}"/>
              </a:ext>
            </a:extLst>
          </p:cNvPr>
          <p:cNvGrpSpPr/>
          <p:nvPr/>
        </p:nvGrpSpPr>
        <p:grpSpPr>
          <a:xfrm>
            <a:off x="3711744" y="4486492"/>
            <a:ext cx="4768512" cy="1778457"/>
            <a:chOff x="1756855" y="3983573"/>
            <a:chExt cx="4094166" cy="1526954"/>
          </a:xfrm>
        </p:grpSpPr>
        <p:pic>
          <p:nvPicPr>
            <p:cNvPr id="1027" name="Imagem 40" descr="Pôsteres editáveis de ofertas e promoções para imprimir">
              <a:extLst>
                <a:ext uri="{FF2B5EF4-FFF2-40B4-BE49-F238E27FC236}">
                  <a16:creationId xmlns:a16="http://schemas.microsoft.com/office/drawing/2014/main" id="{CC533B0D-1FE7-B817-AC1D-85E20DF5E5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5240"/>
            <a:stretch>
              <a:fillRect/>
            </a:stretch>
          </p:blipFill>
          <p:spPr bwMode="auto">
            <a:xfrm>
              <a:off x="1756855" y="3983574"/>
              <a:ext cx="1266161" cy="15254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m 44" descr="Logotipo&#10;&#10;Descrição gerada automaticamente">
              <a:extLst>
                <a:ext uri="{FF2B5EF4-FFF2-40B4-BE49-F238E27FC236}">
                  <a16:creationId xmlns:a16="http://schemas.microsoft.com/office/drawing/2014/main" id="{53173BFF-83B2-B003-9219-04CE3B5D4D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6764" y="3983573"/>
              <a:ext cx="1182641" cy="1526954"/>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m 43" descr="Placa vermelha com letras brancas&#10;&#10;Descrição gerada automaticamente com confiança baixa">
              <a:extLst>
                <a:ext uri="{FF2B5EF4-FFF2-40B4-BE49-F238E27FC236}">
                  <a16:creationId xmlns:a16="http://schemas.microsoft.com/office/drawing/2014/main" id="{89A98601-94D8-848B-C6E8-1D7049BDB6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9463" y="3983573"/>
              <a:ext cx="1641558" cy="1525488"/>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57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656864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703338"/>
            <a:ext cx="11160000" cy="2942087"/>
          </a:xfrm>
          <a:prstGeom prst="rect">
            <a:avLst/>
          </a:prstGeom>
          <a:noFill/>
        </p:spPr>
        <p:txBody>
          <a:bodyPr wrap="square">
            <a:spAutoFit/>
          </a:bodyPr>
          <a:lstStyle/>
          <a:p>
            <a:pPr algn="just">
              <a:lnSpc>
                <a:spcPct val="115000"/>
              </a:lnSpc>
              <a:spcAft>
                <a:spcPts val="800"/>
              </a:spcAft>
            </a:pPr>
            <a:r>
              <a:rPr lang="pt-BR" sz="24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Frequentemente, os acréscimos ou decréscimos (descontos) aplicados em algumas situações, são baseados em porcentagem. </a:t>
            </a:r>
            <a:endPar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Veja de forma prática, como se calcular os valores obtidos em cada situação:</a:t>
            </a:r>
          </a:p>
          <a:p>
            <a:pPr>
              <a:lnSpc>
                <a:spcPct val="107000"/>
              </a:lnSpc>
              <a:spcAft>
                <a:spcPts val="800"/>
              </a:spcAft>
            </a:pPr>
            <a:r>
              <a:rPr lang="pt-BR" sz="2400" u="sng"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Estratégias para calcular aumento ou desconto percentual</a:t>
            </a: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Fator multiplicativo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3" name="AutoShape 4">
            <a:extLst>
              <a:ext uri="{FF2B5EF4-FFF2-40B4-BE49-F238E27FC236}">
                <a16:creationId xmlns:a16="http://schemas.microsoft.com/office/drawing/2014/main" id="{23A22D63-CFE8-7C10-151D-237D90437C65}"/>
              </a:ext>
            </a:extLst>
          </p:cNvPr>
          <p:cNvSpPr>
            <a:spLocks noChangeArrowheads="1"/>
          </p:cNvSpPr>
          <p:nvPr/>
        </p:nvSpPr>
        <p:spPr bwMode="auto">
          <a:xfrm>
            <a:off x="736005" y="5262565"/>
            <a:ext cx="10719991" cy="1112470"/>
          </a:xfrm>
          <a:prstGeom prst="roundRect">
            <a:avLst>
              <a:gd name="adj" fmla="val 0"/>
            </a:avLst>
          </a:prstGeom>
          <a:solidFill>
            <a:srgbClr val="E2EFD9"/>
          </a:solidFill>
          <a:ln w="38100">
            <a:noFill/>
            <a:round/>
            <a:headEnd/>
            <a:tailEnd/>
          </a:ln>
        </p:spPr>
        <p:txBody>
          <a:bodyPr vert="horz" wrap="square" lIns="91440" tIns="45720" rIns="91440" bIns="45720" numCol="1" anchor="ctr" anchorCtr="0" compatLnSpc="1">
            <a:prstTxWarp prst="textNoShape">
              <a:avLst/>
            </a:prstTxWarp>
          </a:bodyPr>
          <a:lstStyle/>
          <a:p>
            <a:pPr marL="0" marR="0" lvl="0" indent="0" algn="just" defTabSz="914400" rtl="0" eaLnBrk="0" fontAlgn="base" latinLnBrk="0" hangingPunct="0">
              <a:lnSpc>
                <a:spcPct val="114000"/>
              </a:lnSpc>
              <a:spcBef>
                <a:spcPct val="0"/>
              </a:spcBef>
              <a:spcAft>
                <a:spcPct val="0"/>
              </a:spcAft>
              <a:buClrTx/>
              <a:buSzTx/>
              <a:buFontTx/>
              <a:buNone/>
              <a:tabLst/>
            </a:pPr>
            <a:r>
              <a:rPr kumimoji="0" lang="pt-BR" altLang="pt-BR" sz="2400" b="1" i="0" u="none" strike="noStrike" cap="none" normalizeH="0" baseline="0" dirty="0">
                <a:ln>
                  <a:noFill/>
                </a:ln>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Acréscimo: </a:t>
            </a:r>
            <a:r>
              <a:rPr kumimoji="0" lang="pt-BR" altLang="pt-BR" sz="2400" b="0" i="0" u="none" strike="noStrike" cap="none" normalizeH="0" baseline="0" dirty="0">
                <a:ln>
                  <a:noFill/>
                </a:ln>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Valor multiplicado pela soma de 1 mais a porcentagem (na forma decimal).</a:t>
            </a:r>
            <a:endParaRPr kumimoji="0" lang="pt-BR" altLang="pt-BR" sz="2400" b="0" i="0" u="none" strike="noStrike" cap="none" normalizeH="0" baseline="0" dirty="0">
              <a:ln>
                <a:noFill/>
              </a:ln>
              <a:solidFill>
                <a:schemeClr val="tx1"/>
              </a:solidFill>
              <a:effectLst/>
              <a:latin typeface="Arial Narrow" panose="020B0606020202030204" pitchFamily="34" charset="0"/>
            </a:endParaRPr>
          </a:p>
          <a:p>
            <a:pPr marL="0" marR="0" lvl="0" indent="0" algn="just" defTabSz="914400" rtl="0" eaLnBrk="0" fontAlgn="base" latinLnBrk="0" hangingPunct="0">
              <a:lnSpc>
                <a:spcPct val="114000"/>
              </a:lnSpc>
              <a:spcBef>
                <a:spcPct val="0"/>
              </a:spcBef>
              <a:spcAft>
                <a:spcPct val="0"/>
              </a:spcAft>
              <a:buClrTx/>
              <a:buSzTx/>
              <a:buFontTx/>
              <a:buNone/>
              <a:tabLst/>
            </a:pPr>
            <a:r>
              <a:rPr kumimoji="0" lang="pt-BR" altLang="pt-BR" sz="2400" b="1" i="0" u="none" strike="noStrike" cap="none" normalizeH="0" baseline="0" dirty="0">
                <a:ln>
                  <a:noFill/>
                </a:ln>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Desconto: </a:t>
            </a:r>
            <a:r>
              <a:rPr kumimoji="0" lang="pt-BR" altLang="pt-BR" sz="2400" b="0" i="0" u="none" strike="noStrike" cap="none" normalizeH="0" baseline="0" dirty="0">
                <a:ln>
                  <a:noFill/>
                </a:ln>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Valor multiplicado pela subtração de 1 menos a porcentagem (na forma decimal).</a:t>
            </a:r>
            <a:endParaRPr kumimoji="0" lang="pt-BR" altLang="pt-BR" sz="2400" b="0" i="0" u="none" strike="noStrike" cap="none" normalizeH="0" baseline="0" dirty="0">
              <a:ln>
                <a:noFill/>
              </a:ln>
              <a:solidFill>
                <a:schemeClr val="tx1"/>
              </a:solidFill>
              <a:effectLst/>
              <a:latin typeface="Arial Narrow" panose="020B0606020202030204" pitchFamily="34" charset="0"/>
            </a:endParaRPr>
          </a:p>
        </p:txBody>
      </p:sp>
      <p:grpSp>
        <p:nvGrpSpPr>
          <p:cNvPr id="18" name="Agrupar 17">
            <a:extLst>
              <a:ext uri="{FF2B5EF4-FFF2-40B4-BE49-F238E27FC236}">
                <a16:creationId xmlns:a16="http://schemas.microsoft.com/office/drawing/2014/main" id="{26BCA889-7977-A29F-34F8-E511B2DB4BFB}"/>
              </a:ext>
            </a:extLst>
          </p:cNvPr>
          <p:cNvGrpSpPr/>
          <p:nvPr/>
        </p:nvGrpSpPr>
        <p:grpSpPr>
          <a:xfrm>
            <a:off x="3197698" y="3649684"/>
            <a:ext cx="5796604" cy="1404835"/>
            <a:chOff x="516000" y="2195605"/>
            <a:chExt cx="5796604" cy="1404835"/>
          </a:xfrm>
        </p:grpSpPr>
        <p:pic>
          <p:nvPicPr>
            <p:cNvPr id="9" name="Imagem 8">
              <a:extLst>
                <a:ext uri="{FF2B5EF4-FFF2-40B4-BE49-F238E27FC236}">
                  <a16:creationId xmlns:a16="http://schemas.microsoft.com/office/drawing/2014/main" id="{88BE27CC-A68A-408B-7C80-0690DD8B19C3}"/>
                </a:ext>
              </a:extLst>
            </p:cNvPr>
            <p:cNvPicPr>
              <a:picLocks noChangeAspect="1"/>
            </p:cNvPicPr>
            <p:nvPr/>
          </p:nvPicPr>
          <p:blipFill>
            <a:blip r:embed="rId2"/>
            <a:stretch>
              <a:fillRect/>
            </a:stretch>
          </p:blipFill>
          <p:spPr>
            <a:xfrm>
              <a:off x="516000" y="2195605"/>
              <a:ext cx="5796604" cy="1404835"/>
            </a:xfrm>
            <a:prstGeom prst="rect">
              <a:avLst/>
            </a:prstGeom>
          </p:spPr>
        </p:pic>
        <mc:AlternateContent xmlns:mc="http://schemas.openxmlformats.org/markup-compatibility/2006">
          <mc:Choice xmlns:a14="http://schemas.microsoft.com/office/drawing/2010/main" Requires="a14">
            <p:sp>
              <p:nvSpPr>
                <p:cNvPr id="17" name="CaixaDeTexto 16">
                  <a:extLst>
                    <a:ext uri="{FF2B5EF4-FFF2-40B4-BE49-F238E27FC236}">
                      <a16:creationId xmlns:a16="http://schemas.microsoft.com/office/drawing/2014/main" id="{F14AA93F-4AC3-F4D1-775A-CFF4F1090E70}"/>
                    </a:ext>
                  </a:extLst>
                </p:cNvPr>
                <p:cNvSpPr txBox="1"/>
                <p:nvPr/>
              </p:nvSpPr>
              <p:spPr>
                <a:xfrm>
                  <a:off x="1016711" y="2791559"/>
                  <a:ext cx="5193590" cy="397673"/>
                </a:xfrm>
                <a:prstGeom prst="rect">
                  <a:avLst/>
                </a:prstGeom>
                <a:solidFill>
                  <a:schemeClr val="bg1"/>
                </a:solidFill>
              </p:spPr>
              <p:txBody>
                <a:bodyPr wrap="square">
                  <a:spAutoFit/>
                </a:bodyPr>
                <a:lstStyle/>
                <a:p>
                  <a:pPr>
                    <a:lnSpc>
                      <a:spcPct val="107000"/>
                    </a:lnSpc>
                    <a:spcAft>
                      <a:spcPts val="800"/>
                    </a:spcAft>
                  </a:pPr>
                  <a:r>
                    <a:rPr lang="pt-BR" sz="2000" kern="100" dirty="0">
                      <a:latin typeface="Cambria Math" panose="02040503050406030204" pitchFamily="18" charset="0"/>
                      <a:ea typeface="Cambria Math" panose="02040503050406030204" pitchFamily="18" charset="0"/>
                      <a:cs typeface="Times New Roman" panose="02020603050405020304" pitchFamily="18" charset="0"/>
                    </a:rPr>
                    <a:t>valor inicial </a:t>
                  </a:r>
                  <a14:m>
                    <m:oMath xmlns:m="http://schemas.openxmlformats.org/officeDocument/2006/math">
                      <m:r>
                        <a:rPr lang="pt-BR" sz="2000" i="1" kern="100" smtClean="0">
                          <a:solidFill>
                            <a:srgbClr val="000000"/>
                          </a:solidFill>
                          <a:highlight>
                            <a:srgbClr val="FFFFFF"/>
                          </a:highlight>
                          <a:latin typeface="Cambria Math" panose="02040503050406030204" pitchFamily="18" charset="0"/>
                          <a:ea typeface="Cambria Math" panose="02040503050406030204" pitchFamily="18" charset="0"/>
                          <a:cs typeface="Times New Roman" panose="02020603050405020304" pitchFamily="18" charset="0"/>
                        </a:rPr>
                        <m:t>∙</m:t>
                      </m:r>
                    </m:oMath>
                  </a14:m>
                  <a:r>
                    <a:rPr lang="pt-BR" sz="2000" kern="100" dirty="0">
                      <a:effectLst/>
                      <a:latin typeface="Cambria Math" panose="02040503050406030204" pitchFamily="18" charset="0"/>
                      <a:ea typeface="Cambria Math" panose="02040503050406030204" pitchFamily="18" charset="0"/>
                      <a:cs typeface="Times New Roman" panose="02020603050405020304" pitchFamily="18" charset="0"/>
                    </a:rPr>
                    <a:t> fator multiplicativo = valor final</a:t>
                  </a:r>
                </a:p>
              </p:txBody>
            </p:sp>
          </mc:Choice>
          <mc:Fallback>
            <p:sp>
              <p:nvSpPr>
                <p:cNvPr id="17" name="CaixaDeTexto 16">
                  <a:extLst>
                    <a:ext uri="{FF2B5EF4-FFF2-40B4-BE49-F238E27FC236}">
                      <a16:creationId xmlns:a16="http://schemas.microsoft.com/office/drawing/2014/main" id="{F14AA93F-4AC3-F4D1-775A-CFF4F1090E70}"/>
                    </a:ext>
                  </a:extLst>
                </p:cNvPr>
                <p:cNvSpPr txBox="1">
                  <a:spLocks noRot="1" noChangeAspect="1" noMove="1" noResize="1" noEditPoints="1" noAdjustHandles="1" noChangeArrowheads="1" noChangeShapeType="1" noTextEdit="1"/>
                </p:cNvSpPr>
                <p:nvPr/>
              </p:nvSpPr>
              <p:spPr>
                <a:xfrm>
                  <a:off x="1016711" y="2791559"/>
                  <a:ext cx="5193590" cy="397673"/>
                </a:xfrm>
                <a:prstGeom prst="rect">
                  <a:avLst/>
                </a:prstGeom>
                <a:blipFill>
                  <a:blip r:embed="rId3"/>
                  <a:stretch>
                    <a:fillRect l="-1291" t="-9091" b="-24242"/>
                  </a:stretch>
                </a:blipFill>
              </p:spPr>
              <p:txBody>
                <a:bodyPr/>
                <a:lstStyle/>
                <a:p>
                  <a:r>
                    <a:rPr lang="pt-BR">
                      <a:noFill/>
                    </a:rPr>
                    <a:t> </a:t>
                  </a:r>
                </a:p>
              </p:txBody>
            </p:sp>
          </mc:Fallback>
        </mc:AlternateContent>
      </p:grpSp>
    </p:spTree>
    <p:extLst>
      <p:ext uri="{BB962C8B-B14F-4D97-AF65-F5344CB8AC3E}">
        <p14:creationId xmlns:p14="http://schemas.microsoft.com/office/powerpoint/2010/main" val="38185200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2616111"/>
                <a:ext cx="11160000" cy="3780522"/>
              </a:xfrm>
              <a:prstGeom prst="rect">
                <a:avLst/>
              </a:prstGeom>
              <a:noFill/>
            </p:spPr>
            <p:txBody>
              <a:bodyPr wrap="square">
                <a:spAutoFit/>
              </a:bodyPr>
              <a:lstStyle/>
              <a:p>
                <a:pPr algn="just">
                  <a:spcAft>
                    <a:spcPts val="2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Arnaldo pretende pagar o aluguel da casa onde mora. O valor a ser pago é de </a:t>
                </a:r>
                <a14:m>
                  <m:oMath xmlns:m="http://schemas.openxmlformats.org/officeDocument/2006/math">
                    <m:r>
                      <m:rPr>
                        <m:sty m:val="p"/>
                      </m:rP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$ 1200,00</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até o vencimento. Um dia após o vencimento, é incidido </a:t>
                </a:r>
                <a14:m>
                  <m:oMath xmlns:m="http://schemas.openxmlformats.org/officeDocument/2006/math">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8%</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sobre esse valor.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Nessas condições, qual valor Arnaldo pagará de aluguel um dia após o vencimento?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50000"/>
                  </a:lnSpc>
                  <a:spcAft>
                    <a:spcPts val="200"/>
                  </a:spcAft>
                </a:pPr>
                <a:r>
                  <a:rPr lang="pt-BR" sz="24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Solução: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Substituindo os valores apresentados na equação: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200"/>
                  </a:spcAft>
                </a:pPr>
                <a14:m>
                  <m:oMathPara xmlns:m="http://schemas.openxmlformats.org/officeDocument/2006/math">
                    <m:oMathParaPr>
                      <m:jc m:val="centerGroup"/>
                    </m:oMathParaPr>
                    <m:oMath xmlns:m="http://schemas.openxmlformats.org/officeDocument/2006/math">
                      <m:r>
                        <m:rPr>
                          <m:sty m:val="p"/>
                        </m:rPr>
                        <a:rPr lang="pt-BR" sz="2400" kern="100">
                          <a:solidFill>
                            <a:srgbClr val="7030A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valor</m:t>
                      </m:r>
                      <m:r>
                        <a:rPr lang="pt-BR" sz="2400" kern="100">
                          <a:solidFill>
                            <a:srgbClr val="7030A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solidFill>
                            <a:srgbClr val="7030A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inicial</m:t>
                      </m:r>
                      <m:r>
                        <a:rPr lang="pt-BR" sz="24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m:rPr>
                          <m:sty m:val="p"/>
                        </m:rPr>
                        <a:rPr lang="pt-BR" sz="2400" kern="100">
                          <a:solidFill>
                            <a:srgbClr val="ED7D31"/>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fator</m:t>
                      </m:r>
                      <m:r>
                        <a:rPr lang="pt-BR" sz="2400" kern="100">
                          <a:solidFill>
                            <a:srgbClr val="ED7D31"/>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solidFill>
                            <a:srgbClr val="ED7D31"/>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multiplicativo</m:t>
                      </m:r>
                      <m:r>
                        <a:rPr lang="pt-BR" sz="24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m:rPr>
                          <m:sty m:val="p"/>
                        </m:rPr>
                        <a:rPr lang="pt-BR" sz="24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valor</m:t>
                      </m:r>
                      <m:r>
                        <a:rPr lang="pt-BR" sz="24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final</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Temos,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400"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1200</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1+0,08</m:t>
                          </m:r>
                        </m:e>
                      </m:d>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1200</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1,08</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=1296</m:t>
                      </m:r>
                    </m:oMath>
                  </m:oMathPara>
                </a14:m>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Pagando um dia depois, Arnaldo pagará </a:t>
                </a:r>
                <a14:m>
                  <m:oMath xmlns:m="http://schemas.openxmlformats.org/officeDocument/2006/math">
                    <m:r>
                      <m:rPr>
                        <m:sty m:val="p"/>
                      </m:rP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$ 1296,00</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2616111"/>
                <a:ext cx="11160000" cy="3780522"/>
              </a:xfrm>
              <a:prstGeom prst="rect">
                <a:avLst/>
              </a:prstGeom>
              <a:blipFill>
                <a:blip r:embed="rId2"/>
                <a:stretch>
                  <a:fillRect l="-874" t="-1290" r="-874" b="-2903"/>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2D9DEAC8-1052-EA20-E252-343030A8A086}"/>
              </a:ext>
            </a:extLst>
          </p:cNvPr>
          <p:cNvSpPr txBox="1"/>
          <p:nvPr/>
        </p:nvSpPr>
        <p:spPr>
          <a:xfrm>
            <a:off x="516000" y="768848"/>
            <a:ext cx="11160000" cy="461665"/>
          </a:xfrm>
          <a:prstGeom prst="rect">
            <a:avLst/>
          </a:prstGeom>
          <a:noFill/>
        </p:spPr>
        <p:txBody>
          <a:bodyPr wrap="square">
            <a:spAutoFit/>
          </a:bodyPr>
          <a:lstStyle/>
          <a:p>
            <a:pPr>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Observe o cálculo de alguns fatores multiplicativos para o aumento percentual.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CB4D9AEF-6AAF-5E06-F203-3BED5DD1E77E}"/>
              </a:ext>
            </a:extLst>
          </p:cNvPr>
          <p:cNvPicPr>
            <a:picLocks noChangeAspect="1"/>
          </p:cNvPicPr>
          <p:nvPr/>
        </p:nvPicPr>
        <p:blipFill rotWithShape="1">
          <a:blip r:embed="rId3"/>
          <a:srcRect l="846" r="50982" b="26858"/>
          <a:stretch/>
        </p:blipFill>
        <p:spPr>
          <a:xfrm>
            <a:off x="2782969" y="1245455"/>
            <a:ext cx="6626063" cy="1355713"/>
          </a:xfrm>
          <a:prstGeom prst="rect">
            <a:avLst/>
          </a:prstGeom>
        </p:spPr>
      </p:pic>
    </p:spTree>
    <p:extLst>
      <p:ext uri="{BB962C8B-B14F-4D97-AF65-F5344CB8AC3E}">
        <p14:creationId xmlns:p14="http://schemas.microsoft.com/office/powerpoint/2010/main" val="21280598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47352"/>
            <a:ext cx="11160000" cy="467307"/>
          </a:xfrm>
          <a:prstGeom prst="rect">
            <a:avLst/>
          </a:prstGeom>
          <a:noFill/>
        </p:spPr>
        <p:txBody>
          <a:bodyPr wrap="square">
            <a:spAutoFit/>
          </a:bodyPr>
          <a:lstStyle/>
          <a:p>
            <a:pPr>
              <a:lnSpc>
                <a:spcPct val="107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Agora, observe os cálculos de alguns fatores multiplicativos para desconto percentual.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a:extLst>
              <a:ext uri="{FF2B5EF4-FFF2-40B4-BE49-F238E27FC236}">
                <a16:creationId xmlns:a16="http://schemas.microsoft.com/office/drawing/2014/main" id="{632BFE83-21D1-2DE8-93B8-4A7C97D5AB3C}"/>
              </a:ext>
            </a:extLst>
          </p:cNvPr>
          <p:cNvPicPr>
            <a:picLocks noChangeAspect="1"/>
          </p:cNvPicPr>
          <p:nvPr/>
        </p:nvPicPr>
        <p:blipFill rotWithShape="1">
          <a:blip r:embed="rId2"/>
          <a:srcRect l="607" r="53723" b="25937"/>
          <a:stretch/>
        </p:blipFill>
        <p:spPr>
          <a:xfrm>
            <a:off x="277177" y="1156722"/>
            <a:ext cx="5837485" cy="1492196"/>
          </a:xfrm>
          <a:prstGeom prst="rect">
            <a:avLst/>
          </a:prstGeom>
        </p:spPr>
      </p:pic>
      <p:pic>
        <p:nvPicPr>
          <p:cNvPr id="4" name="Imagem 3">
            <a:extLst>
              <a:ext uri="{FF2B5EF4-FFF2-40B4-BE49-F238E27FC236}">
                <a16:creationId xmlns:a16="http://schemas.microsoft.com/office/drawing/2014/main" id="{E04F1DD8-18A7-15DF-2076-FC875D5231F9}"/>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t="2505" r="664" b="468"/>
          <a:stretch/>
        </p:blipFill>
        <p:spPr>
          <a:xfrm>
            <a:off x="6154823" y="1057458"/>
            <a:ext cx="5760000" cy="1690724"/>
          </a:xfrm>
          <a:prstGeom prst="rect">
            <a:avLst/>
          </a:prstGeom>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DC2DB9F4-098F-7888-A3E5-8A0AD6534B89}"/>
                  </a:ext>
                </a:extLst>
              </p:cNvPr>
              <p:cNvSpPr txBox="1"/>
              <p:nvPr/>
            </p:nvSpPr>
            <p:spPr>
              <a:xfrm>
                <a:off x="516000" y="2790245"/>
                <a:ext cx="11160000" cy="3818994"/>
              </a:xfrm>
              <a:prstGeom prst="rect">
                <a:avLst/>
              </a:prstGeom>
              <a:noFill/>
            </p:spPr>
            <p:txBody>
              <a:bodyPr wrap="square">
                <a:spAutoFit/>
              </a:bodyPr>
              <a:lstStyle/>
              <a:p>
                <a:pPr algn="just">
                  <a:spcAft>
                    <a:spcPts val="2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Exemplo:</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Se Arnaldo pagar o aluguel da casa antecipadamente, ele terá um desconto de </a:t>
                </a:r>
                <a14:m>
                  <m:oMath xmlns:m="http://schemas.openxmlformats.org/officeDocument/2006/math">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sobre o valor do aluguel de </a:t>
                </a:r>
                <a14:m>
                  <m:oMath xmlns:m="http://schemas.openxmlformats.org/officeDocument/2006/math">
                    <m:r>
                      <m:rPr>
                        <m:sty m:val="p"/>
                      </m:rP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$ 1200,00</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Nessas condições, se Arnaldo pagar antecipadamente, qual será o valor pago?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200"/>
                  </a:spcAft>
                </a:pPr>
                <a:r>
                  <a:rPr lang="pt-BR" sz="24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Solução: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Substituindo os valores fornecidos na equação: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200"/>
                  </a:spcAft>
                </a:pPr>
                <a14:m>
                  <m:oMathPara xmlns:m="http://schemas.openxmlformats.org/officeDocument/2006/math">
                    <m:oMathParaPr>
                      <m:jc m:val="centerGroup"/>
                    </m:oMathParaPr>
                    <m:oMath xmlns:m="http://schemas.openxmlformats.org/officeDocument/2006/math">
                      <m:r>
                        <m:rPr>
                          <m:sty m:val="p"/>
                        </m:rPr>
                        <a:rPr lang="pt-BR" sz="2400" kern="100">
                          <a:solidFill>
                            <a:srgbClr val="7030A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valor</m:t>
                      </m:r>
                      <m:r>
                        <a:rPr lang="pt-BR" sz="2400" kern="100">
                          <a:solidFill>
                            <a:srgbClr val="7030A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solidFill>
                            <a:srgbClr val="7030A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inicial</m:t>
                      </m:r>
                      <m:r>
                        <a:rPr lang="pt-BR" sz="24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m:rPr>
                          <m:sty m:val="p"/>
                        </m:rPr>
                        <a:rPr lang="pt-BR" sz="2400" kern="100">
                          <a:solidFill>
                            <a:srgbClr val="ED7D31"/>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fator</m:t>
                      </m:r>
                      <m:r>
                        <a:rPr lang="pt-BR" sz="2400" kern="100">
                          <a:solidFill>
                            <a:srgbClr val="ED7D31"/>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solidFill>
                            <a:srgbClr val="ED7D31"/>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multiplicativo</m:t>
                      </m:r>
                      <m:r>
                        <a:rPr lang="pt-BR" sz="2400" kern="100">
                          <a:solidFill>
                            <a:srgbClr val="ED7D31"/>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m:rPr>
                          <m:sty m:val="p"/>
                        </m:rPr>
                        <a:rPr lang="pt-BR" sz="24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valor</m:t>
                      </m:r>
                      <m:r>
                        <a:rPr lang="pt-BR" sz="24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4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final</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Temos,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500"/>
                  </a:spcAft>
                </a:pPr>
                <a14:m>
                  <m:oMathPara xmlns:m="http://schemas.openxmlformats.org/officeDocument/2006/math">
                    <m:oMathParaPr>
                      <m:jc m:val="centerGroup"/>
                    </m:oMathParaPr>
                    <m:oMath xmlns:m="http://schemas.openxmlformats.org/officeDocument/2006/math">
                      <m:r>
                        <a:rPr lang="pt-BR" sz="2400"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1200</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4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1−0,05</m:t>
                          </m:r>
                        </m:e>
                      </m:d>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1200</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4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0,95</m:t>
                      </m:r>
                      <m:r>
                        <a:rPr lang="pt-BR" sz="24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=1140,00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Pagando antecipadamente, ele pagará </a:t>
                </a:r>
                <a14:m>
                  <m:oMath xmlns:m="http://schemas.openxmlformats.org/officeDocument/2006/math">
                    <m:r>
                      <m:rPr>
                        <m:sty m:val="p"/>
                      </m:rP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$ 1140,00</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DC2DB9F4-098F-7888-A3E5-8A0AD6534B89}"/>
                  </a:ext>
                </a:extLst>
              </p:cNvPr>
              <p:cNvSpPr txBox="1">
                <a:spLocks noRot="1" noChangeAspect="1" noMove="1" noResize="1" noEditPoints="1" noAdjustHandles="1" noChangeArrowheads="1" noChangeShapeType="1" noTextEdit="1"/>
              </p:cNvSpPr>
              <p:nvPr/>
            </p:nvSpPr>
            <p:spPr>
              <a:xfrm>
                <a:off x="516000" y="2790245"/>
                <a:ext cx="11160000" cy="3818994"/>
              </a:xfrm>
              <a:prstGeom prst="rect">
                <a:avLst/>
              </a:prstGeom>
              <a:blipFill>
                <a:blip r:embed="rId5"/>
                <a:stretch>
                  <a:fillRect l="-874" t="-1597" r="-874" b="-2716"/>
                </a:stretch>
              </a:blipFill>
            </p:spPr>
            <p:txBody>
              <a:bodyPr/>
              <a:lstStyle/>
              <a:p>
                <a:r>
                  <a:rPr lang="pt-BR">
                    <a:noFill/>
                  </a:rPr>
                  <a:t> </a:t>
                </a:r>
              </a:p>
            </p:txBody>
          </p:sp>
        </mc:Fallback>
      </mc:AlternateContent>
    </p:spTree>
    <p:extLst>
      <p:ext uri="{BB962C8B-B14F-4D97-AF65-F5344CB8AC3E}">
        <p14:creationId xmlns:p14="http://schemas.microsoft.com/office/powerpoint/2010/main" val="14817288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647352"/>
                <a:ext cx="11160000" cy="2267287"/>
              </a:xfrm>
              <a:prstGeom prst="rect">
                <a:avLst/>
              </a:prstGeom>
              <a:noFill/>
            </p:spPr>
            <p:txBody>
              <a:bodyPr wrap="square">
                <a:spAutoFit/>
              </a:bodyPr>
              <a:lstStyle/>
              <a:p>
                <a:pPr marL="457200" algn="ctr">
                  <a:lnSpc>
                    <a:spcPct val="150000"/>
                  </a:lnSpc>
                  <a:spcAft>
                    <a:spcPts val="2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AUMENTOS E DESCONTOS SUCESSIVOS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Para calcular aumentos e descontos sucessivos, a ordem dessas variações não importa.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Por exemplo, considere o valor total de </a:t>
                </a:r>
                <a14:m>
                  <m:oMath xmlns:m="http://schemas.openxmlformats.org/officeDocument/2006/math">
                    <m:r>
                      <m:rPr>
                        <m:sty m:val="p"/>
                      </m:rP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$ 100,00</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Um aumento de </a:t>
                </a:r>
                <a14:m>
                  <m:oMath xmlns:m="http://schemas.openxmlformats.org/officeDocument/2006/math">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10%</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seguido de um desconto de </a:t>
                </a:r>
                <a14:m>
                  <m:oMath xmlns:m="http://schemas.openxmlformats.org/officeDocument/2006/math">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tem o mesmo resultado de um desconto de </a:t>
                </a:r>
                <a14:m>
                  <m:oMath xmlns:m="http://schemas.openxmlformats.org/officeDocument/2006/math">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seguido de um aumento de </a:t>
                </a:r>
                <a14:m>
                  <m:oMath xmlns:m="http://schemas.openxmlformats.org/officeDocument/2006/math">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10%</m:t>
                    </m:r>
                  </m:oMath>
                </a14:m>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647352"/>
                <a:ext cx="11160000" cy="2267287"/>
              </a:xfrm>
              <a:prstGeom prst="rect">
                <a:avLst/>
              </a:prstGeom>
              <a:blipFill>
                <a:blip r:embed="rId2"/>
                <a:stretch>
                  <a:fillRect l="-874" r="-874" b="-5108"/>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451ED46A-AA89-354D-CE04-372F203C0E7F}"/>
                  </a:ext>
                </a:extLst>
              </p:cNvPr>
              <p:cNvSpPr txBox="1"/>
              <p:nvPr/>
            </p:nvSpPr>
            <p:spPr>
              <a:xfrm>
                <a:off x="516000" y="2914639"/>
                <a:ext cx="5503797" cy="3595856"/>
              </a:xfrm>
              <a:prstGeom prst="rect">
                <a:avLst/>
              </a:prstGeom>
              <a:noFill/>
            </p:spPr>
            <p:txBody>
              <a:bodyPr wrap="square">
                <a:spAutoFit/>
              </a:bodyPr>
              <a:lstStyle/>
              <a:p>
                <a:pPr algn="just">
                  <a:spcAft>
                    <a:spcPts val="2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Calculando o acréscimo, temos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4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100∙1,1=110</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Seguido do </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desconto, temos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4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110∙0,95=</m:t>
                      </m:r>
                      <m: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𝟏𝟎𝟒</m:t>
                      </m:r>
                      <m:r>
                        <a:rPr lang="pt-BR" sz="2400" b="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𝟓𝟎</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Se calcularmos no sentido inverso, o desconto seguido do acréscimo, temos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4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100∙0,95=95</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4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95∙1,1=</m:t>
                      </m:r>
                      <m: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𝟏𝟎𝟒</m:t>
                      </m:r>
                      <m:r>
                        <a:rPr lang="pt-BR" sz="2400" b="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𝟓𝟎</m:t>
                      </m:r>
                    </m:oMath>
                  </m:oMathPara>
                </a14:m>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4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Observe que obtivemos o mesmo valor.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451ED46A-AA89-354D-CE04-372F203C0E7F}"/>
                  </a:ext>
                </a:extLst>
              </p:cNvPr>
              <p:cNvSpPr txBox="1">
                <a:spLocks noRot="1" noChangeAspect="1" noMove="1" noResize="1" noEditPoints="1" noAdjustHandles="1" noChangeArrowheads="1" noChangeShapeType="1" noTextEdit="1"/>
              </p:cNvSpPr>
              <p:nvPr/>
            </p:nvSpPr>
            <p:spPr>
              <a:xfrm>
                <a:off x="516000" y="2914639"/>
                <a:ext cx="5503797" cy="3595856"/>
              </a:xfrm>
              <a:prstGeom prst="rect">
                <a:avLst/>
              </a:prstGeom>
              <a:blipFill>
                <a:blip r:embed="rId3"/>
                <a:stretch>
                  <a:fillRect l="-1774" t="-1525" r="-1774" b="-2712"/>
                </a:stretch>
              </a:blipFill>
            </p:spPr>
            <p:txBody>
              <a:bodyPr/>
              <a:lstStyle/>
              <a:p>
                <a:r>
                  <a:rPr lang="pt-BR">
                    <a:noFill/>
                  </a:rPr>
                  <a:t> </a:t>
                </a:r>
              </a:p>
            </p:txBody>
          </p:sp>
        </mc:Fallback>
      </mc:AlternateContent>
      <p:grpSp>
        <p:nvGrpSpPr>
          <p:cNvPr id="15" name="Agrupar 14">
            <a:extLst>
              <a:ext uri="{FF2B5EF4-FFF2-40B4-BE49-F238E27FC236}">
                <a16:creationId xmlns:a16="http://schemas.microsoft.com/office/drawing/2014/main" id="{3FA2C51A-5874-CDBD-6C50-829E8CD0FBAE}"/>
              </a:ext>
            </a:extLst>
          </p:cNvPr>
          <p:cNvGrpSpPr/>
          <p:nvPr/>
        </p:nvGrpSpPr>
        <p:grpSpPr>
          <a:xfrm>
            <a:off x="6037206" y="3169301"/>
            <a:ext cx="5638794" cy="3086531"/>
            <a:chOff x="6037206" y="2762587"/>
            <a:chExt cx="5638794" cy="3086531"/>
          </a:xfrm>
        </p:grpSpPr>
        <p:pic>
          <p:nvPicPr>
            <p:cNvPr id="11" name="Imagem 10">
              <a:extLst>
                <a:ext uri="{FF2B5EF4-FFF2-40B4-BE49-F238E27FC236}">
                  <a16:creationId xmlns:a16="http://schemas.microsoft.com/office/drawing/2014/main" id="{062B7A24-ADC1-872B-0E8A-3C76BE6AECC3}"/>
                </a:ext>
              </a:extLst>
            </p:cNvPr>
            <p:cNvPicPr>
              <a:picLocks noChangeAspect="1"/>
            </p:cNvPicPr>
            <p:nvPr/>
          </p:nvPicPr>
          <p:blipFill rotWithShape="1">
            <a:blip r:embed="rId4"/>
            <a:srcRect l="-1" r="33864"/>
            <a:stretch/>
          </p:blipFill>
          <p:spPr>
            <a:xfrm>
              <a:off x="6037206" y="2762587"/>
              <a:ext cx="5638794" cy="3086531"/>
            </a:xfrm>
            <a:prstGeom prst="rect">
              <a:avLst/>
            </a:prstGeom>
          </p:spPr>
        </p:pic>
        <p:sp>
          <p:nvSpPr>
            <p:cNvPr id="14" name="CaixaDeTexto 13">
              <a:extLst>
                <a:ext uri="{FF2B5EF4-FFF2-40B4-BE49-F238E27FC236}">
                  <a16:creationId xmlns:a16="http://schemas.microsoft.com/office/drawing/2014/main" id="{C11AFD2B-F834-41A5-33DC-DC70792FA07C}"/>
                </a:ext>
              </a:extLst>
            </p:cNvPr>
            <p:cNvSpPr txBox="1"/>
            <p:nvPr/>
          </p:nvSpPr>
          <p:spPr>
            <a:xfrm>
              <a:off x="6172200" y="3418791"/>
              <a:ext cx="5503798" cy="2170722"/>
            </a:xfrm>
            <a:prstGeom prst="rect">
              <a:avLst/>
            </a:prstGeom>
            <a:solidFill>
              <a:srgbClr val="E8E9EB"/>
            </a:solidFill>
          </p:spPr>
          <p:txBody>
            <a:bodyPr wrap="square">
              <a:spAutoFit/>
            </a:bodyPr>
            <a:lstStyle/>
            <a:p>
              <a:pPr indent="715963" algn="just">
                <a:lnSpc>
                  <a:spcPct val="114000"/>
                </a:lnSpc>
              </a:pPr>
              <a:r>
                <a:rPr lang="pt-BR" sz="24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Ao invés de calcularmos separadamente os acréscimos e/ou decréscimos sucessivos, podemos calculá-los simultaneamente, efetuando a multiplicação de seus fatores multiplicativos pelo valor total.</a:t>
              </a:r>
              <a:endParaRPr lang="pt-BR" sz="2400" dirty="0"/>
            </a:p>
          </p:txBody>
        </p:sp>
      </p:grpSp>
    </p:spTree>
    <p:extLst>
      <p:ext uri="{BB962C8B-B14F-4D97-AF65-F5344CB8AC3E}">
        <p14:creationId xmlns:p14="http://schemas.microsoft.com/office/powerpoint/2010/main" val="34987023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647352"/>
                <a:ext cx="11160000" cy="5950347"/>
              </a:xfrm>
              <a:prstGeom prst="rect">
                <a:avLst/>
              </a:prstGeom>
              <a:noFill/>
            </p:spPr>
            <p:txBody>
              <a:bodyPr wrap="square">
                <a:spAutoFit/>
              </a:bodyPr>
              <a:lstStyle/>
              <a:p>
                <a:pPr>
                  <a:spcAft>
                    <a:spcPts val="200"/>
                  </a:spcAft>
                </a:pPr>
                <a:r>
                  <a:rPr lang="pt-BR" sz="2600" b="1" dirty="0">
                    <a:solidFill>
                      <a:srgbClr val="212529"/>
                    </a:solidFill>
                    <a:effectLst/>
                    <a:highlight>
                      <a:srgbClr val="FFFFFF"/>
                    </a:highlight>
                    <a:latin typeface="Arial Narrow" panose="020B0606020202030204" pitchFamily="34" charset="0"/>
                    <a:ea typeface="Times New Roman" panose="02020603050405020304" pitchFamily="18" charset="0"/>
                  </a:rPr>
                  <a:t>Exemplo:</a:t>
                </a:r>
                <a:endParaRPr lang="pt-BR" sz="2600" dirty="0">
                  <a:effectLst/>
                  <a:highlight>
                    <a:srgbClr val="FFFFFF"/>
                  </a:highlight>
                  <a:latin typeface="Times New Roman" panose="02020603050405020304" pitchFamily="18" charset="0"/>
                  <a:ea typeface="Times New Roman" panose="02020603050405020304" pitchFamily="18" charset="0"/>
                </a:endParaRPr>
              </a:p>
              <a:p>
                <a:pPr algn="just">
                  <a:spcAft>
                    <a:spcPts val="200"/>
                  </a:spcAft>
                </a:pP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Um produto que custava </a:t>
                </a:r>
                <a14:m>
                  <m:oMath xmlns:m="http://schemas.openxmlformats.org/officeDocument/2006/math">
                    <m:r>
                      <m:rPr>
                        <m:sty m:val="p"/>
                      </m:rP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$ 300,00</m:t>
                    </m:r>
                  </m:oMath>
                </a14:m>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sofreu um aumento de </a:t>
                </a:r>
                <a14:m>
                  <m:oMath xmlns:m="http://schemas.openxmlformats.org/officeDocument/2006/math">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25%</m:t>
                    </m:r>
                  </m:oMath>
                </a14:m>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Na semana seguinte, sofreu um decréscimo de </a:t>
                </a:r>
                <a14:m>
                  <m:oMath xmlns:m="http://schemas.openxmlformats.org/officeDocument/2006/math">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20%</m:t>
                    </m:r>
                  </m:oMath>
                </a14:m>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Após essas duas variações, quanto esse produto passou a custar?</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200"/>
                  </a:spcAft>
                </a:pPr>
                <a:r>
                  <a:rPr lang="pt-BR" sz="26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Solução: </a:t>
                </a: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Calculando o acréscimo, </a:t>
                </a:r>
                <a14:m>
                  <m:oMath xmlns:m="http://schemas.openxmlformats.org/officeDocument/2006/math">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25%</m:t>
                    </m:r>
                    <m:r>
                      <a:rPr lang="pt-BR" sz="26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6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de</m:t>
                    </m:r>
                    <m:r>
                      <a:rPr lang="pt-BR" sz="26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300</m:t>
                    </m:r>
                  </m:oMath>
                </a14:m>
                <a:r>
                  <a:rPr lang="pt-BR" sz="26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1,25 ∙300=375</m:t>
                      </m:r>
                    </m:oMath>
                  </m:oMathPara>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Calculando o decréscimo, </a:t>
                </a:r>
                <a14:m>
                  <m:oMath xmlns:m="http://schemas.openxmlformats.org/officeDocument/2006/math">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20%</m:t>
                    </m:r>
                    <m:r>
                      <a:rPr lang="pt-BR" sz="26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6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de</m:t>
                    </m:r>
                    <m:r>
                      <a:rPr lang="pt-BR" sz="26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375</m:t>
                    </m:r>
                  </m:oMath>
                </a14:m>
                <a:r>
                  <a:rPr lang="pt-BR" sz="26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0,8 ∙375=</m:t>
                      </m:r>
                      <m:r>
                        <a:rPr lang="pt-BR" sz="2600" b="1" i="1" kern="100">
                          <a:solidFill>
                            <a:srgbClr val="538135"/>
                          </a:solidFill>
                          <a:effectLst/>
                          <a:latin typeface="Cambria Math" panose="02040503050406030204" pitchFamily="18" charset="0"/>
                          <a:ea typeface="Calibri" panose="020F0502020204030204" pitchFamily="34" charset="0"/>
                          <a:cs typeface="Times New Roman" panose="02020603050405020304" pitchFamily="18" charset="0"/>
                        </a:rPr>
                        <m:t>𝟑𝟎𝟎</m:t>
                      </m:r>
                    </m:oMath>
                  </m:oMathPara>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200"/>
                  </a:spcAft>
                </a:pP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Logo, o produto continuou custando </a:t>
                </a:r>
                <a14:m>
                  <m:oMath xmlns:m="http://schemas.openxmlformats.org/officeDocument/2006/math">
                    <m:r>
                      <m:rPr>
                        <m:sty m:val="p"/>
                      </m:rP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$ 300,00</m:t>
                    </m:r>
                  </m:oMath>
                </a14:m>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r>
                  <a:rPr lang="pt-BR" sz="26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Ao invés de calcularmos separadamente, podemos calcular simultaneamente. Calculando o acréscimo, </a:t>
                </a:r>
                <a:r>
                  <a:rPr lang="pt-BR" sz="26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fator multiplicativo </a:t>
                </a:r>
                <a14:m>
                  <m:oMath xmlns:m="http://schemas.openxmlformats.org/officeDocument/2006/math">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1,25</m:t>
                    </m:r>
                  </m:oMath>
                </a14:m>
                <a:r>
                  <a:rPr lang="pt-BR" sz="26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o decréscimo, fator multiplicativo </a:t>
                </a:r>
                <a14:m>
                  <m:oMath xmlns:m="http://schemas.openxmlformats.org/officeDocument/2006/math">
                    <m:r>
                      <a:rPr lang="pt-BR" sz="26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0,8</m:t>
                    </m:r>
                  </m:oMath>
                </a14:m>
                <a:r>
                  <a:rPr lang="pt-BR" sz="26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simultaneamente, temos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6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1,25 ∙0,8∙300=</m:t>
                      </m:r>
                      <m:r>
                        <a:rPr lang="pt-BR" sz="26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𝟑𝟎𝟎</m:t>
                      </m:r>
                    </m:oMath>
                  </m:oMathPara>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647352"/>
                <a:ext cx="11160000" cy="5950347"/>
              </a:xfrm>
              <a:prstGeom prst="rect">
                <a:avLst/>
              </a:prstGeom>
              <a:blipFill>
                <a:blip r:embed="rId2"/>
                <a:stretch>
                  <a:fillRect l="-984" t="-1025" r="-1038"/>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2166758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38867"/>
                <a:ext cx="11160000" cy="3808863"/>
              </a:xfrm>
              <a:prstGeom prst="rect">
                <a:avLst/>
              </a:prstGeom>
              <a:noFill/>
            </p:spPr>
            <p:txBody>
              <a:bodyPr wrap="square">
                <a:spAutoFit/>
              </a:bodyPr>
              <a:lstStyle/>
              <a:p>
                <a:pPr marR="88900" algn="just">
                  <a:lnSpc>
                    <a:spcPct val="107000"/>
                  </a:lnSpc>
                  <a:spcAft>
                    <a:spcPts val="800"/>
                  </a:spcAft>
                </a:pPr>
                <a:r>
                  <a:rPr lang="pt-BR" sz="2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14.</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Andrea comprou um vestido com um desconto de </a:t>
                </a:r>
                <a14:m>
                  <m:oMath xmlns:m="http://schemas.openxmlformats.org/officeDocument/2006/math">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10%</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sobre o valor anunciado e pagou por ele </a:t>
                </a:r>
                <a14:m>
                  <m:oMath xmlns:m="http://schemas.openxmlformats.org/officeDocument/2006/math">
                    <m:r>
                      <m:rPr>
                        <m:sty m:val="p"/>
                      </m:rP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$ 270,00</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 vestido foi anunciado a qual valor?</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m:rPr>
                        <m:sty m:val="p"/>
                      </m:rP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$ 27,00</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m:rPr>
                        <m:sty m:val="p"/>
                      </m:rP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$ 243,00</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m:rPr>
                        <m:sty m:val="p"/>
                      </m:rP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$ 297,00</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m:rPr>
                        <m:sty m:val="p"/>
                      </m:rP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$ 300,00</m:t>
                    </m:r>
                  </m:oMath>
                </a14:m>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38867"/>
                <a:ext cx="11160000" cy="3808863"/>
              </a:xfrm>
              <a:prstGeom prst="rect">
                <a:avLst/>
              </a:prstGeom>
              <a:blipFill>
                <a:blip r:embed="rId2"/>
                <a:stretch>
                  <a:fillRect l="-1148" t="-1923" r="-1093" b="-3365"/>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47352"/>
            <a:ext cx="4319905" cy="691515"/>
          </a:xfrm>
          <a:prstGeom prst="rect">
            <a:avLst/>
          </a:prstGeom>
          <a:noFill/>
          <a:ln>
            <a:noFill/>
          </a:ln>
        </p:spPr>
      </p:pic>
    </p:spTree>
    <p:extLst>
      <p:ext uri="{BB962C8B-B14F-4D97-AF65-F5344CB8AC3E}">
        <p14:creationId xmlns:p14="http://schemas.microsoft.com/office/powerpoint/2010/main" val="35049786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38867"/>
                <a:ext cx="11160000" cy="4975721"/>
              </a:xfrm>
              <a:prstGeom prst="rect">
                <a:avLst/>
              </a:prstGeom>
              <a:noFill/>
            </p:spPr>
            <p:txBody>
              <a:bodyPr wrap="square">
                <a:spAutoFit/>
              </a:bodyPr>
              <a:lstStyle/>
              <a:p>
                <a:pPr marR="88900" algn="just">
                  <a:spcAft>
                    <a:spcPts val="800"/>
                  </a:spcAft>
                </a:pPr>
                <a:r>
                  <a:rPr lang="pt-BR" sz="2800" b="1" kern="100" dirty="0">
                    <a:latin typeface="Arial Narrow" panose="020B0606020202030204" pitchFamily="34" charset="0"/>
                    <a:ea typeface="Calibri" panose="020F0502020204030204" pitchFamily="34" charset="0"/>
                    <a:cs typeface="Times New Roman" panose="02020603050405020304" pitchFamily="18" charset="0"/>
                  </a:rPr>
                  <a:t>15.</a:t>
                </a:r>
                <a:r>
                  <a:rPr lang="pt-BR" sz="2800" kern="100" dirty="0">
                    <a:latin typeface="Arial Narrow" panose="020B0606020202030204" pitchFamily="34" charset="0"/>
                    <a:ea typeface="Calibri" panose="020F0502020204030204" pitchFamily="34" charset="0"/>
                    <a:cs typeface="Times New Roman" panose="02020603050405020304" pitchFamily="18" charset="0"/>
                  </a:rPr>
                  <a:t> O salário de Luciana era </a:t>
                </a:r>
                <a14:m>
                  <m:oMath xmlns:m="http://schemas.openxmlformats.org/officeDocument/2006/math">
                    <m:r>
                      <m:rPr>
                        <m:sty m:val="p"/>
                      </m:rPr>
                      <a:rPr lang="pt-BR" sz="2800" kern="100">
                        <a:latin typeface="Cambria Math" panose="02040503050406030204" pitchFamily="18" charset="0"/>
                        <a:ea typeface="Calibri" panose="020F0502020204030204" pitchFamily="34" charset="0"/>
                        <a:cs typeface="Times New Roman" panose="02020603050405020304" pitchFamily="18" charset="0"/>
                      </a:rPr>
                      <m:t>R</m:t>
                    </m:r>
                    <m:r>
                      <a:rPr lang="pt-BR" sz="2800" kern="100">
                        <a:latin typeface="Cambria Math" panose="02040503050406030204" pitchFamily="18" charset="0"/>
                        <a:ea typeface="Calibri" panose="020F0502020204030204" pitchFamily="34" charset="0"/>
                        <a:cs typeface="Times New Roman" panose="02020603050405020304" pitchFamily="18" charset="0"/>
                      </a:rPr>
                      <m:t>$ 2500,00</m:t>
                    </m:r>
                  </m:oMath>
                </a14:m>
                <a:r>
                  <a:rPr lang="pt-BR" sz="2800" kern="100" dirty="0">
                    <a:latin typeface="Arial Narrow" panose="020B0606020202030204" pitchFamily="34" charset="0"/>
                    <a:ea typeface="Calibri" panose="020F0502020204030204" pitchFamily="34" charset="0"/>
                    <a:cs typeface="Times New Roman" panose="02020603050405020304" pitchFamily="18" charset="0"/>
                  </a:rPr>
                  <a:t>. Ela foi promovida e recebeu um aumento de </a:t>
                </a:r>
                <a14:m>
                  <m:oMath xmlns:m="http://schemas.openxmlformats.org/officeDocument/2006/math">
                    <m:r>
                      <a:rPr lang="pt-BR" sz="2800" kern="100">
                        <a:latin typeface="Cambria Math" panose="02040503050406030204" pitchFamily="18" charset="0"/>
                        <a:ea typeface="Calibri" panose="020F0502020204030204" pitchFamily="34" charset="0"/>
                        <a:cs typeface="Times New Roman" panose="02020603050405020304" pitchFamily="18" charset="0"/>
                      </a:rPr>
                      <m:t>25%</m:t>
                    </m:r>
                  </m:oMath>
                </a14:m>
                <a:r>
                  <a:rPr lang="pt-BR" sz="2800" kern="100" dirty="0">
                    <a:latin typeface="Arial Narrow" panose="020B0606020202030204" pitchFamily="34" charset="0"/>
                    <a:ea typeface="Calibri" panose="020F0502020204030204" pitchFamily="34" charset="0"/>
                    <a:cs typeface="Times New Roman" panose="02020603050405020304" pitchFamily="18" charset="0"/>
                  </a:rPr>
                  <a:t> sobre o salário. Responda:</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8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a) De quanto foi o aumento, em reais?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8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b) Qual será o novo salário de Luciana?</a:t>
                </a:r>
              </a:p>
              <a:p>
                <a:pPr marR="88900" algn="just">
                  <a:spcAft>
                    <a:spcPts val="800"/>
                  </a:spcAft>
                </a:pPr>
                <a:endParaRPr lang="pt-BR" sz="2800" kern="100" dirty="0">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800"/>
                  </a:spcAft>
                </a:pPr>
                <a:endParaRPr lang="pt-BR" sz="2800" kern="100" dirty="0">
                  <a:latin typeface="Arial Narrow" panose="020B0606020202030204" pitchFamily="34" charset="0"/>
                  <a:ea typeface="Calibri" panose="020F0502020204030204" pitchFamily="34" charset="0"/>
                  <a:cs typeface="Times New Roman" panose="02020603050405020304" pitchFamily="18" charset="0"/>
                </a:endParaRPr>
              </a:p>
              <a:p>
                <a:pPr marR="88900" algn="just"/>
                <a:r>
                  <a:rPr lang="pt-BR" sz="2800" b="1" dirty="0">
                    <a:solidFill>
                      <a:srgbClr val="000000"/>
                    </a:solidFill>
                    <a:effectLst/>
                    <a:latin typeface="Arial Narrow" panose="020B0606020202030204" pitchFamily="34" charset="0"/>
                    <a:ea typeface="Calibri" panose="020F0502020204030204" pitchFamily="34" charset="0"/>
                  </a:rPr>
                  <a:t>16.</a:t>
                </a:r>
                <a:r>
                  <a:rPr lang="pt-BR" sz="2800" dirty="0">
                    <a:solidFill>
                      <a:srgbClr val="000000"/>
                    </a:solidFill>
                    <a:effectLst/>
                    <a:latin typeface="Arial Narrow" panose="020B0606020202030204" pitchFamily="34" charset="0"/>
                    <a:ea typeface="Calibri" panose="020F0502020204030204" pitchFamily="34" charset="0"/>
                  </a:rPr>
                  <a:t> Antônio comprou uma calça que custava </a:t>
                </a:r>
                <a14:m>
                  <m:oMath xmlns:m="http://schemas.openxmlformats.org/officeDocument/2006/math">
                    <m:r>
                      <m:rPr>
                        <m:sty m:val="p"/>
                      </m:rPr>
                      <a:rPr lang="pt-BR" sz="2800">
                        <a:solidFill>
                          <a:srgbClr val="000000"/>
                        </a:solidFill>
                        <a:effectLst/>
                        <a:latin typeface="Cambria Math" panose="02040503050406030204" pitchFamily="18" charset="0"/>
                        <a:ea typeface="Calibri" panose="020F0502020204030204" pitchFamily="34" charset="0"/>
                      </a:rPr>
                      <m:t>R</m:t>
                    </m:r>
                    <m:r>
                      <a:rPr lang="pt-BR" sz="2800">
                        <a:solidFill>
                          <a:srgbClr val="000000"/>
                        </a:solidFill>
                        <a:effectLst/>
                        <a:latin typeface="Cambria Math" panose="02040503050406030204" pitchFamily="18" charset="0"/>
                        <a:ea typeface="Calibri" panose="020F0502020204030204" pitchFamily="34" charset="0"/>
                      </a:rPr>
                      <m:t>$ 140,00</m:t>
                    </m:r>
                  </m:oMath>
                </a14:m>
                <a:r>
                  <a:rPr lang="pt-BR" sz="2800" dirty="0">
                    <a:solidFill>
                      <a:srgbClr val="000000"/>
                    </a:solidFill>
                    <a:effectLst/>
                    <a:latin typeface="Arial Narrow" panose="020B0606020202030204" pitchFamily="34" charset="0"/>
                    <a:ea typeface="Calibri" panose="020F0502020204030204" pitchFamily="34" charset="0"/>
                  </a:rPr>
                  <a:t>, mas usou um cupom de desconto de </a:t>
                </a:r>
                <a14:m>
                  <m:oMath xmlns:m="http://schemas.openxmlformats.org/officeDocument/2006/math">
                    <m:r>
                      <a:rPr lang="pt-BR" sz="2800">
                        <a:solidFill>
                          <a:srgbClr val="000000"/>
                        </a:solidFill>
                        <a:effectLst/>
                        <a:latin typeface="Cambria Math" panose="02040503050406030204" pitchFamily="18" charset="0"/>
                        <a:ea typeface="Calibri" panose="020F0502020204030204" pitchFamily="34" charset="0"/>
                      </a:rPr>
                      <m:t>20%</m:t>
                    </m:r>
                  </m:oMath>
                </a14:m>
                <a:r>
                  <a:rPr lang="pt-BR" sz="2800" dirty="0">
                    <a:solidFill>
                      <a:srgbClr val="000000"/>
                    </a:solidFill>
                    <a:effectLst/>
                    <a:latin typeface="Arial Narrow" panose="020B0606020202030204" pitchFamily="34" charset="0"/>
                    <a:ea typeface="Calibri" panose="020F0502020204030204" pitchFamily="34" charset="0"/>
                  </a:rPr>
                  <a:t>. Responda:</a:t>
                </a:r>
                <a:endParaRPr lang="pt-BR" sz="2800" dirty="0">
                  <a:solidFill>
                    <a:srgbClr val="000000"/>
                  </a:solidFill>
                  <a:effectLst/>
                  <a:latin typeface="Arial" panose="020B0604020202020204" pitchFamily="34" charset="0"/>
                  <a:ea typeface="Calibri" panose="020F0502020204030204" pitchFamily="34" charset="0"/>
                </a:endParaRPr>
              </a:p>
              <a:p>
                <a:pPr marR="88900" algn="just"/>
                <a:r>
                  <a:rPr lang="pt-BR" sz="2800" dirty="0">
                    <a:solidFill>
                      <a:srgbClr val="000000"/>
                    </a:solidFill>
                    <a:effectLst/>
                    <a:latin typeface="Arial Narrow" panose="020B0606020202030204" pitchFamily="34" charset="0"/>
                    <a:ea typeface="Calibri" panose="020F0502020204030204" pitchFamily="34" charset="0"/>
                  </a:rPr>
                  <a:t>a) De quanto foi o desconto, em reais? </a:t>
                </a:r>
                <a:endParaRPr lang="pt-BR" sz="2800" dirty="0">
                  <a:solidFill>
                    <a:srgbClr val="000000"/>
                  </a:solidFill>
                  <a:effectLst/>
                  <a:latin typeface="Arial" panose="020B0604020202020204" pitchFamily="34" charset="0"/>
                  <a:ea typeface="Calibri" panose="020F0502020204030204" pitchFamily="34" charset="0"/>
                </a:endParaRPr>
              </a:p>
              <a:p>
                <a:pPr marR="88900" algn="just"/>
                <a:r>
                  <a:rPr lang="pt-BR" sz="2800" dirty="0">
                    <a:solidFill>
                      <a:srgbClr val="000000"/>
                    </a:solidFill>
                    <a:effectLst/>
                    <a:latin typeface="Arial Narrow" panose="020B0606020202030204" pitchFamily="34" charset="0"/>
                    <a:ea typeface="Calibri" panose="020F0502020204030204" pitchFamily="34" charset="0"/>
                  </a:rPr>
                  <a:t>b) Quanto ele pagou pela calça?</a:t>
                </a:r>
                <a:endParaRPr lang="pt-BR" sz="2800" dirty="0">
                  <a:solidFill>
                    <a:srgbClr val="000000"/>
                  </a:solidFill>
                  <a:effectLst/>
                  <a:latin typeface="Arial" panose="020B0604020202020204" pitchFamily="34" charset="0"/>
                  <a:ea typeface="Calibri" panose="020F0502020204030204" pitchFamily="34"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38867"/>
                <a:ext cx="11160000" cy="4975721"/>
              </a:xfrm>
              <a:prstGeom prst="rect">
                <a:avLst/>
              </a:prstGeom>
              <a:blipFill>
                <a:blip r:embed="rId2"/>
                <a:stretch>
                  <a:fillRect l="-1148" t="-1348" r="-328" b="-1225"/>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47352"/>
            <a:ext cx="4319905" cy="691515"/>
          </a:xfrm>
          <a:prstGeom prst="rect">
            <a:avLst/>
          </a:prstGeom>
          <a:noFill/>
          <a:ln>
            <a:noFill/>
          </a:ln>
        </p:spPr>
      </p:pic>
    </p:spTree>
    <p:extLst>
      <p:ext uri="{BB962C8B-B14F-4D97-AF65-F5344CB8AC3E}">
        <p14:creationId xmlns:p14="http://schemas.microsoft.com/office/powerpoint/2010/main" val="28654318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338867"/>
            <a:ext cx="11160000" cy="1754839"/>
          </a:xfrm>
          <a:prstGeom prst="rect">
            <a:avLst/>
          </a:prstGeom>
          <a:noFill/>
        </p:spPr>
        <p:txBody>
          <a:bodyPr wrap="square">
            <a:spAutoFit/>
          </a:bodyPr>
          <a:lstStyle/>
          <a:p>
            <a:pPr marR="88900" algn="just">
              <a:lnSpc>
                <a:spcPct val="115000"/>
              </a:lnSpc>
            </a:pPr>
            <a:r>
              <a:rPr lang="pt-BR" sz="2400" b="1" dirty="0">
                <a:solidFill>
                  <a:srgbClr val="000000"/>
                </a:solidFill>
                <a:latin typeface="Arial Narrow" panose="020B0606020202030204" pitchFamily="34" charset="0"/>
                <a:ea typeface="Calibri" panose="020F0502020204030204" pitchFamily="34" charset="0"/>
              </a:rPr>
              <a:t>17.</a:t>
            </a:r>
            <a:r>
              <a:rPr lang="pt-BR" sz="2400" dirty="0">
                <a:solidFill>
                  <a:srgbClr val="000000"/>
                </a:solidFill>
                <a:latin typeface="Arial Narrow" panose="020B0606020202030204" pitchFamily="34" charset="0"/>
                <a:ea typeface="Calibri" panose="020F0502020204030204" pitchFamily="34" charset="0"/>
              </a:rPr>
              <a:t> Nilton organiza seus gastos para controlá-los melhor. Ele fez um quadro com os gastos do mês de fevereiro e, como já sabia qual seria o reajuste de cada despesa, registrou uma previsão de gastos para o mês de março. </a:t>
            </a:r>
            <a:endParaRPr lang="pt-BR" sz="2400" dirty="0">
              <a:solidFill>
                <a:srgbClr val="000000"/>
              </a:solidFill>
              <a:latin typeface="Arial" panose="020B0604020202020204" pitchFamily="34" charset="0"/>
              <a:ea typeface="Calibri" panose="020F0502020204030204" pitchFamily="34" charset="0"/>
            </a:endParaRPr>
          </a:p>
          <a:p>
            <a:pPr marR="88900" algn="just">
              <a:lnSpc>
                <a:spcPct val="115000"/>
              </a:lnSpc>
            </a:pPr>
            <a:r>
              <a:rPr lang="pt-BR" sz="2400" dirty="0">
                <a:solidFill>
                  <a:srgbClr val="000000"/>
                </a:solidFill>
                <a:latin typeface="Arial Narrow" panose="020B0606020202030204" pitchFamily="34" charset="0"/>
                <a:ea typeface="Calibri" panose="020F0502020204030204" pitchFamily="34" charset="0"/>
              </a:rPr>
              <a:t>Determine a previsão de gastos de março de acordo com os reajustes indicados.</a:t>
            </a:r>
            <a:endParaRPr lang="pt-BR" sz="2400" dirty="0">
              <a:solidFill>
                <a:srgbClr val="000000"/>
              </a:solidFill>
              <a:latin typeface="Arial" panose="020B0604020202020204" pitchFamily="34" charset="0"/>
              <a:ea typeface="Calibri" panose="020F0502020204030204" pitchFamily="34"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47352"/>
            <a:ext cx="4319905" cy="691515"/>
          </a:xfrm>
          <a:prstGeom prst="rect">
            <a:avLst/>
          </a:prstGeom>
          <a:noFill/>
          <a:ln>
            <a:noFill/>
          </a:ln>
        </p:spPr>
      </p:pic>
      <p:pic>
        <p:nvPicPr>
          <p:cNvPr id="3" name="Imagem 2">
            <a:extLst>
              <a:ext uri="{FF2B5EF4-FFF2-40B4-BE49-F238E27FC236}">
                <a16:creationId xmlns:a16="http://schemas.microsoft.com/office/drawing/2014/main" id="{294FD6C0-0806-C3B0-D71E-7B1B5307867B}"/>
              </a:ext>
            </a:extLst>
          </p:cNvPr>
          <p:cNvPicPr>
            <a:picLocks noChangeAspect="1"/>
          </p:cNvPicPr>
          <p:nvPr/>
        </p:nvPicPr>
        <p:blipFill rotWithShape="1">
          <a:blip r:embed="rId4"/>
          <a:srcRect l="5896" r="5878" b="13007"/>
          <a:stretch/>
        </p:blipFill>
        <p:spPr>
          <a:xfrm>
            <a:off x="723992" y="3131030"/>
            <a:ext cx="10744016" cy="3318328"/>
          </a:xfrm>
          <a:prstGeom prst="rect">
            <a:avLst/>
          </a:prstGeom>
        </p:spPr>
      </p:pic>
    </p:spTree>
    <p:extLst>
      <p:ext uri="{BB962C8B-B14F-4D97-AF65-F5344CB8AC3E}">
        <p14:creationId xmlns:p14="http://schemas.microsoft.com/office/powerpoint/2010/main" val="34347306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38867"/>
                <a:ext cx="11160000" cy="5327099"/>
              </a:xfrm>
              <a:prstGeom prst="rect">
                <a:avLst/>
              </a:prstGeom>
              <a:noFill/>
            </p:spPr>
            <p:txBody>
              <a:bodyPr wrap="square">
                <a:spAutoFit/>
              </a:bodyPr>
              <a:lstStyle/>
              <a:p>
                <a:pPr algn="just">
                  <a:lnSpc>
                    <a:spcPct val="114000"/>
                  </a:lnSpc>
                  <a:spcAft>
                    <a:spcPts val="5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18. (ENEM 2019 - Adaptado)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Segundo o Instituto Brasileiro de Geografia e Estatística (IBGE), o rendimento médio mensal dos trabalhadores brasileiros, no ano 2000, era de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$ 1 250,00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Já o Censo 2010 mostrou que, em 2010, esse valor teve um aumento de </a:t>
                </a:r>
                <a14:m>
                  <m:oMath xmlns:m="http://schemas.openxmlformats.org/officeDocument/2006/math">
                    <m:r>
                      <a:rPr lang="pt-BR" sz="2400" kern="100">
                        <a:effectLst/>
                        <a:latin typeface="Cambria Math" panose="02040503050406030204" pitchFamily="18" charset="0"/>
                        <a:ea typeface="Calibri" panose="020F0502020204030204" pitchFamily="34" charset="0"/>
                        <a:cs typeface="Times New Roman" panose="02020603050405020304" pitchFamily="18" charset="0"/>
                      </a:rPr>
                      <m:t>7,2%</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relação a 2000. Esse mesmo instituto projeta que, em 2020, o rendimento médio mensal dos trabalhadores brasileiros poderá ser </a:t>
                </a:r>
                <a14:m>
                  <m:oMath xmlns:m="http://schemas.openxmlformats.org/officeDocument/2006/math">
                    <m:r>
                      <a:rPr lang="pt-BR" sz="2400" kern="100">
                        <a:effectLst/>
                        <a:latin typeface="Cambria Math" panose="02040503050406030204" pitchFamily="18" charset="0"/>
                        <a:ea typeface="Calibri" panose="020F0502020204030204" pitchFamily="34" charset="0"/>
                        <a:cs typeface="Times New Roman" panose="02020603050405020304" pitchFamily="18" charset="0"/>
                      </a:rPr>
                      <m:t>10%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maior do que foi em 2010.</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4000"/>
                  </a:lnSpc>
                  <a:spcAft>
                    <a:spcPts val="5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IBGE. Censo 2010. Disponível em: </a:t>
                </a:r>
                <a:r>
                  <a:rPr lang="pt-BR" sz="1400" u="sng" kern="100" dirty="0">
                    <a:solidFill>
                      <a:srgbClr val="0563C1"/>
                    </a:solidFill>
                    <a:effectLst/>
                    <a:latin typeface="Arial Narrow" panose="020B0606020202030204" pitchFamily="34" charset="0"/>
                    <a:ea typeface="Calibri" panose="020F0502020204030204" pitchFamily="34" charset="0"/>
                    <a:cs typeface="Times New Roman" panose="02020603050405020304" pitchFamily="18" charset="0"/>
                    <a:hlinkClick r:id="rId2"/>
                  </a:rPr>
                  <a:t>www.ibge.gov.br</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Acesso em: 07 jun. 2024 (adaptado).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Aft>
                    <a:spcPts val="500"/>
                  </a:spcAft>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Supondo que as projeções do IBGE se realizem, o rendimento médio mensal dos brasileiros em 2020 será 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Aft>
                    <a:spcPts val="5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$ 1 340,00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Aft>
                    <a:spcPts val="5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$ 1 349,00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Aft>
                    <a:spcPts val="5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$ 1 375,00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spcAft>
                    <a:spcPts val="5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$ 1 474,00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38867"/>
                <a:ext cx="11160000" cy="5327099"/>
              </a:xfrm>
              <a:prstGeom prst="rect">
                <a:avLst/>
              </a:prstGeom>
              <a:blipFill>
                <a:blip r:embed="rId3"/>
                <a:stretch>
                  <a:fillRect l="-874" t="-687" r="-874" b="-1718"/>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47352"/>
            <a:ext cx="4319905" cy="691515"/>
          </a:xfrm>
          <a:prstGeom prst="rect">
            <a:avLst/>
          </a:prstGeom>
          <a:noFill/>
          <a:ln>
            <a:noFill/>
          </a:ln>
        </p:spPr>
      </p:pic>
    </p:spTree>
    <p:extLst>
      <p:ext uri="{BB962C8B-B14F-4D97-AF65-F5344CB8AC3E}">
        <p14:creationId xmlns:p14="http://schemas.microsoft.com/office/powerpoint/2010/main" val="26704155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38867"/>
                <a:ext cx="11160000" cy="2599430"/>
              </a:xfrm>
              <a:prstGeom prst="rect">
                <a:avLst/>
              </a:prstGeom>
              <a:noFill/>
            </p:spPr>
            <p:txBody>
              <a:bodyPr wrap="square">
                <a:spAutoFit/>
              </a:bodyPr>
              <a:lstStyle/>
              <a:p>
                <a:pPr algn="just">
                  <a:lnSpc>
                    <a:spcPct val="150000"/>
                  </a:lnSpc>
                </a:pPr>
                <a:r>
                  <a:rPr lang="pt-BR" sz="2800" b="1" dirty="0">
                    <a:solidFill>
                      <a:srgbClr val="000000"/>
                    </a:solidFill>
                    <a:highlight>
                      <a:srgbClr val="FFFFFF"/>
                    </a:highlight>
                    <a:latin typeface="Arial Narrow" panose="020B0606020202030204" pitchFamily="34" charset="0"/>
                    <a:ea typeface="Times New Roman" panose="02020603050405020304" pitchFamily="18" charset="0"/>
                  </a:rPr>
                  <a:t>19.</a:t>
                </a:r>
                <a:r>
                  <a:rPr lang="pt-BR" sz="2800" dirty="0">
                    <a:solidFill>
                      <a:srgbClr val="000000"/>
                    </a:solidFill>
                    <a:highlight>
                      <a:srgbClr val="FFFFFF"/>
                    </a:highlight>
                    <a:latin typeface="Arial Narrow" panose="020B0606020202030204" pitchFamily="34" charset="0"/>
                    <a:ea typeface="Times New Roman" panose="02020603050405020304" pitchFamily="18" charset="0"/>
                  </a:rPr>
                  <a:t> </a:t>
                </a:r>
                <a:r>
                  <a:rPr lang="pt-BR" sz="2800" dirty="0">
                    <a:solidFill>
                      <a:srgbClr val="212529"/>
                    </a:solidFill>
                    <a:highlight>
                      <a:srgbClr val="FFFFFF"/>
                    </a:highlight>
                    <a:latin typeface="Arial Narrow" panose="020B0606020202030204" pitchFamily="34" charset="0"/>
                    <a:ea typeface="Times New Roman" panose="02020603050405020304" pitchFamily="18" charset="0"/>
                  </a:rPr>
                  <a:t>Um certo produto era vendido a </a:t>
                </a:r>
                <a14:m>
                  <m:oMath xmlns:m="http://schemas.openxmlformats.org/officeDocument/2006/math">
                    <m:r>
                      <m:rPr>
                        <m:sty m:val="p"/>
                      </m:rPr>
                      <a:rPr lang="pt-BR" sz="2800">
                        <a:solidFill>
                          <a:srgbClr val="212529"/>
                        </a:solidFill>
                        <a:highlight>
                          <a:srgbClr val="FFFFFF"/>
                        </a:highlight>
                        <a:latin typeface="Cambria Math" panose="02040503050406030204" pitchFamily="18" charset="0"/>
                        <a:ea typeface="Times New Roman" panose="02020603050405020304" pitchFamily="18" charset="0"/>
                      </a:rPr>
                      <m:t>R</m:t>
                    </m:r>
                    <m:r>
                      <a:rPr lang="pt-BR" sz="2800">
                        <a:solidFill>
                          <a:srgbClr val="212529"/>
                        </a:solidFill>
                        <a:highlight>
                          <a:srgbClr val="FFFFFF"/>
                        </a:highlight>
                        <a:latin typeface="Cambria Math" panose="02040503050406030204" pitchFamily="18" charset="0"/>
                        <a:ea typeface="Times New Roman" panose="02020603050405020304" pitchFamily="18" charset="0"/>
                      </a:rPr>
                      <m:t>$ 50,00</m:t>
                    </m:r>
                  </m:oMath>
                </a14:m>
                <a:r>
                  <a:rPr lang="pt-BR" sz="2800" dirty="0">
                    <a:solidFill>
                      <a:srgbClr val="212529"/>
                    </a:solidFill>
                    <a:highlight>
                      <a:srgbClr val="FFFFFF"/>
                    </a:highlight>
                    <a:latin typeface="Arial Narrow" panose="020B0606020202030204" pitchFamily="34" charset="0"/>
                    <a:ea typeface="Times New Roman" panose="02020603050405020304" pitchFamily="18" charset="0"/>
                  </a:rPr>
                  <a:t> e, com a chegada das festas de final de ano, sofreu um acréscimo de </a:t>
                </a:r>
                <a14:m>
                  <m:oMath xmlns:m="http://schemas.openxmlformats.org/officeDocument/2006/math">
                    <m:r>
                      <a:rPr lang="pt-BR" sz="2800">
                        <a:solidFill>
                          <a:srgbClr val="212529"/>
                        </a:solidFill>
                        <a:highlight>
                          <a:srgbClr val="FFFFFF"/>
                        </a:highlight>
                        <a:latin typeface="Cambria Math" panose="02040503050406030204" pitchFamily="18" charset="0"/>
                        <a:ea typeface="Times New Roman" panose="02020603050405020304" pitchFamily="18" charset="0"/>
                      </a:rPr>
                      <m:t>20%</m:t>
                    </m:r>
                  </m:oMath>
                </a14:m>
                <a:r>
                  <a:rPr lang="pt-BR" sz="2800" dirty="0">
                    <a:solidFill>
                      <a:srgbClr val="212529"/>
                    </a:solidFill>
                    <a:highlight>
                      <a:srgbClr val="FFFFFF"/>
                    </a:highlight>
                    <a:latin typeface="Arial Narrow" panose="020B0606020202030204" pitchFamily="34" charset="0"/>
                    <a:ea typeface="Times New Roman" panose="02020603050405020304" pitchFamily="18" charset="0"/>
                  </a:rPr>
                  <a:t>. Porém, após as festividades nem todo o estoque foi vendido e o dono da loja resolveu reduzir o preço em </a:t>
                </a:r>
                <a14:m>
                  <m:oMath xmlns:m="http://schemas.openxmlformats.org/officeDocument/2006/math">
                    <m:r>
                      <a:rPr lang="pt-BR" sz="2800">
                        <a:solidFill>
                          <a:srgbClr val="212529"/>
                        </a:solidFill>
                        <a:highlight>
                          <a:srgbClr val="FFFFFF"/>
                        </a:highlight>
                        <a:latin typeface="Cambria Math" panose="02040503050406030204" pitchFamily="18" charset="0"/>
                        <a:ea typeface="Times New Roman" panose="02020603050405020304" pitchFamily="18" charset="0"/>
                      </a:rPr>
                      <m:t>25%</m:t>
                    </m:r>
                  </m:oMath>
                </a14:m>
                <a:r>
                  <a:rPr lang="pt-BR" sz="2800" dirty="0">
                    <a:solidFill>
                      <a:srgbClr val="212529"/>
                    </a:solidFill>
                    <a:highlight>
                      <a:srgbClr val="FFFFFF"/>
                    </a:highlight>
                    <a:latin typeface="Arial Narrow" panose="020B0606020202030204" pitchFamily="34" charset="0"/>
                    <a:ea typeface="Times New Roman" panose="02020603050405020304" pitchFamily="18" charset="0"/>
                  </a:rPr>
                  <a:t>. </a:t>
                </a:r>
                <a:endParaRPr lang="pt-BR" sz="2800" dirty="0">
                  <a:highlight>
                    <a:srgbClr val="FFFFFF"/>
                  </a:highlight>
                  <a:latin typeface="Times New Roman" panose="02020603050405020304" pitchFamily="18" charset="0"/>
                  <a:ea typeface="Times New Roman" panose="02020603050405020304" pitchFamily="18" charset="0"/>
                </a:endParaRPr>
              </a:p>
              <a:p>
                <a:pPr algn="just">
                  <a:lnSpc>
                    <a:spcPct val="150000"/>
                  </a:lnSpc>
                </a:pPr>
                <a:r>
                  <a:rPr lang="pt-BR" sz="2800" dirty="0">
                    <a:solidFill>
                      <a:srgbClr val="212529"/>
                    </a:solidFill>
                    <a:highlight>
                      <a:srgbClr val="FFFFFF"/>
                    </a:highlight>
                    <a:latin typeface="Arial Narrow" panose="020B0606020202030204" pitchFamily="34" charset="0"/>
                    <a:ea typeface="Times New Roman" panose="02020603050405020304" pitchFamily="18" charset="0"/>
                  </a:rPr>
                  <a:t>Qual é o valor do produto após a redução?</a:t>
                </a:r>
                <a:endParaRPr lang="pt-BR" sz="2800" dirty="0">
                  <a:highlight>
                    <a:srgbClr val="FFFFFF"/>
                  </a:highlight>
                  <a:latin typeface="Times New Roman" panose="02020603050405020304" pitchFamily="18" charset="0"/>
                  <a:ea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38867"/>
                <a:ext cx="11160000" cy="2599430"/>
              </a:xfrm>
              <a:prstGeom prst="rect">
                <a:avLst/>
              </a:prstGeom>
              <a:blipFill>
                <a:blip r:embed="rId2"/>
                <a:stretch>
                  <a:fillRect l="-1148" r="-1913" b="-5634"/>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47352"/>
            <a:ext cx="4319905" cy="691515"/>
          </a:xfrm>
          <a:prstGeom prst="rect">
            <a:avLst/>
          </a:prstGeom>
          <a:noFill/>
          <a:ln>
            <a:noFill/>
          </a:ln>
        </p:spPr>
      </p:pic>
    </p:spTree>
    <p:extLst>
      <p:ext uri="{BB962C8B-B14F-4D97-AF65-F5344CB8AC3E}">
        <p14:creationId xmlns:p14="http://schemas.microsoft.com/office/powerpoint/2010/main" val="2087189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38867"/>
                <a:ext cx="11160000" cy="5109091"/>
              </a:xfrm>
              <a:prstGeom prst="rect">
                <a:avLst/>
              </a:prstGeom>
              <a:noFill/>
            </p:spPr>
            <p:txBody>
              <a:bodyPr wrap="square">
                <a:spAutoFit/>
              </a:bodyPr>
              <a:lstStyle/>
              <a:p>
                <a:pPr algn="just">
                  <a:spcAft>
                    <a:spcPts val="800"/>
                  </a:spcAft>
                </a:pPr>
                <a:r>
                  <a:rPr lang="pt-BR" sz="2600" b="1" kern="100" dirty="0">
                    <a:latin typeface="Arial Narrow" panose="020B0606020202030204" pitchFamily="34" charset="0"/>
                    <a:ea typeface="Calibri" panose="020F0502020204030204" pitchFamily="34" charset="0"/>
                    <a:cs typeface="Times New Roman" panose="02020603050405020304" pitchFamily="18" charset="0"/>
                  </a:rPr>
                  <a:t>20.</a:t>
                </a:r>
                <a:r>
                  <a:rPr lang="pt-BR" sz="2600" kern="100" dirty="0">
                    <a:latin typeface="Arial Narrow" panose="020B0606020202030204" pitchFamily="34" charset="0"/>
                    <a:ea typeface="Calibri" panose="020F0502020204030204" pitchFamily="34" charset="0"/>
                    <a:cs typeface="Times New Roman" panose="02020603050405020304" pitchFamily="18" charset="0"/>
                  </a:rPr>
                  <a:t> </a:t>
                </a:r>
                <a:r>
                  <a:rPr lang="pt-BR" sz="26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Neide foi à papelaria comprar material escolar. Chegando lá, havia um cartaz com o seguinte anúncio:</a:t>
                </a: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ctr">
                  <a:spcAft>
                    <a:spcPts val="800"/>
                  </a:spcAft>
                </a:pPr>
                <a:r>
                  <a:rPr lang="pt-BR" sz="26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“Na compra à vista, o cliente recebe um desconto de </a:t>
                </a:r>
                <a14:m>
                  <m:oMath xmlns:m="http://schemas.openxmlformats.org/officeDocument/2006/math">
                    <m:r>
                      <a:rPr lang="pt-BR" sz="2600"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t>25%</m:t>
                    </m:r>
                  </m:oMath>
                </a14:m>
                <a:r>
                  <a:rPr lang="pt-BR" sz="26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e na compra a prazo, terá um acréscimo de </a:t>
                </a:r>
                <a14:m>
                  <m:oMath xmlns:m="http://schemas.openxmlformats.org/officeDocument/2006/math">
                    <m:r>
                      <a:rPr lang="pt-BR" sz="2600"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t>10%</m:t>
                    </m:r>
                  </m:oMath>
                </a14:m>
                <a:r>
                  <a:rPr lang="pt-BR" sz="26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t>
                </a: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6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O valor total do material que Neide comprou, sem considerar o meio de pagamento, ficou em </a:t>
                </a:r>
                <a14:m>
                  <m:oMath xmlns:m="http://schemas.openxmlformats.org/officeDocument/2006/math">
                    <m:r>
                      <m:rPr>
                        <m:sty m:val="p"/>
                      </m:rPr>
                      <a:rPr lang="pt-BR" sz="2600"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t>R</m:t>
                    </m:r>
                    <m:r>
                      <a:rPr lang="pt-BR" sz="2600"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t>$ 940,00</m:t>
                    </m:r>
                  </m:oMath>
                </a14:m>
                <a:r>
                  <a:rPr lang="pt-BR" sz="26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600" kern="100" dirty="0">
                    <a:latin typeface="Arial Narrow" panose="020B0606020202030204" pitchFamily="34" charset="0"/>
                    <a:ea typeface="Calibri" panose="020F0502020204030204" pitchFamily="34" charset="0"/>
                    <a:cs typeface="Times New Roman" panose="02020603050405020304" pitchFamily="18" charset="0"/>
                  </a:rPr>
                  <a:t>Responda:</a:t>
                </a:r>
              </a:p>
              <a:p>
                <a:pPr algn="just">
                  <a:spcAft>
                    <a:spcPts val="800"/>
                  </a:spcAft>
                </a:pPr>
                <a:r>
                  <a:rPr lang="pt-BR" sz="2600" kern="100" dirty="0">
                    <a:latin typeface="Arial Narrow" panose="020B0606020202030204" pitchFamily="34" charset="0"/>
                    <a:ea typeface="Calibri" panose="020F0502020204030204" pitchFamily="34" charset="0"/>
                    <a:cs typeface="Times New Roman" panose="02020603050405020304" pitchFamily="18" charset="0"/>
                  </a:rPr>
                  <a:t>a) Se ela pagar, à vista, quanto ela terá que pagar pelo material? Utilize a ideia de proporção, sem fazer uso da regra de três.</a:t>
                </a:r>
              </a:p>
              <a:p>
                <a:pPr algn="just">
                  <a:spcAft>
                    <a:spcPts val="800"/>
                  </a:spcAft>
                </a:pPr>
                <a:r>
                  <a:rPr lang="pt-BR" sz="2600" kern="100" dirty="0">
                    <a:latin typeface="Arial Narrow" panose="020B0606020202030204" pitchFamily="34" charset="0"/>
                    <a:ea typeface="Calibri" panose="020F0502020204030204" pitchFamily="34" charset="0"/>
                    <a:cs typeface="Times New Roman" panose="02020603050405020304" pitchFamily="18" charset="0"/>
                  </a:rPr>
                  <a:t>b) Se ela optar pela compra, a prazo, quanto pagará pelo material?</a:t>
                </a:r>
              </a:p>
              <a:p>
                <a:pPr algn="just">
                  <a:spcAft>
                    <a:spcPts val="800"/>
                  </a:spcAft>
                </a:pPr>
                <a:r>
                  <a:rPr lang="pt-BR" sz="2600" kern="100" dirty="0">
                    <a:latin typeface="Arial Narrow" panose="020B0606020202030204" pitchFamily="34" charset="0"/>
                    <a:ea typeface="Calibri" panose="020F0502020204030204" pitchFamily="34" charset="0"/>
                    <a:cs typeface="Times New Roman" panose="02020603050405020304" pitchFamily="18" charset="0"/>
                  </a:rPr>
                  <a:t>c) Qual é a diferença entre o valor, à vista, e o valor a prazo a ser pago?</a:t>
                </a: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38867"/>
                <a:ext cx="11160000" cy="5109091"/>
              </a:xfrm>
              <a:prstGeom prst="rect">
                <a:avLst/>
              </a:prstGeom>
              <a:blipFill>
                <a:blip r:embed="rId2"/>
                <a:stretch>
                  <a:fillRect l="-984" t="-1193" r="-1038" b="-2029"/>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47352"/>
            <a:ext cx="4319905" cy="691515"/>
          </a:xfrm>
          <a:prstGeom prst="rect">
            <a:avLst/>
          </a:prstGeom>
          <a:noFill/>
          <a:ln>
            <a:noFill/>
          </a:ln>
        </p:spPr>
      </p:pic>
    </p:spTree>
    <p:extLst>
      <p:ext uri="{BB962C8B-B14F-4D97-AF65-F5344CB8AC3E}">
        <p14:creationId xmlns:p14="http://schemas.microsoft.com/office/powerpoint/2010/main" val="1544146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673157"/>
            <a:ext cx="11160000" cy="4932697"/>
          </a:xfrm>
          <a:prstGeom prst="rect">
            <a:avLst/>
          </a:prstGeom>
          <a:noFill/>
        </p:spPr>
        <p:txBody>
          <a:bodyPr wrap="square">
            <a:spAutoFit/>
          </a:bodyPr>
          <a:lstStyle/>
          <a:p>
            <a:pPr indent="719138" algn="just">
              <a:lnSpc>
                <a:spcPct val="115000"/>
              </a:lnSpc>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matemática é uma linguagem universal que auxilia na resolução de problemas da vida real, como o cálculo de taxas de juros, inflação, aplicações financeiras (rentabilidade e liquidez de um investimento) e impostos. Assim, é importante termos conhecimento de conceitos intrínsecos à Educação Financeira.</a:t>
            </a:r>
          </a:p>
          <a:p>
            <a:pPr indent="719138" algn="just">
              <a:lnSpc>
                <a:spcPct val="115000"/>
              </a:lnSpc>
              <a:spcAft>
                <a:spcPts val="800"/>
              </a:spcAft>
            </a:pP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493395" algn="ctr">
              <a:lnSpc>
                <a:spcPct val="150000"/>
              </a:lnSpc>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ELEMENTOS BÁSICOS DA EDUCAÇÃO FINANCEIRA</a:t>
            </a:r>
          </a:p>
          <a:p>
            <a:pPr marL="493395" algn="ctr">
              <a:lnSpc>
                <a:spcPct val="150000"/>
              </a:lnSpc>
            </a:pP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88900" lvl="0" indent="-342900" algn="just">
              <a:lnSpc>
                <a:spcPct val="107000"/>
              </a:lnSpc>
              <a:spcAft>
                <a:spcPts val="8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Operação financeira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Ato econômico em que há transferência de capital entre o credor, pessoa que possui o capital inicial, e a pessoa que recebe o capital.</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3" name="Imagem 2">
            <a:extLst>
              <a:ext uri="{FF2B5EF4-FFF2-40B4-BE49-F238E27FC236}">
                <a16:creationId xmlns:a16="http://schemas.microsoft.com/office/drawing/2014/main" id="{20EA9975-EB8A-70C9-38DA-597819C4C567}"/>
              </a:ext>
            </a:extLst>
          </p:cNvPr>
          <p:cNvPicPr>
            <a:picLocks noChangeAspect="1"/>
          </p:cNvPicPr>
          <p:nvPr/>
        </p:nvPicPr>
        <p:blipFill>
          <a:blip r:embed="rId2"/>
          <a:stretch>
            <a:fillRect/>
          </a:stretch>
        </p:blipFill>
        <p:spPr>
          <a:xfrm>
            <a:off x="3216275" y="645636"/>
            <a:ext cx="5759450" cy="414020"/>
          </a:xfrm>
          <a:prstGeom prst="rect">
            <a:avLst/>
          </a:prstGeom>
        </p:spPr>
      </p:pic>
      <p:pic>
        <p:nvPicPr>
          <p:cNvPr id="4" name="Imagem 3" descr="Interface gráfica do usuário&#10;&#10;Descrição gerada automaticamente com confiança média">
            <a:extLst>
              <a:ext uri="{FF2B5EF4-FFF2-40B4-BE49-F238E27FC236}">
                <a16:creationId xmlns:a16="http://schemas.microsoft.com/office/drawing/2014/main" id="{7BA0F80F-5E68-D4A5-62BD-FE787907CCCA}"/>
              </a:ext>
            </a:extLst>
          </p:cNvPr>
          <p:cNvPicPr>
            <a:picLocks noChangeAspect="1"/>
          </p:cNvPicPr>
          <p:nvPr/>
        </p:nvPicPr>
        <p:blipFill rotWithShape="1">
          <a:blip r:embed="rId3"/>
          <a:srcRect t="3468" b="1"/>
          <a:stretch/>
        </p:blipFill>
        <p:spPr bwMode="auto">
          <a:xfrm>
            <a:off x="8076185" y="1059656"/>
            <a:ext cx="3599815" cy="688340"/>
          </a:xfrm>
          <a:prstGeom prst="rect">
            <a:avLst/>
          </a:prstGeom>
          <a:ln>
            <a:noFill/>
          </a:ln>
          <a:extLst>
            <a:ext uri="{53640926-AAD7-44D8-BBD7-CCE9431645EC}">
              <a14:shadowObscured xmlns:a14="http://schemas.microsoft.com/office/drawing/2010/main"/>
            </a:ext>
          </a:extLst>
        </p:spPr>
      </p:pic>
      <p:pic>
        <p:nvPicPr>
          <p:cNvPr id="9" name="Imagem 8" descr="Texto&#10;&#10;Descrição gerada automaticamente com confiança média">
            <a:extLst>
              <a:ext uri="{FF2B5EF4-FFF2-40B4-BE49-F238E27FC236}">
                <a16:creationId xmlns:a16="http://schemas.microsoft.com/office/drawing/2014/main" id="{9CFD117B-4828-DDBD-F033-E8B308332EEB}"/>
              </a:ext>
            </a:extLst>
          </p:cNvPr>
          <p:cNvPicPr>
            <a:picLocks noChangeAspect="1"/>
          </p:cNvPicPr>
          <p:nvPr/>
        </p:nvPicPr>
        <p:blipFill>
          <a:blip r:embed="rId4"/>
          <a:stretch>
            <a:fillRect/>
          </a:stretch>
        </p:blipFill>
        <p:spPr>
          <a:xfrm>
            <a:off x="516000" y="1059656"/>
            <a:ext cx="4679950" cy="499110"/>
          </a:xfrm>
          <a:prstGeom prst="rect">
            <a:avLst/>
          </a:prstGeom>
        </p:spPr>
      </p:pic>
    </p:spTree>
    <p:extLst>
      <p:ext uri="{BB962C8B-B14F-4D97-AF65-F5344CB8AC3E}">
        <p14:creationId xmlns:p14="http://schemas.microsoft.com/office/powerpoint/2010/main" val="26848323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645636"/>
                <a:ext cx="11160000" cy="5837495"/>
              </a:xfrm>
              <a:prstGeom prst="rect">
                <a:avLst/>
              </a:prstGeom>
              <a:noFill/>
            </p:spPr>
            <p:txBody>
              <a:bodyPr wrap="square">
                <a:spAutoFit/>
              </a:bodyPr>
              <a:lstStyle/>
              <a:p>
                <a:pPr algn="just">
                  <a:spcAft>
                    <a:spcPts val="5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ELEMENTOS BÁSICOS DA EDUCAÇÃO FINANCEIRA</a:t>
                </a:r>
              </a:p>
              <a:p>
                <a:pPr algn="just">
                  <a:spcAft>
                    <a:spcPts val="500"/>
                  </a:spcAft>
                </a:pPr>
                <a:endParaRPr lang="pt-BR"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marR="88900" lvl="0" indent="-342900" algn="just">
                  <a:spcAft>
                    <a:spcPts val="5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Capital Inicial (</a:t>
                </a:r>
                <a:r>
                  <a:rPr lang="pt-BR" sz="2600" b="1" kern="100" dirty="0">
                    <a:solidFill>
                      <a:srgbClr val="C4591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a:t>
                </a: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600" b="1" kern="100" dirty="0">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o valor investido no início de uma operação financeira.</a:t>
                </a:r>
              </a:p>
              <a:p>
                <a:pPr marR="88900" lvl="0" algn="just">
                  <a:spcAft>
                    <a:spcPts val="500"/>
                  </a:spcAft>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marR="88900" lvl="0" indent="-342900" algn="just">
                  <a:spcAft>
                    <a:spcPts val="5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Juros (</a:t>
                </a:r>
                <a14:m>
                  <m:oMath xmlns:m="http://schemas.openxmlformats.org/officeDocument/2006/math">
                    <m:r>
                      <a:rPr lang="pt-BR" sz="2600" b="1" i="1" kern="100">
                        <a:solidFill>
                          <a:srgbClr val="70AD47"/>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𝐉</m:t>
                    </m:r>
                  </m:oMath>
                </a14:m>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Pode-se definir juros como o rendimento, em dinheiro, de uma aplicação financeira, ou seja, um acréscimo sobre o valor de uma compra adquirida; um valor que se recebe quando fazemos uma aplicação monetária; um valor referente ao atraso no pagamento de uma prestação ou a quantia paga pelo empréstimo de determinado capital.</a:t>
                </a:r>
              </a:p>
              <a:p>
                <a:pPr marR="88900" lvl="0" algn="just">
                  <a:spcAft>
                    <a:spcPts val="500"/>
                  </a:spcAft>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marR="88900" lvl="0" indent="-342900" algn="just">
                  <a:spcAft>
                    <a:spcPts val="5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Prazo (</a:t>
                </a:r>
                <a:r>
                  <a:rPr lang="pt-BR" sz="2600" b="1" kern="100" dirty="0">
                    <a:solidFill>
                      <a:srgbClr val="7B7B7B"/>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a:t>
                </a: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o tempo da operação financeira, ou seja, o período em que os juros são calculados.</a:t>
                </a:r>
              </a:p>
              <a:p>
                <a:pPr marR="88900" lvl="0" algn="just">
                  <a:spcAft>
                    <a:spcPts val="500"/>
                  </a:spcAft>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marR="88900" lvl="0" indent="-342900" algn="just">
                  <a:spcAft>
                    <a:spcPts val="5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Taxa de juros (</a:t>
                </a:r>
                <a:r>
                  <a:rPr lang="pt-BR" sz="2600" b="1" kern="100" dirty="0">
                    <a:solidFill>
                      <a:srgbClr val="2F5496"/>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a:t>
                </a: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o percentual utilizado para o cálculo dos juros em determinado intervalo de tempo.</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645636"/>
                <a:ext cx="11160000" cy="5837495"/>
              </a:xfrm>
              <a:prstGeom prst="rect">
                <a:avLst/>
              </a:prstGeom>
              <a:blipFill>
                <a:blip r:embed="rId2"/>
                <a:stretch>
                  <a:fillRect l="-1038" t="-939" r="-874" b="-1566"/>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1245271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45636"/>
            <a:ext cx="11160000" cy="5339347"/>
          </a:xfrm>
          <a:prstGeom prst="rect">
            <a:avLst/>
          </a:prstGeom>
          <a:noFill/>
        </p:spPr>
        <p:txBody>
          <a:bodyPr wrap="square">
            <a:spAutoFit/>
          </a:bodyPr>
          <a:lstStyle/>
          <a:p>
            <a:pPr algn="just"/>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ELEMENTOS BÁSICOS DA EDUCAÇÃO FINANCEIRA</a:t>
            </a:r>
          </a:p>
          <a:p>
            <a:pPr algn="just"/>
            <a:endParaRPr lang="pt-BR" sz="26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marR="88900" lvl="0" indent="-342900" algn="just">
              <a:lnSpc>
                <a:spcPct val="107000"/>
              </a:lnSpc>
              <a:spcAft>
                <a:spcPts val="8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Preço de venda</a:t>
            </a:r>
            <a:r>
              <a:rPr lang="pt-BR" sz="2600" b="1" kern="100" dirty="0">
                <a:highlight>
                  <a:srgbClr val="FFFFFF"/>
                </a:highlight>
                <a:latin typeface="Calibri" panose="020F0502020204030204" pitchFamily="34" charset="0"/>
                <a:ea typeface="Calibri" panose="020F0502020204030204" pitchFamily="34" charset="0"/>
                <a:cs typeface="Times New Roman" panose="02020603050405020304" pitchFamily="18" charset="0"/>
              </a:rPr>
              <a:t> –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o valor arrecadado pela venda de um produto ou pela prestação de um serviço.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6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88900" lvl="0" indent="-342900" algn="just">
              <a:lnSpc>
                <a:spcPct val="107000"/>
              </a:lnSpc>
              <a:spcAft>
                <a:spcPts val="8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Preço de custo –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o valor gasto pela compra ou produção do produto a ser vendido.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6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88900" lvl="0" indent="-342900" algn="just">
              <a:lnSpc>
                <a:spcPct val="107000"/>
              </a:lnSpc>
              <a:spcAft>
                <a:spcPts val="8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Valor presente –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o valor de uma operação financeira na data inicial.</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6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88900" lvl="0" indent="-342900" algn="just">
              <a:lnSpc>
                <a:spcPct val="107000"/>
              </a:lnSpc>
              <a:spcAft>
                <a:spcPts val="8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Valor futuro – </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o valor de uma operação financeira compreendido entre a data inicial e final da operação.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10075283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645636"/>
                <a:ext cx="11160000" cy="5868273"/>
              </a:xfrm>
              <a:prstGeom prst="rect">
                <a:avLst/>
              </a:prstGeom>
              <a:noFill/>
            </p:spPr>
            <p:txBody>
              <a:bodyPr wrap="square">
                <a:spAutoFit/>
              </a:bodyPr>
              <a:lstStyle/>
              <a:p>
                <a:pPr algn="just">
                  <a:spcAft>
                    <a:spcPts val="2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CONCEITOS BÁSICOS DA EDUCAÇÃO FINANCEIRA</a:t>
                </a:r>
              </a:p>
              <a:p>
                <a:pPr algn="just">
                  <a:spcAft>
                    <a:spcPts val="200"/>
                  </a:spcAft>
                </a:pPr>
                <a:endParaRPr lang="pt-BR" sz="26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marR="88900" lvl="0" indent="-342900" algn="just">
                  <a:spcAft>
                    <a:spcPts val="200"/>
                  </a:spcAft>
                  <a:buFont typeface="Symbol" panose="05050102010706020507" pitchFamily="18" charset="2"/>
                  <a:buChar char=""/>
                </a:pPr>
                <a:r>
                  <a:rPr lang="pt-BR" sz="2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Lucro (L) e Prejuízo (P)</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2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diferença do preço de venda e do preço de custo, de determinado produto, pode ser positiva ou negativa. Caso seja positiva haverá lucro, porém, se for negativa haverá prejuízo. Então, para obtermos lucro, o preço de venda precisa ser maior que o preço de custo do produto.</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200"/>
                  </a:spcAft>
                </a:pP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200"/>
                  </a:spcAft>
                </a:pPr>
                <a:r>
                  <a:rPr lang="pt-BR" sz="2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Exemplo:</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2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Um produto foi comprado por </a:t>
                </a:r>
                <a14:m>
                  <m:oMath xmlns:m="http://schemas.openxmlformats.org/officeDocument/2006/math">
                    <m:r>
                      <m:rPr>
                        <m:sty m:val="p"/>
                      </m:rPr>
                      <a:rPr lang="pt-BR" sz="28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800" kern="100">
                        <a:effectLst/>
                        <a:latin typeface="Cambria Math" panose="02040503050406030204" pitchFamily="18" charset="0"/>
                        <a:ea typeface="Calibri" panose="020F0502020204030204" pitchFamily="34" charset="0"/>
                        <a:cs typeface="Times New Roman" panose="02020603050405020304" pitchFamily="18" charset="0"/>
                      </a:rPr>
                      <m:t>$ 900,00</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e vendido por </a:t>
                </a:r>
                <a14:m>
                  <m:oMath xmlns:m="http://schemas.openxmlformats.org/officeDocument/2006/math">
                    <m:r>
                      <m:rPr>
                        <m:sty m:val="p"/>
                      </m:rPr>
                      <a:rPr lang="pt-BR" sz="28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800" kern="100">
                        <a:effectLst/>
                        <a:latin typeface="Cambria Math" panose="02040503050406030204" pitchFamily="18" charset="0"/>
                        <a:ea typeface="Calibri" panose="020F0502020204030204" pitchFamily="34" charset="0"/>
                        <a:cs typeface="Times New Roman" panose="02020603050405020304" pitchFamily="18" charset="0"/>
                      </a:rPr>
                      <m:t>$ 1200,00</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Responda às seguintes perguntas: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2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 Qual foi o lucro?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2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b) Qual a porcentagem, aproximada, de lucro sobre o preço de custo?</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645636"/>
                <a:ext cx="11160000" cy="5868273"/>
              </a:xfrm>
              <a:prstGeom prst="rect">
                <a:avLst/>
              </a:prstGeom>
              <a:blipFill>
                <a:blip r:embed="rId2"/>
                <a:stretch>
                  <a:fillRect l="-1148" t="-1142" r="-1093" b="-1661"/>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6802196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645636"/>
                <a:ext cx="11160000" cy="2882840"/>
              </a:xfrm>
              <a:prstGeom prst="rect">
                <a:avLst/>
              </a:prstGeom>
              <a:noFill/>
            </p:spPr>
            <p:txBody>
              <a:bodyPr wrap="square">
                <a:spAutoFit/>
              </a:bodyPr>
              <a:lstStyle/>
              <a:p>
                <a:pPr marR="88900" algn="just">
                  <a:spcAft>
                    <a:spcPts val="800"/>
                  </a:spcAft>
                </a:pPr>
                <a:r>
                  <a:rPr lang="pt-BR" sz="2600" i="1" kern="100" dirty="0">
                    <a:effectLst/>
                    <a:latin typeface="Arial Narrow" panose="020B0606020202030204" pitchFamily="34" charset="0"/>
                    <a:ea typeface="Calibri" panose="020F0502020204030204" pitchFamily="34" charset="0"/>
                    <a:cs typeface="Times New Roman" panose="02020603050405020304" pitchFamily="18" charset="0"/>
                  </a:rPr>
                  <a:t>Solução: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A diferença entre o preço de venda e o preço de custo é</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800"/>
                  </a:spcAft>
                </a:pPr>
                <a14:m>
                  <m:oMathPara xmlns:m="http://schemas.openxmlformats.org/officeDocument/2006/math">
                    <m:oMathParaPr>
                      <m:jc m:val="centerGroup"/>
                    </m:oMathParaPr>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1200</m:t>
                      </m:r>
                      <m:r>
                        <a:rPr lang="pt-BR" sz="26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600" kern="100">
                          <a:effectLst/>
                          <a:latin typeface="Cambria Math" panose="02040503050406030204" pitchFamily="18" charset="0"/>
                          <a:ea typeface="Calibri" panose="020F0502020204030204" pitchFamily="34" charset="0"/>
                          <a:cs typeface="Times New Roman" panose="02020603050405020304" pitchFamily="18" charset="0"/>
                        </a:rPr>
                        <m:t>900=300</m:t>
                      </m:r>
                    </m:oMath>
                  </m:oMathPara>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O lucro foi de</a:t>
                </a: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m:rPr>
                        <m:sty m:val="p"/>
                      </m:rPr>
                      <a:rPr lang="pt-BR" sz="26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600" kern="100">
                        <a:effectLst/>
                        <a:latin typeface="Cambria Math" panose="02040503050406030204" pitchFamily="18" charset="0"/>
                        <a:ea typeface="Calibri" panose="020F0502020204030204" pitchFamily="34" charset="0"/>
                        <a:cs typeface="Times New Roman" panose="02020603050405020304" pitchFamily="18" charset="0"/>
                      </a:rPr>
                      <m:t>$300,00</m:t>
                    </m:r>
                  </m:oMath>
                </a14:m>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t>
                </a:r>
              </a:p>
              <a:p>
                <a:pPr marR="88900" algn="just">
                  <a:spcAft>
                    <a:spcPts val="800"/>
                  </a:spcAft>
                </a:pP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800"/>
                  </a:spcAft>
                </a:pPr>
                <a:r>
                  <a:rPr lang="pt-BR" sz="2600" dirty="0">
                    <a:effectLst/>
                    <a:latin typeface="Arial Narrow" panose="020B0606020202030204" pitchFamily="34" charset="0"/>
                    <a:ea typeface="Calibri" panose="020F0502020204030204" pitchFamily="34" charset="0"/>
                    <a:cs typeface="Times New Roman" panose="02020603050405020304" pitchFamily="18" charset="0"/>
                  </a:rPr>
                  <a:t>b) Construindo a Regra de três, temos</a:t>
                </a:r>
                <a:endParaRPr lang="pt-BR" sz="26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645636"/>
                <a:ext cx="11160000" cy="2882840"/>
              </a:xfrm>
              <a:prstGeom prst="rect">
                <a:avLst/>
              </a:prstGeom>
              <a:blipFill>
                <a:blip r:embed="rId2"/>
                <a:stretch>
                  <a:fillRect l="-984" t="-2326" b="-846"/>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a:extLst>
              <a:ext uri="{FF2B5EF4-FFF2-40B4-BE49-F238E27FC236}">
                <a16:creationId xmlns:a16="http://schemas.microsoft.com/office/drawing/2014/main" id="{6B45B453-DD9E-C5E6-A15C-AE1614170DA6}"/>
              </a:ext>
            </a:extLst>
          </p:cNvPr>
          <p:cNvPicPr>
            <a:picLocks noChangeAspect="1"/>
          </p:cNvPicPr>
          <p:nvPr/>
        </p:nvPicPr>
        <p:blipFill rotWithShape="1">
          <a:blip r:embed="rId3">
            <a:extLst>
              <a:ext uri="{28A0092B-C50C-407E-A947-70E740481C1C}">
                <a14:useLocalDpi xmlns:a14="http://schemas.microsoft.com/office/drawing/2010/main" val="0"/>
              </a:ext>
            </a:extLst>
          </a:blip>
          <a:srcRect l="2237" t="17017" b="13313"/>
          <a:stretch/>
        </p:blipFill>
        <p:spPr bwMode="auto">
          <a:xfrm>
            <a:off x="3012382" y="3504397"/>
            <a:ext cx="7020739" cy="1112137"/>
          </a:xfrm>
          <a:prstGeom prst="rect">
            <a:avLst/>
          </a:prstGeom>
          <a:noFill/>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D7E9B554-141D-375E-12DC-CF4CE2E0D646}"/>
              </a:ext>
            </a:extLst>
          </p:cNvPr>
          <p:cNvPicPr>
            <a:picLocks noChangeAspect="1"/>
          </p:cNvPicPr>
          <p:nvPr/>
        </p:nvPicPr>
        <p:blipFill>
          <a:blip r:embed="rId4"/>
          <a:stretch>
            <a:fillRect/>
          </a:stretch>
        </p:blipFill>
        <p:spPr>
          <a:xfrm>
            <a:off x="6522754" y="2786345"/>
            <a:ext cx="5153244" cy="707863"/>
          </a:xfrm>
          <a:prstGeom prst="rect">
            <a:avLst/>
          </a:prstGeom>
        </p:spPr>
      </p:pic>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8F5CC2C5-0089-2571-31A5-F9EE15AF5653}"/>
                  </a:ext>
                </a:extLst>
              </p:cNvPr>
              <p:cNvSpPr txBox="1"/>
              <p:nvPr/>
            </p:nvSpPr>
            <p:spPr>
              <a:xfrm>
                <a:off x="516000" y="4616534"/>
                <a:ext cx="11159998" cy="1849481"/>
              </a:xfrm>
              <a:prstGeom prst="rect">
                <a:avLst/>
              </a:prstGeom>
              <a:noFill/>
            </p:spPr>
            <p:txBody>
              <a:bodyPr wrap="square">
                <a:spAutoFit/>
              </a:bodyPr>
              <a:lstStyle/>
              <a:p>
                <a:pPr marR="88900" algn="just">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Aplicando a propriedade fundamental da proporção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800"/>
                  </a:spcAft>
                </a:pPr>
                <a14:m>
                  <m:oMathPara xmlns:m="http://schemas.openxmlformats.org/officeDocument/2006/math">
                    <m:oMathParaPr>
                      <m:jc m:val="centerGroup"/>
                    </m:oMathParaPr>
                    <m:oMath xmlns:m="http://schemas.openxmlformats.org/officeDocument/2006/math">
                      <m:r>
                        <a:rPr lang="pt-BR" sz="2600" kern="100">
                          <a:effectLst/>
                          <a:latin typeface="Cambria Math" panose="02040503050406030204" pitchFamily="18" charset="0"/>
                          <a:ea typeface="Calibri" panose="020F0502020204030204" pitchFamily="34" charset="0"/>
                          <a:cs typeface="Times New Roman" panose="02020603050405020304" pitchFamily="18" charset="0"/>
                        </a:rPr>
                        <m:t>9∙</m:t>
                      </m:r>
                      <m:r>
                        <m:rPr>
                          <m:sty m:val="p"/>
                        </m:rPr>
                        <a:rPr lang="pt-BR" sz="2600" kern="100">
                          <a:effectLst/>
                          <a:latin typeface="Cambria Math" panose="02040503050406030204" pitchFamily="18" charset="0"/>
                          <a:ea typeface="Calibri" panose="020F0502020204030204" pitchFamily="34" charset="0"/>
                          <a:cs typeface="Times New Roman" panose="02020603050405020304" pitchFamily="18" charset="0"/>
                        </a:rPr>
                        <m:t>x</m:t>
                      </m:r>
                      <m:r>
                        <a:rPr lang="pt-BR" sz="2600" kern="100">
                          <a:effectLst/>
                          <a:latin typeface="Cambria Math" panose="02040503050406030204" pitchFamily="18" charset="0"/>
                          <a:ea typeface="Calibri" panose="020F0502020204030204" pitchFamily="34" charset="0"/>
                          <a:cs typeface="Times New Roman" panose="02020603050405020304" pitchFamily="18" charset="0"/>
                        </a:rPr>
                        <m:t>=100∙3 → 9</m:t>
                      </m:r>
                      <m:r>
                        <m:rPr>
                          <m:sty m:val="p"/>
                        </m:rPr>
                        <a:rPr lang="pt-BR" sz="2600" kern="100">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600" kern="100">
                          <a:effectLst/>
                          <a:latin typeface="Cambria Math" panose="02040503050406030204" pitchFamily="18" charset="0"/>
                          <a:ea typeface="Times New Roman" panose="02020603050405020304" pitchFamily="18" charset="0"/>
                          <a:cs typeface="Times New Roman" panose="02020603050405020304" pitchFamily="18" charset="0"/>
                        </a:rPr>
                        <m:t>=300 → </m:t>
                      </m:r>
                      <m:r>
                        <m:rPr>
                          <m:sty m:val="p"/>
                        </m:rPr>
                        <a:rPr lang="pt-BR" sz="2600" kern="100">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600"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600" kern="100">
                              <a:effectLst/>
                              <a:latin typeface="Cambria Math" panose="02040503050406030204" pitchFamily="18" charset="0"/>
                              <a:ea typeface="Times New Roman" panose="02020603050405020304" pitchFamily="18" charset="0"/>
                              <a:cs typeface="Times New Roman" panose="02020603050405020304" pitchFamily="18" charset="0"/>
                            </a:rPr>
                            <m:t>300</m:t>
                          </m:r>
                        </m:num>
                        <m:den>
                          <m:r>
                            <a:rPr lang="pt-BR" sz="2600" kern="100">
                              <a:effectLst/>
                              <a:latin typeface="Cambria Math" panose="02040503050406030204" pitchFamily="18" charset="0"/>
                              <a:ea typeface="Times New Roman" panose="02020603050405020304" pitchFamily="18" charset="0"/>
                              <a:cs typeface="Times New Roman" panose="02020603050405020304" pitchFamily="18" charset="0"/>
                            </a:rPr>
                            <m:t>9</m:t>
                          </m:r>
                        </m:den>
                      </m:f>
                      <m:r>
                        <a:rPr lang="pt-BR" sz="2600" b="0" i="0"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600" kern="100">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600" kern="100">
                          <a:latin typeface="Cambria Math" panose="02040503050406030204" pitchFamily="18" charset="0"/>
                          <a:ea typeface="Times New Roman" panose="02020603050405020304" pitchFamily="18" charset="0"/>
                          <a:cs typeface="Times New Roman" panose="02020603050405020304" pitchFamily="18" charset="0"/>
                        </a:rPr>
                        <m:t>x</m:t>
                      </m:r>
                      <m:r>
                        <a:rPr lang="pt-BR" sz="2600" kern="100">
                          <a:latin typeface="Cambria Math" panose="02040503050406030204" pitchFamily="18" charset="0"/>
                          <a:ea typeface="Times New Roman" panose="02020603050405020304" pitchFamily="18" charset="0"/>
                          <a:cs typeface="Times New Roman" panose="02020603050405020304" pitchFamily="18" charset="0"/>
                        </a:rPr>
                        <m:t>=33,</m:t>
                      </m:r>
                      <m:acc>
                        <m:accPr>
                          <m:chr m:val="̅"/>
                          <m:ctrlPr>
                            <a:rPr lang="pt-BR" sz="26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600" kern="100">
                              <a:effectLst/>
                              <a:latin typeface="Cambria Math" panose="02040503050406030204" pitchFamily="18" charset="0"/>
                              <a:ea typeface="Times New Roman" panose="02020603050405020304" pitchFamily="18" charset="0"/>
                              <a:cs typeface="Times New Roman" panose="02020603050405020304" pitchFamily="18" charset="0"/>
                            </a:rPr>
                            <m:t>3</m:t>
                          </m:r>
                        </m:e>
                      </m:acc>
                    </m:oMath>
                  </m:oMathPara>
                </a14:m>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A porcentagem de lucro sobre o preço de custo é de, aproximadamente, 33,33%. </a:t>
                </a:r>
                <a:endParaRPr lang="pt-BR" sz="2600" dirty="0"/>
              </a:p>
            </p:txBody>
          </p:sp>
        </mc:Choice>
        <mc:Fallback>
          <p:sp>
            <p:nvSpPr>
              <p:cNvPr id="9" name="CaixaDeTexto 8">
                <a:extLst>
                  <a:ext uri="{FF2B5EF4-FFF2-40B4-BE49-F238E27FC236}">
                    <a16:creationId xmlns:a16="http://schemas.microsoft.com/office/drawing/2014/main" id="{8F5CC2C5-0089-2571-31A5-F9EE15AF5653}"/>
                  </a:ext>
                </a:extLst>
              </p:cNvPr>
              <p:cNvSpPr txBox="1">
                <a:spLocks noRot="1" noChangeAspect="1" noMove="1" noResize="1" noEditPoints="1" noAdjustHandles="1" noChangeArrowheads="1" noChangeShapeType="1" noTextEdit="1"/>
              </p:cNvSpPr>
              <p:nvPr/>
            </p:nvSpPr>
            <p:spPr>
              <a:xfrm>
                <a:off x="516000" y="4616534"/>
                <a:ext cx="11159998" cy="1849481"/>
              </a:xfrm>
              <a:prstGeom prst="rect">
                <a:avLst/>
              </a:prstGeom>
              <a:blipFill>
                <a:blip r:embed="rId5"/>
                <a:stretch>
                  <a:fillRect l="-984" t="-3618" b="-6908"/>
                </a:stretch>
              </a:blipFill>
            </p:spPr>
            <p:txBody>
              <a:bodyPr/>
              <a:lstStyle/>
              <a:p>
                <a:r>
                  <a:rPr lang="pt-BR">
                    <a:noFill/>
                  </a:rPr>
                  <a:t> </a:t>
                </a:r>
              </a:p>
            </p:txBody>
          </p:sp>
        </mc:Fallback>
      </mc:AlternateContent>
    </p:spTree>
    <p:extLst>
      <p:ext uri="{BB962C8B-B14F-4D97-AF65-F5344CB8AC3E}">
        <p14:creationId xmlns:p14="http://schemas.microsoft.com/office/powerpoint/2010/main" val="29132482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45636"/>
            <a:ext cx="11160000" cy="1720792"/>
          </a:xfrm>
          <a:prstGeom prst="rect">
            <a:avLst/>
          </a:prstGeom>
          <a:noFill/>
        </p:spPr>
        <p:txBody>
          <a:bodyPr wrap="square">
            <a:spAutoFit/>
          </a:bodyPr>
          <a:lstStyle/>
          <a:p>
            <a:pPr algn="just">
              <a:spcAft>
                <a:spcPts val="2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CONCEITOS BÁSICOS DA EDUCAÇÃO FINANCEIRA</a:t>
            </a:r>
          </a:p>
          <a:p>
            <a:pPr algn="just">
              <a:spcAft>
                <a:spcPts val="200"/>
              </a:spcAft>
            </a:pPr>
            <a:endParaRPr lang="pt-BR" sz="14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marR="88900" lvl="0" indent="-342900">
              <a:lnSpc>
                <a:spcPct val="107000"/>
              </a:lnSpc>
              <a:spcAft>
                <a:spcPts val="8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Poder de Compra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600" kern="0" dirty="0">
                <a:effectLst/>
                <a:latin typeface="Arial Narrow" panose="020B0606020202030204" pitchFamily="34" charset="0"/>
                <a:ea typeface="Times New Roman" panose="02020603050405020304" pitchFamily="18" charset="0"/>
                <a:cs typeface="Times New Roman" panose="02020603050405020304" pitchFamily="18" charset="0"/>
              </a:rPr>
              <a:t>É a capacidade de adquirir bens e serviços com uma determinada quantia em dinheiro.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7E3CEEB7-D273-51A0-886F-BCEB62C982CD}"/>
              </a:ext>
            </a:extLst>
          </p:cNvPr>
          <p:cNvSpPr txBox="1"/>
          <p:nvPr/>
        </p:nvSpPr>
        <p:spPr>
          <a:xfrm>
            <a:off x="516000" y="3942666"/>
            <a:ext cx="11160000" cy="2492990"/>
          </a:xfrm>
          <a:prstGeom prst="rect">
            <a:avLst/>
          </a:prstGeom>
          <a:noFill/>
        </p:spPr>
        <p:txBody>
          <a:bodyPr wrap="square">
            <a:spAutoFit/>
          </a:bodyPr>
          <a:lstStyle/>
          <a:p>
            <a:pPr algn="just"/>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importante entendermos que uma determinada quantia, de dinheiro, hoje, não tem o mesmo valor com o passar do tempo, e</a:t>
            </a:r>
            <a:r>
              <a:rPr lang="pt-BR" sz="2600" kern="0" dirty="0">
                <a:effectLst/>
                <a:latin typeface="Arial Narrow" panose="020B0606020202030204" pitchFamily="34" charset="0"/>
                <a:ea typeface="Times New Roman" panose="02020603050405020304" pitchFamily="18" charset="0"/>
                <a:cs typeface="Times New Roman" panose="02020603050405020304" pitchFamily="18" charset="0"/>
              </a:rPr>
              <a:t>m função de acontecimentos como a inflação, em consequência disso, as moedas se desvalorizam levando junto o poder de compra de uma pessoa. </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É possível saber se o poder de compra de uma população aumentou ou diminuiu quando uma mesma quantia, em dinheiro, compra uma maior ou menor quantidade de um produto.</a:t>
            </a:r>
            <a:endParaRPr lang="pt-BR" sz="2600" dirty="0"/>
          </a:p>
        </p:txBody>
      </p:sp>
      <p:grpSp>
        <p:nvGrpSpPr>
          <p:cNvPr id="11" name="Agrupar 10">
            <a:extLst>
              <a:ext uri="{FF2B5EF4-FFF2-40B4-BE49-F238E27FC236}">
                <a16:creationId xmlns:a16="http://schemas.microsoft.com/office/drawing/2014/main" id="{EB883909-B5F6-C524-DB57-D24DA05D7A32}"/>
              </a:ext>
            </a:extLst>
          </p:cNvPr>
          <p:cNvGrpSpPr/>
          <p:nvPr/>
        </p:nvGrpSpPr>
        <p:grpSpPr>
          <a:xfrm>
            <a:off x="1912396" y="2554864"/>
            <a:ext cx="7763449" cy="1091047"/>
            <a:chOff x="677707" y="2551094"/>
            <a:chExt cx="7763449" cy="1091047"/>
          </a:xfrm>
        </p:grpSpPr>
        <p:pic>
          <p:nvPicPr>
            <p:cNvPr id="3" name="Imagem 2">
              <a:extLst>
                <a:ext uri="{FF2B5EF4-FFF2-40B4-BE49-F238E27FC236}">
                  <a16:creationId xmlns:a16="http://schemas.microsoft.com/office/drawing/2014/main" id="{180A04E1-4DE5-6FD2-7981-50A2E77DA7B2}"/>
                </a:ext>
              </a:extLst>
            </p:cNvPr>
            <p:cNvPicPr>
              <a:picLocks noChangeAspect="1"/>
            </p:cNvPicPr>
            <p:nvPr/>
          </p:nvPicPr>
          <p:blipFill rotWithShape="1">
            <a:blip r:embed="rId2"/>
            <a:srcRect r="86548" b="17855"/>
            <a:stretch/>
          </p:blipFill>
          <p:spPr>
            <a:xfrm>
              <a:off x="677707" y="2551094"/>
              <a:ext cx="1080000" cy="1091047"/>
            </a:xfrm>
            <a:prstGeom prst="rect">
              <a:avLst/>
            </a:prstGeom>
          </p:spPr>
        </p:pic>
        <p:sp>
          <p:nvSpPr>
            <p:cNvPr id="10" name="CaixaDeTexto 9">
              <a:extLst>
                <a:ext uri="{FF2B5EF4-FFF2-40B4-BE49-F238E27FC236}">
                  <a16:creationId xmlns:a16="http://schemas.microsoft.com/office/drawing/2014/main" id="{E081DC10-CA53-C9E5-A6ED-687094281943}"/>
                </a:ext>
              </a:extLst>
            </p:cNvPr>
            <p:cNvSpPr txBox="1"/>
            <p:nvPr/>
          </p:nvSpPr>
          <p:spPr>
            <a:xfrm>
              <a:off x="1757707" y="2665441"/>
              <a:ext cx="6683449" cy="926472"/>
            </a:xfrm>
            <a:prstGeom prst="rect">
              <a:avLst/>
            </a:prstGeom>
            <a:noFill/>
            <a:ln>
              <a:solidFill>
                <a:schemeClr val="bg1"/>
              </a:solidFill>
            </a:ln>
          </p:spPr>
          <p:txBody>
            <a:bodyPr wrap="square">
              <a:spAutoFit/>
            </a:bodyPr>
            <a:lstStyle/>
            <a:p>
              <a:pPr algn="just">
                <a:lnSpc>
                  <a:spcPct val="107000"/>
                </a:lnSpc>
                <a:spcAft>
                  <a:spcPts val="800"/>
                </a:spcAft>
              </a:pPr>
              <a:r>
                <a:rPr lang="pt-BR" sz="2600" b="1" kern="0" dirty="0">
                  <a:solidFill>
                    <a:srgbClr val="0160A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Hoje, você consegue comprar o mesmo que comprava há alguns anos, com a mesma quantia?</a:t>
              </a:r>
              <a:endParaRPr lang="pt-BR" sz="2600" b="1" kern="100" dirty="0">
                <a:solidFill>
                  <a:srgbClr val="0160A9"/>
                </a:solidFill>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8874920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745586"/>
            <a:ext cx="11160000" cy="2349361"/>
          </a:xfrm>
          <a:prstGeom prst="rect">
            <a:avLst/>
          </a:prstGeom>
          <a:noFill/>
        </p:spPr>
        <p:txBody>
          <a:bodyPr wrap="square">
            <a:spAutoFit/>
          </a:bodyPr>
          <a:lstStyle/>
          <a:p>
            <a:pPr algn="just">
              <a:spcAft>
                <a:spcPts val="2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CONCEITOS BÁSICOS DA EDUCAÇÃO FINANCEIRA</a:t>
            </a:r>
          </a:p>
          <a:p>
            <a:pPr algn="just">
              <a:spcAft>
                <a:spcPts val="200"/>
              </a:spcAft>
            </a:pPr>
            <a:endParaRPr lang="pt-BR" sz="28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200"/>
              </a:spcAft>
            </a:pPr>
            <a:endParaRPr lang="pt-BR" sz="2800" b="1"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4" name="Imagem 13">
            <a:extLst>
              <a:ext uri="{FF2B5EF4-FFF2-40B4-BE49-F238E27FC236}">
                <a16:creationId xmlns:a16="http://schemas.microsoft.com/office/drawing/2014/main" id="{D6FC3BF2-C96B-B85E-B017-F9B710386A4A}"/>
              </a:ext>
            </a:extLst>
          </p:cNvPr>
          <p:cNvPicPr>
            <a:picLocks noChangeAspect="1"/>
          </p:cNvPicPr>
          <p:nvPr/>
        </p:nvPicPr>
        <p:blipFill>
          <a:blip r:embed="rId2"/>
          <a:stretch>
            <a:fillRect/>
          </a:stretch>
        </p:blipFill>
        <p:spPr>
          <a:xfrm>
            <a:off x="2565529" y="1400729"/>
            <a:ext cx="7060943" cy="1911638"/>
          </a:xfrm>
          <a:prstGeom prst="rect">
            <a:avLst/>
          </a:prstGeom>
        </p:spPr>
      </p:pic>
      <p:pic>
        <p:nvPicPr>
          <p:cNvPr id="4" name="Imagem 3">
            <a:extLst>
              <a:ext uri="{FF2B5EF4-FFF2-40B4-BE49-F238E27FC236}">
                <a16:creationId xmlns:a16="http://schemas.microsoft.com/office/drawing/2014/main" id="{EE0DB0F2-1F2D-1710-3642-0A6F48BA8E44}"/>
              </a:ext>
            </a:extLst>
          </p:cNvPr>
          <p:cNvPicPr>
            <a:picLocks noChangeAspect="1"/>
          </p:cNvPicPr>
          <p:nvPr/>
        </p:nvPicPr>
        <p:blipFill rotWithShape="1">
          <a:blip r:embed="rId3"/>
          <a:srcRect t="-1" b="1847"/>
          <a:stretch/>
        </p:blipFill>
        <p:spPr>
          <a:xfrm>
            <a:off x="5840484" y="3947877"/>
            <a:ext cx="5928822" cy="2014383"/>
          </a:xfrm>
          <a:prstGeom prst="rect">
            <a:avLst/>
          </a:prstGeom>
        </p:spPr>
      </p:pic>
      <p:sp>
        <p:nvSpPr>
          <p:cNvPr id="9" name="CaixaDeTexto 8">
            <a:extLst>
              <a:ext uri="{FF2B5EF4-FFF2-40B4-BE49-F238E27FC236}">
                <a16:creationId xmlns:a16="http://schemas.microsoft.com/office/drawing/2014/main" id="{E7C739E4-D011-98C1-7E6F-F904A059B272}"/>
              </a:ext>
            </a:extLst>
          </p:cNvPr>
          <p:cNvSpPr txBox="1"/>
          <p:nvPr/>
        </p:nvSpPr>
        <p:spPr>
          <a:xfrm>
            <a:off x="516000" y="3451532"/>
            <a:ext cx="5129019" cy="2623603"/>
          </a:xfrm>
          <a:prstGeom prst="rect">
            <a:avLst/>
          </a:prstGeom>
          <a:noFill/>
        </p:spPr>
        <p:txBody>
          <a:bodyPr wrap="square">
            <a:spAutoFit/>
          </a:bodyPr>
          <a:lstStyle/>
          <a:p>
            <a:pPr marL="342900" marR="88900" lvl="0" indent="-342900" algn="just">
              <a:lnSpc>
                <a:spcPct val="107000"/>
              </a:lnSpc>
              <a:spcAft>
                <a:spcPts val="800"/>
              </a:spcAft>
              <a:buFont typeface="Symbol" panose="05050102010706020507" pitchFamily="18" charset="2"/>
              <a:buChar char=""/>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Inflação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600" dirty="0">
                <a:effectLst/>
                <a:latin typeface="Arial Narrow" panose="020B0606020202030204" pitchFamily="34" charset="0"/>
                <a:ea typeface="Calibri" panose="020F0502020204030204" pitchFamily="34" charset="0"/>
                <a:cs typeface="Times New Roman" panose="02020603050405020304" pitchFamily="18" charset="0"/>
              </a:rPr>
              <a:t>Basicamente, é o aumento generalizado dos preços de produtos e serviços que implica na diminuição do poder de compra da moeda. É calculada por meio de vários índices de preço.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59779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05501"/>
                <a:ext cx="11160000" cy="3931782"/>
              </a:xfrm>
              <a:prstGeom prst="rect">
                <a:avLst/>
              </a:prstGeom>
              <a:noFill/>
            </p:spPr>
            <p:txBody>
              <a:bodyPr wrap="square">
                <a:spAutoFit/>
              </a:bodyPr>
              <a:lstStyle/>
              <a:p>
                <a:pPr>
                  <a:lnSpc>
                    <a:spcPct val="115000"/>
                  </a:lnSpc>
                  <a:spcBef>
                    <a:spcPts val="1200"/>
                  </a:spcBef>
                  <a:spcAft>
                    <a:spcPts val="800"/>
                  </a:spcAft>
                </a:pPr>
                <a:r>
                  <a:rPr lang="pt-BR" sz="28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1.</a:t>
                </a:r>
                <a:r>
                  <a:rPr lang="pt-BR" sz="28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Observe o aumento médio de alguns produtos da cesta básica:</a:t>
                </a:r>
                <a:endParaRPr lang="pt-BR" sz="2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 Litro do leite: 2013/</a:t>
                </a:r>
                <a14:m>
                  <m:oMath xmlns:m="http://schemas.openxmlformats.org/officeDocument/2006/math">
                    <m:r>
                      <m:rPr>
                        <m:sty m:val="p"/>
                      </m:rPr>
                      <a:rPr lang="pt-BR" sz="2800" kern="0">
                        <a:effectLst/>
                        <a:latin typeface="Cambria Math" panose="02040503050406030204" pitchFamily="18" charset="0"/>
                        <a:ea typeface="Times New Roman" panose="02020603050405020304" pitchFamily="18" charset="0"/>
                        <a:cs typeface="Open Sans" panose="020B0606030504020204" pitchFamily="34" charset="0"/>
                      </a:rPr>
                      <m:t>R</m:t>
                    </m:r>
                    <m:r>
                      <a:rPr lang="pt-BR" sz="2800" kern="0">
                        <a:effectLst/>
                        <a:latin typeface="Cambria Math" panose="02040503050406030204" pitchFamily="18" charset="0"/>
                        <a:ea typeface="Times New Roman" panose="02020603050405020304" pitchFamily="18" charset="0"/>
                        <a:cs typeface="Open Sans" panose="020B0606030504020204" pitchFamily="34" charset="0"/>
                      </a:rPr>
                      <m:t>$ 2,91</m:t>
                    </m:r>
                  </m:oMath>
                </a14:m>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 - 2023/</a:t>
                </a:r>
                <a14:m>
                  <m:oMath xmlns:m="http://schemas.openxmlformats.org/officeDocument/2006/math">
                    <m:r>
                      <m:rPr>
                        <m:sty m:val="p"/>
                      </m:rPr>
                      <a:rPr lang="pt-BR" sz="2800" kern="0">
                        <a:effectLst/>
                        <a:latin typeface="Cambria Math" panose="02040503050406030204" pitchFamily="18" charset="0"/>
                        <a:ea typeface="Times New Roman" panose="02020603050405020304" pitchFamily="18" charset="0"/>
                        <a:cs typeface="Open Sans" panose="020B0606030504020204" pitchFamily="34" charset="0"/>
                      </a:rPr>
                      <m:t>R</m:t>
                    </m:r>
                    <m:r>
                      <a:rPr lang="pt-BR" sz="2800" kern="0">
                        <a:effectLst/>
                        <a:latin typeface="Cambria Math" panose="02040503050406030204" pitchFamily="18" charset="0"/>
                        <a:ea typeface="Times New Roman" panose="02020603050405020304" pitchFamily="18" charset="0"/>
                        <a:cs typeface="Open Sans" panose="020B0606030504020204" pitchFamily="34" charset="0"/>
                      </a:rPr>
                      <m:t>$ 6,44</m:t>
                    </m:r>
                  </m:oMath>
                </a14:m>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 Quilo do pão: 2013/</a:t>
                </a:r>
                <a14:m>
                  <m:oMath xmlns:m="http://schemas.openxmlformats.org/officeDocument/2006/math">
                    <m:r>
                      <m:rPr>
                        <m:sty m:val="p"/>
                      </m:rPr>
                      <a:rPr lang="pt-BR" sz="2800" kern="0">
                        <a:effectLst/>
                        <a:latin typeface="Cambria Math" panose="02040503050406030204" pitchFamily="18" charset="0"/>
                        <a:ea typeface="Times New Roman" panose="02020603050405020304" pitchFamily="18" charset="0"/>
                        <a:cs typeface="Open Sans" panose="020B0606030504020204" pitchFamily="34" charset="0"/>
                      </a:rPr>
                      <m:t>R</m:t>
                    </m:r>
                    <m:r>
                      <a:rPr lang="pt-BR" sz="2800" kern="0">
                        <a:effectLst/>
                        <a:latin typeface="Cambria Math" panose="02040503050406030204" pitchFamily="18" charset="0"/>
                        <a:ea typeface="Times New Roman" panose="02020603050405020304" pitchFamily="18" charset="0"/>
                        <a:cs typeface="Open Sans" panose="020B0606030504020204" pitchFamily="34" charset="0"/>
                      </a:rPr>
                      <m:t>$ 9,84</m:t>
                    </m:r>
                  </m:oMath>
                </a14:m>
                <a:r>
                  <a:rPr lang="pt-BR" sz="2800" b="1" kern="0" dirty="0">
                    <a:effectLst/>
                    <a:latin typeface="Arial Narrow" panose="020B0606020202030204" pitchFamily="34" charset="0"/>
                    <a:ea typeface="Times New Roman" panose="02020603050405020304" pitchFamily="18" charset="0"/>
                    <a:cs typeface="Open Sans" panose="020B0606030504020204" pitchFamily="34" charset="0"/>
                  </a:rPr>
                  <a:t> </a:t>
                </a:r>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a:t>
                </a:r>
                <a:r>
                  <a:rPr lang="pt-BR" sz="2800" b="1" kern="0" dirty="0">
                    <a:effectLst/>
                    <a:latin typeface="Arial Narrow" panose="020B0606020202030204" pitchFamily="34" charset="0"/>
                    <a:ea typeface="Times New Roman" panose="02020603050405020304" pitchFamily="18" charset="0"/>
                    <a:cs typeface="Open Sans" panose="020B0606030504020204" pitchFamily="34" charset="0"/>
                  </a:rPr>
                  <a:t> </a:t>
                </a:r>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2023/</a:t>
                </a:r>
                <a14:m>
                  <m:oMath xmlns:m="http://schemas.openxmlformats.org/officeDocument/2006/math">
                    <m:r>
                      <m:rPr>
                        <m:sty m:val="p"/>
                      </m:rPr>
                      <a:rPr lang="pt-BR" sz="2800" kern="0">
                        <a:effectLst/>
                        <a:latin typeface="Cambria Math" panose="02040503050406030204" pitchFamily="18" charset="0"/>
                        <a:ea typeface="Times New Roman" panose="02020603050405020304" pitchFamily="18" charset="0"/>
                        <a:cs typeface="Open Sans" panose="020B0606030504020204" pitchFamily="34" charset="0"/>
                      </a:rPr>
                      <m:t>R</m:t>
                    </m:r>
                    <m:r>
                      <a:rPr lang="pt-BR" sz="2800" kern="0">
                        <a:effectLst/>
                        <a:latin typeface="Cambria Math" panose="02040503050406030204" pitchFamily="18" charset="0"/>
                        <a:ea typeface="Times New Roman" panose="02020603050405020304" pitchFamily="18" charset="0"/>
                        <a:cs typeface="Open Sans" panose="020B0606030504020204" pitchFamily="34" charset="0"/>
                      </a:rPr>
                      <m:t>$ 18,22</m:t>
                    </m:r>
                  </m:oMath>
                </a14:m>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fontAlgn="base">
                  <a:lnSpc>
                    <a:spcPct val="115000"/>
                  </a:lnSpc>
                  <a:spcAft>
                    <a:spcPts val="800"/>
                  </a:spcAft>
                </a:pPr>
                <a:r>
                  <a:rPr lang="pt-BR" sz="1600" kern="0" dirty="0">
                    <a:effectLst/>
                    <a:latin typeface="Arial Narrow" panose="020B0606020202030204" pitchFamily="34" charset="0"/>
                    <a:ea typeface="Times New Roman" panose="02020603050405020304" pitchFamily="18" charset="0"/>
                    <a:cs typeface="Times New Roman" panose="02020603050405020304" pitchFamily="18" charset="0"/>
                  </a:rPr>
                  <a:t>  Disponível em: </a:t>
                </a:r>
                <a:r>
                  <a:rPr lang="pt-BR" sz="1600" kern="0" dirty="0">
                    <a:effectLst/>
                    <a:latin typeface="Arial Narrow" panose="020B0606020202030204" pitchFamily="34" charset="0"/>
                    <a:ea typeface="Times New Roman" panose="02020603050405020304" pitchFamily="18" charset="0"/>
                    <a:cs typeface="Open Sans" panose="020B0606030504020204" pitchFamily="34" charset="0"/>
                  </a:rPr>
                  <a:t>https://encurtador.com.br/gzCN6 </a:t>
                </a:r>
                <a:r>
                  <a:rPr lang="pt-BR" sz="1600" kern="0" dirty="0">
                    <a:effectLst/>
                    <a:latin typeface="Arial Narrow" panose="020B0606020202030204" pitchFamily="34" charset="0"/>
                    <a:ea typeface="Times New Roman" panose="02020603050405020304" pitchFamily="18" charset="0"/>
                    <a:cs typeface="Times New Roman" panose="02020603050405020304" pitchFamily="18" charset="0"/>
                  </a:rPr>
                  <a:t>. Acesso 07 de maio de 2024.</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Responda:</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a) Identifique uma causa para tal aumento.</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pt-BR" sz="2800" kern="0" dirty="0">
                    <a:effectLst/>
                    <a:latin typeface="Arial Narrow" panose="020B0606020202030204" pitchFamily="34" charset="0"/>
                    <a:ea typeface="Times New Roman" panose="02020603050405020304" pitchFamily="18" charset="0"/>
                    <a:cs typeface="Open Sans" panose="020B0606030504020204" pitchFamily="34" charset="0"/>
                  </a:rPr>
                  <a:t>b) Calcule o aumento percentual de ambos</a:t>
                </a:r>
                <a:r>
                  <a:rPr lang="pt-BR" sz="2800" b="1" kern="0" dirty="0">
                    <a:effectLst/>
                    <a:latin typeface="Arial Narrow" panose="020B0606020202030204" pitchFamily="34" charset="0"/>
                    <a:ea typeface="Times New Roman" panose="02020603050405020304" pitchFamily="18" charset="0"/>
                    <a:cs typeface="Open Sans" panose="020B0606030504020204" pitchFamily="34" charset="0"/>
                  </a:rPr>
                  <a:t>.</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05501"/>
                <a:ext cx="11160000" cy="3931782"/>
              </a:xfrm>
              <a:prstGeom prst="rect">
                <a:avLst/>
              </a:prstGeom>
              <a:blipFill>
                <a:blip r:embed="rId2"/>
                <a:stretch>
                  <a:fillRect l="-1148" t="-1085" r="-328" b="-3101"/>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3"/>
          <a:srcRect l="656" t="8671"/>
          <a:stretch/>
        </p:blipFill>
        <p:spPr bwMode="auto">
          <a:xfrm>
            <a:off x="516000" y="661611"/>
            <a:ext cx="4319905" cy="6438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83431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05501"/>
                <a:ext cx="11160000" cy="4337598"/>
              </a:xfrm>
              <a:prstGeom prst="rect">
                <a:avLst/>
              </a:prstGeom>
              <a:noFill/>
            </p:spPr>
            <p:txBody>
              <a:bodyPr wrap="square">
                <a:spAutoFit/>
              </a:bodyPr>
              <a:lstStyle/>
              <a:p>
                <a:pPr algn="just">
                  <a:lnSpc>
                    <a:spcPct val="115000"/>
                  </a:lnSpc>
                  <a:spcAft>
                    <a:spcPts val="8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Algumas das taxas de juros mensais do cheque especial de dois bancos, no período de 15 a 19 de abril de 2024, eram: Banco A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5,65%</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e Banco B (</a:t>
                </a:r>
                <a14:m>
                  <m:oMath xmlns:m="http://schemas.openxmlformats.org/officeDocument/2006/math">
                    <m:r>
                      <a:rPr lang="pt-BR" sz="2800" kern="100">
                        <a:effectLst/>
                        <a:latin typeface="Cambria Math" panose="02040503050406030204" pitchFamily="18" charset="0"/>
                        <a:ea typeface="Calibri" panose="020F0502020204030204" pitchFamily="34" charset="0"/>
                        <a:cs typeface="Times New Roman" panose="02020603050405020304" pitchFamily="18" charset="0"/>
                      </a:rPr>
                      <m:t>8,43%</m:t>
                    </m:r>
                  </m:oMath>
                </a14:m>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 Qual dos bancos, acima, apresenta a maior taxa de juros?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b) Qual a taxa diária de juros desses bancos? Considere que o mês tenha 30 dias.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c) Represente esses percentuais, das taxas de juros mensais, nas formas fracionária e decimal.</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800" dirty="0">
                    <a:effectLst/>
                    <a:latin typeface="Arial Narrow" panose="020B0606020202030204" pitchFamily="34" charset="0"/>
                    <a:ea typeface="Calibri" panose="020F0502020204030204" pitchFamily="34" charset="0"/>
                    <a:cs typeface="Times New Roman" panose="02020603050405020304" pitchFamily="18" charset="0"/>
                  </a:rPr>
                  <a:t>d) Q</a:t>
                </a:r>
                <a:r>
                  <a:rPr lang="pt-BR" sz="2800" dirty="0">
                    <a:effectLst/>
                    <a:latin typeface="Arial Narrow" panose="020B0606020202030204" pitchFamily="34" charset="0"/>
                    <a:ea typeface="Times New Roman" panose="02020603050405020304" pitchFamily="18" charset="0"/>
                    <a:cs typeface="Times New Roman" panose="02020603050405020304" pitchFamily="18" charset="0"/>
                  </a:rPr>
                  <a:t>ual o valor a ser pago a cada um dos bancos, após um mês,</a:t>
                </a:r>
                <a:r>
                  <a:rPr lang="pt-BR" sz="2800" dirty="0">
                    <a:effectLst/>
                    <a:latin typeface="Arial Narrow" panose="020B0606020202030204" pitchFamily="34" charset="0"/>
                    <a:ea typeface="Calibri" panose="020F0502020204030204" pitchFamily="34" charset="0"/>
                    <a:cs typeface="Times New Roman" panose="02020603050405020304" pitchFamily="18" charset="0"/>
                  </a:rPr>
                  <a:t> considerando a utilização de </a:t>
                </a:r>
                <a14:m>
                  <m:oMath xmlns:m="http://schemas.openxmlformats.org/officeDocument/2006/math">
                    <m:r>
                      <m:rPr>
                        <m:sty m:val="p"/>
                      </m:rPr>
                      <a:rPr lang="pt-BR" sz="2800">
                        <a:effectLst/>
                        <a:latin typeface="Cambria Math" panose="02040503050406030204" pitchFamily="18" charset="0"/>
                        <a:ea typeface="Calibri" panose="020F0502020204030204" pitchFamily="34" charset="0"/>
                        <a:cs typeface="Times New Roman" panose="02020603050405020304" pitchFamily="18" charset="0"/>
                      </a:rPr>
                      <m:t>R</m:t>
                    </m:r>
                    <m:r>
                      <a:rPr lang="pt-BR" sz="2800">
                        <a:effectLst/>
                        <a:latin typeface="Cambria Math" panose="02040503050406030204" pitchFamily="18" charset="0"/>
                        <a:ea typeface="Calibri" panose="020F0502020204030204" pitchFamily="34" charset="0"/>
                        <a:cs typeface="Times New Roman" panose="02020603050405020304" pitchFamily="18" charset="0"/>
                      </a:rPr>
                      <m:t>$ 3224,00</m:t>
                    </m:r>
                  </m:oMath>
                </a14:m>
                <a:r>
                  <a:rPr lang="pt-BR" sz="2800" dirty="0">
                    <a:effectLst/>
                    <a:latin typeface="Arial Narrow" panose="020B0606020202030204" pitchFamily="34" charset="0"/>
                    <a:ea typeface="Times New Roman" panose="02020603050405020304" pitchFamily="18" charset="0"/>
                    <a:cs typeface="Times New Roman" panose="02020603050405020304" pitchFamily="18" charset="0"/>
                  </a:rPr>
                  <a:t> no cheque especial?</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05501"/>
                <a:ext cx="11160000" cy="4337598"/>
              </a:xfrm>
              <a:prstGeom prst="rect">
                <a:avLst/>
              </a:prstGeom>
              <a:blipFill>
                <a:blip r:embed="rId2"/>
                <a:stretch>
                  <a:fillRect l="-1148" t="-983" r="-1148" b="-2669"/>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3"/>
          <a:srcRect l="656" t="8671"/>
          <a:stretch/>
        </p:blipFill>
        <p:spPr bwMode="auto">
          <a:xfrm>
            <a:off x="516000" y="661611"/>
            <a:ext cx="4319905" cy="6438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996977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305501"/>
            <a:ext cx="6341820" cy="3098284"/>
          </a:xfrm>
          <a:prstGeom prst="rect">
            <a:avLst/>
          </a:prstGeom>
          <a:noFill/>
        </p:spPr>
        <p:txBody>
          <a:bodyPr wrap="square">
            <a:spAutoFit/>
          </a:bodyPr>
          <a:lstStyle/>
          <a:p>
            <a:pPr algn="just">
              <a:spcAft>
                <a:spcPts val="800"/>
              </a:spcAft>
            </a:pPr>
            <a:r>
              <a:rPr lang="pt-BR" sz="2600" b="1" kern="100" dirty="0">
                <a:latin typeface="Arial Narrow" panose="020B0606020202030204" pitchFamily="34" charset="0"/>
                <a:ea typeface="Calibri" panose="020F0502020204030204" pitchFamily="34" charset="0"/>
                <a:cs typeface="Times New Roman" panose="02020603050405020304" pitchFamily="18" charset="0"/>
              </a:rPr>
              <a:t>3. </a:t>
            </a:r>
            <a:r>
              <a:rPr lang="pt-BR" sz="2600" kern="100" dirty="0">
                <a:latin typeface="Arial Narrow" panose="020B0606020202030204" pitchFamily="34" charset="0"/>
                <a:ea typeface="Calibri" panose="020F0502020204030204" pitchFamily="34" charset="0"/>
                <a:cs typeface="Times New Roman" panose="02020603050405020304" pitchFamily="18" charset="0"/>
              </a:rPr>
              <a:t>Yoshiro estava pesquisando anúncios de fone de ouvido, na internet, e se deparou com o seguinte anúncio:</a:t>
            </a:r>
          </a:p>
          <a:p>
            <a:pPr algn="just">
              <a:spcAft>
                <a:spcPts val="8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marL="2509838" algn="just">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Qual seria a taxa de juros caso ele adquirisse esse produto pagando a prazo?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516000" y="661611"/>
            <a:ext cx="4319905" cy="643890"/>
          </a:xfrm>
          <a:prstGeom prst="rect">
            <a:avLst/>
          </a:prstGeom>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F689D370-F77D-01FF-6B9E-98CB1CA4AA1C}"/>
              </a:ext>
            </a:extLst>
          </p:cNvPr>
          <p:cNvPicPr>
            <a:picLocks noChangeAspect="1"/>
          </p:cNvPicPr>
          <p:nvPr/>
        </p:nvPicPr>
        <p:blipFill rotWithShape="1">
          <a:blip r:embed="rId3">
            <a:extLst>
              <a:ext uri="{28A0092B-C50C-407E-A947-70E740481C1C}">
                <a14:useLocalDpi xmlns:a14="http://schemas.microsoft.com/office/drawing/2010/main" val="0"/>
              </a:ext>
            </a:extLst>
          </a:blip>
          <a:srcRect l="3113" t="1910" r="7009" b="1990"/>
          <a:stretch/>
        </p:blipFill>
        <p:spPr bwMode="auto">
          <a:xfrm>
            <a:off x="515997" y="2597397"/>
            <a:ext cx="2413811" cy="3960534"/>
          </a:xfrm>
          <a:prstGeom prst="rect">
            <a:avLst/>
          </a:prstGeom>
          <a:noFill/>
          <a:ln>
            <a:noFill/>
          </a:ln>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76D96107-05FA-1AC6-4C41-90D81E08530B}"/>
                  </a:ext>
                </a:extLst>
              </p:cNvPr>
              <p:cNvSpPr txBox="1"/>
              <p:nvPr/>
            </p:nvSpPr>
            <p:spPr>
              <a:xfrm>
                <a:off x="7053945" y="1233322"/>
                <a:ext cx="4622055" cy="3373937"/>
              </a:xfrm>
              <a:prstGeom prst="rect">
                <a:avLst/>
              </a:prstGeom>
              <a:noFill/>
            </p:spPr>
            <p:txBody>
              <a:bodyPr wrap="square">
                <a:spAutoFit/>
              </a:bodyPr>
              <a:lstStyle/>
              <a:p>
                <a:pPr marR="88900" algn="just">
                  <a:lnSpc>
                    <a:spcPct val="114000"/>
                  </a:lnSpc>
                  <a:spcAft>
                    <a:spcPts val="5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Um produto custa </a:t>
                </a:r>
                <a14:m>
                  <m:oMath xmlns:m="http://schemas.openxmlformats.org/officeDocument/2006/math">
                    <m:r>
                      <m:rPr>
                        <m:sty m:val="p"/>
                      </m:rPr>
                      <a:rPr lang="pt-BR" sz="26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600" kern="100">
                        <a:effectLst/>
                        <a:latin typeface="Cambria Math" panose="02040503050406030204" pitchFamily="18" charset="0"/>
                        <a:ea typeface="Calibri" panose="020F0502020204030204" pitchFamily="34" charset="0"/>
                        <a:cs typeface="Times New Roman" panose="02020603050405020304" pitchFamily="18" charset="0"/>
                      </a:rPr>
                      <m:t>$ 9000,00</m:t>
                    </m:r>
                  </m:oMath>
                </a14:m>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 Calcule o preço de venda, de modo a obter:</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4000"/>
                  </a:lnSpc>
                  <a:spcAft>
                    <a:spcPts val="500"/>
                  </a:spcAft>
                </a:pP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a) Um lucro de 10% sobre o valor de custo.</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spcAft>
                    <a:spcPts val="500"/>
                  </a:spcAft>
                </a:pPr>
                <a:r>
                  <a:rPr lang="pt-BR" sz="2600" dirty="0">
                    <a:effectLst/>
                    <a:latin typeface="Arial Narrow" panose="020B0606020202030204" pitchFamily="34" charset="0"/>
                    <a:ea typeface="Times New Roman" panose="02020603050405020304" pitchFamily="18" charset="0"/>
                    <a:cs typeface="Times New Roman" panose="02020603050405020304" pitchFamily="18" charset="0"/>
                  </a:rPr>
                  <a:t>b) Um prejuízo de 15% sobre o valor de custo.</a:t>
                </a:r>
                <a:endParaRPr lang="pt-BR" sz="2600" dirty="0">
                  <a:latin typeface="Arial Narrow" panose="020B0606020202030204" pitchFamily="34" charset="0"/>
                </a:endParaRPr>
              </a:p>
            </p:txBody>
          </p:sp>
        </mc:Choice>
        <mc:Fallback>
          <p:sp>
            <p:nvSpPr>
              <p:cNvPr id="7" name="CaixaDeTexto 6">
                <a:extLst>
                  <a:ext uri="{FF2B5EF4-FFF2-40B4-BE49-F238E27FC236}">
                    <a16:creationId xmlns:a16="http://schemas.microsoft.com/office/drawing/2014/main" id="{76D96107-05FA-1AC6-4C41-90D81E08530B}"/>
                  </a:ext>
                </a:extLst>
              </p:cNvPr>
              <p:cNvSpPr txBox="1">
                <a:spLocks noRot="1" noChangeAspect="1" noMove="1" noResize="1" noEditPoints="1" noAdjustHandles="1" noChangeArrowheads="1" noChangeShapeType="1" noTextEdit="1"/>
              </p:cNvSpPr>
              <p:nvPr/>
            </p:nvSpPr>
            <p:spPr>
              <a:xfrm>
                <a:off x="7053945" y="1233322"/>
                <a:ext cx="4622055" cy="3373937"/>
              </a:xfrm>
              <a:prstGeom prst="rect">
                <a:avLst/>
              </a:prstGeom>
              <a:blipFill>
                <a:blip r:embed="rId4"/>
                <a:stretch>
                  <a:fillRect l="-2375" t="-1083" r="-3298" b="-3610"/>
                </a:stretch>
              </a:blipFill>
            </p:spPr>
            <p:txBody>
              <a:bodyPr/>
              <a:lstStyle/>
              <a:p>
                <a:r>
                  <a:rPr lang="pt-BR">
                    <a:noFill/>
                  </a:rPr>
                  <a:t> </a:t>
                </a:r>
              </a:p>
            </p:txBody>
          </p:sp>
        </mc:Fallback>
      </mc:AlternateContent>
      <p:cxnSp>
        <p:nvCxnSpPr>
          <p:cNvPr id="9" name="Conector reto 8">
            <a:extLst>
              <a:ext uri="{FF2B5EF4-FFF2-40B4-BE49-F238E27FC236}">
                <a16:creationId xmlns:a16="http://schemas.microsoft.com/office/drawing/2014/main" id="{B42A54F0-139E-B442-4B7B-2E65415184DE}"/>
              </a:ext>
            </a:extLst>
          </p:cNvPr>
          <p:cNvCxnSpPr>
            <a:cxnSpLocks/>
          </p:cNvCxnSpPr>
          <p:nvPr/>
        </p:nvCxnSpPr>
        <p:spPr>
          <a:xfrm>
            <a:off x="6955882" y="1168792"/>
            <a:ext cx="0" cy="5154713"/>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81974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339431"/>
            <a:ext cx="11160000" cy="5291192"/>
          </a:xfrm>
          <a:prstGeom prst="rect">
            <a:avLst/>
          </a:prstGeom>
          <a:noFill/>
        </p:spPr>
        <p:txBody>
          <a:bodyPr wrap="square">
            <a:spAutoFit/>
          </a:bodyPr>
          <a:lstStyle/>
          <a:p>
            <a:pPr marR="88900" algn="ctr">
              <a:spcAft>
                <a:spcPts val="1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TIPOS DE CRÉDITO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1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crédito é uma forma de obter recursos extras disponibilizados por bancos, financeiras e outros. Este crédito extra vem acompanhado de um valor adicional chamado juros que é específico de cada tipo de crédito, logo o consumidor paga mais caro pelo produto ou serviço adquirido.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100"/>
              </a:spcAft>
            </a:pP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88900" lvl="0" indent="-342900" algn="just">
              <a:spcAft>
                <a:spcPts val="100"/>
              </a:spcAft>
              <a:buFont typeface="Symbol" panose="05050102010706020507" pitchFamily="18" charset="2"/>
              <a:buChar char=""/>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Cheque especial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1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cheque especial é uma forma de empréstimo ofertado pelos bancos, aos clientes, e pode ser usado quando os gastos ultrapassam o valor disponível na conta corrente. Este é o tipo de crédito com taxas de juros mais altas do mercado.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100"/>
              </a:spcAft>
            </a:pP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88900" lvl="0" indent="-342900" algn="just">
              <a:spcAft>
                <a:spcPts val="100"/>
              </a:spcAft>
              <a:buFont typeface="Symbol" panose="05050102010706020507" pitchFamily="18" charset="2"/>
              <a:buChar char=""/>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Cartão de crédito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1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cartão de crédito é um recurso para pagamento parcelado. O consumidor deve pagar o valor da fatura até a data de vencimento, caso contrário são acrescidos altos juros a serem pagos no mês seguinte. Ainda é possível pagar o valor mínimo da fatura, sendo o restante da dívida paga posteriormente acrescida de juros.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 name="Imagem 3">
            <a:extLst>
              <a:ext uri="{FF2B5EF4-FFF2-40B4-BE49-F238E27FC236}">
                <a16:creationId xmlns:a16="http://schemas.microsoft.com/office/drawing/2014/main" id="{485E78CA-B07B-460A-8F04-6EDDB7D3D54C}"/>
              </a:ext>
            </a:extLst>
          </p:cNvPr>
          <p:cNvPicPr>
            <a:picLocks noChangeAspect="1"/>
          </p:cNvPicPr>
          <p:nvPr/>
        </p:nvPicPr>
        <p:blipFill>
          <a:blip r:embed="rId2"/>
          <a:stretch>
            <a:fillRect/>
          </a:stretch>
        </p:blipFill>
        <p:spPr>
          <a:xfrm>
            <a:off x="3216275" y="643683"/>
            <a:ext cx="5759450" cy="473075"/>
          </a:xfrm>
          <a:prstGeom prst="rect">
            <a:avLst/>
          </a:prstGeom>
        </p:spPr>
      </p:pic>
      <p:pic>
        <p:nvPicPr>
          <p:cNvPr id="8" name="Imagem 7" descr="Interface gráfica do usuário, Texto&#10;&#10;Descrição gerada automaticamente">
            <a:extLst>
              <a:ext uri="{FF2B5EF4-FFF2-40B4-BE49-F238E27FC236}">
                <a16:creationId xmlns:a16="http://schemas.microsoft.com/office/drawing/2014/main" id="{A9BD3755-7CFC-E1AC-8A90-DED9125428A4}"/>
              </a:ext>
            </a:extLst>
          </p:cNvPr>
          <p:cNvPicPr>
            <a:picLocks noChangeAspect="1"/>
          </p:cNvPicPr>
          <p:nvPr/>
        </p:nvPicPr>
        <p:blipFill rotWithShape="1">
          <a:blip r:embed="rId3"/>
          <a:srcRect r="2420"/>
          <a:stretch/>
        </p:blipFill>
        <p:spPr bwMode="auto">
          <a:xfrm>
            <a:off x="516000" y="1004786"/>
            <a:ext cx="3599815" cy="6692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042819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695619"/>
                <a:ext cx="11160000" cy="5125570"/>
              </a:xfrm>
              <a:prstGeom prst="rect">
                <a:avLst/>
              </a:prstGeom>
              <a:noFill/>
            </p:spPr>
            <p:txBody>
              <a:bodyPr wrap="square">
                <a:spAutoFit/>
              </a:bodyPr>
              <a:lstStyle/>
              <a:p>
                <a:pPr marR="88900" algn="ctr">
                  <a:lnSpc>
                    <a:spcPct val="150000"/>
                  </a:lnSpc>
                  <a:spcAft>
                    <a:spcPts val="800"/>
                  </a:spcAft>
                </a:pPr>
                <a:r>
                  <a:rPr lang="pt-BR" sz="2600" b="1"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JUROS SIMPLES</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50000"/>
                  </a:lnSpc>
                  <a:spcAft>
                    <a:spcPts val="8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No regime de juros simples, os juros incidem sempre sobre o </a:t>
                </a:r>
                <a:r>
                  <a:rPr lang="pt-BR" sz="2600" u="sng"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capital inicial</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ou seja, o valor dos juros de cada período é constante, portanto, não muda com o tempo. O juro simples é obtido por meio da multiplicação do capital inicial, taxa de juros e tempo. Assim,</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600" b="1" i="1" kern="100">
                          <a:solidFill>
                            <a:srgbClr val="70AD47"/>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𝐉</m:t>
                      </m:r>
                      <m:r>
                        <a:rPr lang="pt-BR" sz="2600" b="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600" b="1" i="1" kern="100">
                          <a:solidFill>
                            <a:srgbClr val="C45911"/>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𝐂</m:t>
                      </m:r>
                      <m:r>
                        <a:rPr lang="pt-BR" sz="2600" b="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600" b="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600" b="1" i="1" kern="100">
                          <a:solidFill>
                            <a:srgbClr val="2F5496"/>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𝐢</m:t>
                      </m:r>
                      <m:r>
                        <a:rPr lang="pt-BR" sz="2600" b="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600" b="1"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600" b="1" i="1" kern="100">
                          <a:solidFill>
                            <a:srgbClr val="7B7B7B"/>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𝐭</m:t>
                      </m:r>
                    </m:oMath>
                  </m:oMathPara>
                </a14:m>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50000"/>
                  </a:lnSpc>
                  <a:spcAft>
                    <a:spcPts val="8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Onde: </a:t>
                </a:r>
                <a:r>
                  <a:rPr lang="pt-BR" sz="2600" b="1" kern="100" dirty="0">
                    <a:solidFill>
                      <a:srgbClr val="70AD47"/>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J</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é o juro; </a:t>
                </a:r>
                <a:r>
                  <a:rPr lang="pt-BR" sz="2600" b="1" kern="100" dirty="0">
                    <a:solidFill>
                      <a:srgbClr val="C4591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é o capital inicial (valor investido no início da operação financeira); </a:t>
                </a:r>
                <a:r>
                  <a:rPr lang="pt-BR" sz="2600" b="1" kern="100" dirty="0">
                    <a:solidFill>
                      <a:srgbClr val="2F5496"/>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é a taxa de juros (percentual utilizado para o cálculo dos juros em determinado intervalo de tempo) e </a:t>
                </a:r>
                <a:r>
                  <a:rPr lang="pt-BR" sz="2600" b="1" kern="100" dirty="0">
                    <a:solidFill>
                      <a:srgbClr val="7B7B7B"/>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é o tempo (período da operação financeira).</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695619"/>
                <a:ext cx="11160000" cy="5125570"/>
              </a:xfrm>
              <a:prstGeom prst="rect">
                <a:avLst/>
              </a:prstGeom>
              <a:blipFill>
                <a:blip r:embed="rId2"/>
                <a:stretch>
                  <a:fillRect l="-984" r="-874" b="-2140"/>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0363898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3" name="Imagem 2">
            <a:extLst>
              <a:ext uri="{FF2B5EF4-FFF2-40B4-BE49-F238E27FC236}">
                <a16:creationId xmlns:a16="http://schemas.microsoft.com/office/drawing/2014/main" id="{58218445-2D06-9A48-ED28-5A994EADC919}"/>
              </a:ext>
            </a:extLst>
          </p:cNvPr>
          <p:cNvPicPr>
            <a:picLocks noChangeAspect="1"/>
          </p:cNvPicPr>
          <p:nvPr/>
        </p:nvPicPr>
        <p:blipFill rotWithShape="1">
          <a:blip r:embed="rId2"/>
          <a:srcRect b="60172"/>
          <a:stretch/>
        </p:blipFill>
        <p:spPr>
          <a:xfrm>
            <a:off x="516000" y="1117206"/>
            <a:ext cx="6244040" cy="794151"/>
          </a:xfrm>
          <a:prstGeom prst="rect">
            <a:avLst/>
          </a:prstGeom>
        </p:spPr>
      </p:pic>
      <p:sp>
        <p:nvSpPr>
          <p:cNvPr id="9" name="CaixaDeTexto 8">
            <a:extLst>
              <a:ext uri="{FF2B5EF4-FFF2-40B4-BE49-F238E27FC236}">
                <a16:creationId xmlns:a16="http://schemas.microsoft.com/office/drawing/2014/main" id="{408AD9AC-CF25-8EA6-F5AC-2238DF58F796}"/>
              </a:ext>
            </a:extLst>
          </p:cNvPr>
          <p:cNvSpPr txBox="1"/>
          <p:nvPr/>
        </p:nvSpPr>
        <p:spPr>
          <a:xfrm>
            <a:off x="516000" y="3218481"/>
            <a:ext cx="11160000" cy="1292662"/>
          </a:xfrm>
          <a:prstGeom prst="rect">
            <a:avLst/>
          </a:prstGeom>
          <a:noFill/>
        </p:spPr>
        <p:txBody>
          <a:bodyPr wrap="square">
            <a:spAutoFit/>
          </a:bodyPr>
          <a:lstStyle/>
          <a:p>
            <a:pPr algn="just"/>
            <a:r>
              <a:rPr lang="pt-BR" sz="26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juro simples é menos comum que o composto, mas é possível encontrá-lo em operações do nosso dia a dia, a exemplo temos os </a:t>
            </a:r>
            <a:r>
              <a:rPr lang="pt-BR" sz="26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financiamentos, investimentos </a:t>
            </a:r>
            <a:r>
              <a:rPr lang="pt-BR" sz="26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a:t>
            </a:r>
            <a:r>
              <a:rPr lang="pt-BR" sz="26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outros tipos de empréstimos.</a:t>
            </a:r>
            <a:endParaRPr lang="pt-BR" sz="2600" dirty="0"/>
          </a:p>
        </p:txBody>
      </p:sp>
      <p:sp>
        <p:nvSpPr>
          <p:cNvPr id="11" name="CaixaDeTexto 10">
            <a:extLst>
              <a:ext uri="{FF2B5EF4-FFF2-40B4-BE49-F238E27FC236}">
                <a16:creationId xmlns:a16="http://schemas.microsoft.com/office/drawing/2014/main" id="{E8AAB684-367F-6A99-E0CE-A7C54474BCD2}"/>
              </a:ext>
            </a:extLst>
          </p:cNvPr>
          <p:cNvSpPr txBox="1"/>
          <p:nvPr/>
        </p:nvSpPr>
        <p:spPr>
          <a:xfrm>
            <a:off x="516000" y="1771767"/>
            <a:ext cx="11160000" cy="1292662"/>
          </a:xfrm>
          <a:prstGeom prst="rect">
            <a:avLst/>
          </a:prstGeom>
          <a:noFill/>
        </p:spPr>
        <p:txBody>
          <a:bodyPr wrap="square">
            <a:spAutoFit/>
          </a:bodyPr>
          <a:lstStyle/>
          <a:p>
            <a:pPr algn="just"/>
            <a:r>
              <a:rPr lang="pt-BR" sz="2600" dirty="0">
                <a:solidFill>
                  <a:srgbClr val="14687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 enunciado pode conter o valor do juro e solicitar o cálculo do valor de uma das outras variáveis da fórmula. Neste caso, substitua os valores fornecidos na fórmula e isole a variável solicitada.</a:t>
            </a:r>
            <a:endParaRPr lang="pt-BR" sz="2600" dirty="0">
              <a:solidFill>
                <a:srgbClr val="146871"/>
              </a:solidFill>
            </a:endParaRPr>
          </a:p>
        </p:txBody>
      </p:sp>
      <p:pic>
        <p:nvPicPr>
          <p:cNvPr id="14" name="Imagem 13">
            <a:extLst>
              <a:ext uri="{FF2B5EF4-FFF2-40B4-BE49-F238E27FC236}">
                <a16:creationId xmlns:a16="http://schemas.microsoft.com/office/drawing/2014/main" id="{C6B00C81-8B53-D7B9-2B22-314AE09BB7CA}"/>
              </a:ext>
            </a:extLst>
          </p:cNvPr>
          <p:cNvPicPr>
            <a:picLocks noChangeAspect="1"/>
          </p:cNvPicPr>
          <p:nvPr/>
        </p:nvPicPr>
        <p:blipFill>
          <a:blip r:embed="rId3"/>
          <a:stretch>
            <a:fillRect/>
          </a:stretch>
        </p:blipFill>
        <p:spPr>
          <a:xfrm>
            <a:off x="4498161" y="4292082"/>
            <a:ext cx="7177840" cy="2183767"/>
          </a:xfrm>
          <a:prstGeom prst="rect">
            <a:avLst/>
          </a:prstGeom>
        </p:spPr>
      </p:pic>
    </p:spTree>
    <p:extLst>
      <p:ext uri="{BB962C8B-B14F-4D97-AF65-F5344CB8AC3E}">
        <p14:creationId xmlns:p14="http://schemas.microsoft.com/office/powerpoint/2010/main" val="30192589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408AD9AC-CF25-8EA6-F5AC-2238DF58F796}"/>
                  </a:ext>
                </a:extLst>
              </p:cNvPr>
              <p:cNvSpPr txBox="1"/>
              <p:nvPr/>
            </p:nvSpPr>
            <p:spPr>
              <a:xfrm>
                <a:off x="426000" y="633732"/>
                <a:ext cx="11340000" cy="5900398"/>
              </a:xfrm>
              <a:prstGeom prst="rect">
                <a:avLst/>
              </a:prstGeom>
              <a:noFill/>
            </p:spPr>
            <p:txBody>
              <a:bodyPr wrap="square">
                <a:spAutoFit/>
              </a:bodyPr>
              <a:lstStyle/>
              <a:p>
                <a:pPr algn="just">
                  <a:lnSpc>
                    <a:spcPct val="150000"/>
                  </a:lnSpc>
                  <a:spcAft>
                    <a:spcPts val="1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90170" algn="just" fontAlgn="base">
                  <a:spcAft>
                    <a:spcPts val="100"/>
                  </a:spcAft>
                </a:pPr>
                <a:r>
                  <a:rPr lang="pt-BR" sz="2400" dirty="0">
                    <a:effectLst/>
                    <a:latin typeface="Arial Narrow" panose="020B0606020202030204" pitchFamily="34" charset="0"/>
                    <a:ea typeface="Times New Roman" panose="02020603050405020304" pitchFamily="18" charset="0"/>
                  </a:rPr>
                  <a:t>Quanto rende a quantia de </a:t>
                </a:r>
                <a14:m>
                  <m:oMath xmlns:m="http://schemas.openxmlformats.org/officeDocument/2006/math">
                    <m:r>
                      <m:rPr>
                        <m:sty m:val="p"/>
                      </m:rPr>
                      <a:rPr lang="pt-BR" sz="2400">
                        <a:effectLst/>
                        <a:latin typeface="Cambria Math" panose="02040503050406030204" pitchFamily="18" charset="0"/>
                        <a:ea typeface="Times New Roman" panose="02020603050405020304" pitchFamily="18" charset="0"/>
                      </a:rPr>
                      <m:t>R</m:t>
                    </m:r>
                    <m:r>
                      <a:rPr lang="pt-BR" sz="2400">
                        <a:effectLst/>
                        <a:latin typeface="Cambria Math" panose="02040503050406030204" pitchFamily="18" charset="0"/>
                        <a:ea typeface="Times New Roman" panose="02020603050405020304" pitchFamily="18" charset="0"/>
                      </a:rPr>
                      <m:t>$ 1200,00</m:t>
                    </m:r>
                  </m:oMath>
                </a14:m>
                <a:r>
                  <a:rPr lang="pt-BR" sz="2400" dirty="0">
                    <a:effectLst/>
                    <a:latin typeface="Arial Narrow" panose="020B0606020202030204" pitchFamily="34" charset="0"/>
                    <a:ea typeface="Times New Roman" panose="02020603050405020304" pitchFamily="18" charset="0"/>
                  </a:rPr>
                  <a:t>, aplicado a juros simples, com a taxa de </a:t>
                </a:r>
                <a14:m>
                  <m:oMath xmlns:m="http://schemas.openxmlformats.org/officeDocument/2006/math">
                    <m:r>
                      <a:rPr lang="pt-BR" sz="2400">
                        <a:effectLst/>
                        <a:latin typeface="Cambria Math" panose="02040503050406030204" pitchFamily="18" charset="0"/>
                        <a:ea typeface="Times New Roman" panose="02020603050405020304" pitchFamily="18" charset="0"/>
                      </a:rPr>
                      <m:t>2%</m:t>
                    </m:r>
                  </m:oMath>
                </a14:m>
                <a:r>
                  <a:rPr lang="pt-BR" sz="2400" dirty="0">
                    <a:effectLst/>
                    <a:latin typeface="Arial Narrow" panose="020B0606020202030204" pitchFamily="34" charset="0"/>
                    <a:ea typeface="Times New Roman" panose="02020603050405020304" pitchFamily="18" charset="0"/>
                  </a:rPr>
                  <a:t> ao mês, ao final de 1 ano e 3 meses?</a:t>
                </a:r>
              </a:p>
              <a:p>
                <a:pPr marR="90170" algn="just" fontAlgn="base">
                  <a:spcAft>
                    <a:spcPts val="100"/>
                  </a:spcAft>
                </a:pPr>
                <a:endParaRPr lang="pt-BR" sz="2400" dirty="0">
                  <a:effectLst/>
                  <a:latin typeface="Arial Narrow" panose="020B0606020202030204" pitchFamily="34" charset="0"/>
                  <a:ea typeface="Times New Roman" panose="02020603050405020304" pitchFamily="18" charset="0"/>
                </a:endParaRPr>
              </a:p>
              <a:p>
                <a:pPr marR="90170" algn="just" fontAlgn="base">
                  <a:spcAft>
                    <a:spcPts val="100"/>
                  </a:spcAft>
                </a:pPr>
                <a:r>
                  <a:rPr lang="pt-BR" sz="2400" i="1" dirty="0">
                    <a:effectLst/>
                    <a:latin typeface="Arial Narrow" panose="020B0606020202030204" pitchFamily="34" charset="0"/>
                    <a:ea typeface="Times New Roman" panose="02020603050405020304" pitchFamily="18" charset="0"/>
                  </a:rPr>
                  <a:t>Solução: </a:t>
                </a:r>
                <a:r>
                  <a:rPr lang="pt-BR" sz="2400" dirty="0">
                    <a:effectLst/>
                    <a:latin typeface="Arial Narrow" panose="020B0606020202030204" pitchFamily="34" charset="0"/>
                    <a:ea typeface="Times New Roman" panose="02020603050405020304" pitchFamily="18" charset="0"/>
                  </a:rPr>
                  <a:t>Devemos identificar os valores fornecidos no enunciado e a incógnita a ser calculada.</a:t>
                </a:r>
              </a:p>
              <a:p>
                <a:pPr marR="90170" algn="just" fontAlgn="base">
                  <a:spcAft>
                    <a:spcPts val="100"/>
                  </a:spcAft>
                </a:pPr>
                <a14:m>
                  <m:oMathPara xmlns:m="http://schemas.openxmlformats.org/officeDocument/2006/math">
                    <m:oMathParaPr>
                      <m:jc m:val="left"/>
                    </m:oMathParaPr>
                    <m:oMath xmlns:m="http://schemas.openxmlformats.org/officeDocument/2006/math">
                      <m:r>
                        <m:rPr>
                          <m:sty m:val="p"/>
                        </m:rPr>
                        <a:rPr lang="pt-BR" sz="2400">
                          <a:solidFill>
                            <a:srgbClr val="C45911"/>
                          </a:solidFill>
                          <a:effectLst/>
                          <a:latin typeface="Cambria Math" panose="02040503050406030204" pitchFamily="18" charset="0"/>
                          <a:ea typeface="Times New Roman" panose="02020603050405020304" pitchFamily="18" charset="0"/>
                        </a:rPr>
                        <m:t>C</m:t>
                      </m:r>
                      <m:r>
                        <a:rPr lang="pt-BR" sz="2400">
                          <a:solidFill>
                            <a:srgbClr val="C45911"/>
                          </a:solidFill>
                          <a:effectLst/>
                          <a:latin typeface="Cambria Math" panose="02040503050406030204" pitchFamily="18" charset="0"/>
                          <a:ea typeface="Times New Roman" panose="02020603050405020304" pitchFamily="18" charset="0"/>
                        </a:rPr>
                        <m:t> = 1200</m:t>
                      </m:r>
                    </m:oMath>
                  </m:oMathPara>
                </a14:m>
                <a:endParaRPr lang="pt-BR" sz="2400" dirty="0">
                  <a:effectLst/>
                  <a:latin typeface="Arial Narrow" panose="020B0606020202030204" pitchFamily="34" charset="0"/>
                  <a:ea typeface="Times New Roman" panose="02020603050405020304" pitchFamily="18" charset="0"/>
                </a:endParaRPr>
              </a:p>
              <a:p>
                <a:pPr marR="90170" algn="just" fontAlgn="base">
                  <a:spcAft>
                    <a:spcPts val="100"/>
                  </a:spcAft>
                </a:pPr>
                <a14:m>
                  <m:oMathPara xmlns:m="http://schemas.openxmlformats.org/officeDocument/2006/math">
                    <m:oMathParaPr>
                      <m:jc m:val="left"/>
                    </m:oMathParaPr>
                    <m:oMath xmlns:m="http://schemas.openxmlformats.org/officeDocument/2006/math">
                      <m:r>
                        <m:rPr>
                          <m:sty m:val="p"/>
                        </m:rPr>
                        <a:rPr lang="pt-BR" sz="2400">
                          <a:solidFill>
                            <a:srgbClr val="0070C0"/>
                          </a:solidFill>
                          <a:effectLst/>
                          <a:latin typeface="Cambria Math" panose="02040503050406030204" pitchFamily="18" charset="0"/>
                          <a:ea typeface="Times New Roman" panose="02020603050405020304" pitchFamily="18" charset="0"/>
                        </a:rPr>
                        <m:t>i</m:t>
                      </m:r>
                      <m:r>
                        <a:rPr lang="pt-BR" sz="2400">
                          <a:solidFill>
                            <a:srgbClr val="0070C0"/>
                          </a:solidFill>
                          <a:effectLst/>
                          <a:latin typeface="Cambria Math" panose="02040503050406030204" pitchFamily="18" charset="0"/>
                          <a:ea typeface="Times New Roman" panose="02020603050405020304" pitchFamily="18" charset="0"/>
                        </a:rPr>
                        <m:t> = 2% </m:t>
                      </m:r>
                      <m:r>
                        <m:rPr>
                          <m:sty m:val="p"/>
                        </m:rPr>
                        <a:rPr lang="pt-BR" sz="2400">
                          <a:solidFill>
                            <a:srgbClr val="0070C0"/>
                          </a:solidFill>
                          <a:effectLst/>
                          <a:latin typeface="Cambria Math" panose="02040503050406030204" pitchFamily="18" charset="0"/>
                          <a:ea typeface="Times New Roman" panose="02020603050405020304" pitchFamily="18" charset="0"/>
                        </a:rPr>
                        <m:t>ao</m:t>
                      </m:r>
                      <m:r>
                        <a:rPr lang="pt-BR" sz="2400">
                          <a:solidFill>
                            <a:srgbClr val="0070C0"/>
                          </a:solidFill>
                          <a:effectLst/>
                          <a:latin typeface="Cambria Math" panose="02040503050406030204" pitchFamily="18" charset="0"/>
                          <a:ea typeface="Times New Roman" panose="02020603050405020304" pitchFamily="18" charset="0"/>
                        </a:rPr>
                        <m:t> </m:t>
                      </m:r>
                      <m:r>
                        <m:rPr>
                          <m:sty m:val="p"/>
                        </m:rPr>
                        <a:rPr lang="pt-BR" sz="2400">
                          <a:solidFill>
                            <a:srgbClr val="0070C0"/>
                          </a:solidFill>
                          <a:effectLst/>
                          <a:latin typeface="Cambria Math" panose="02040503050406030204" pitchFamily="18" charset="0"/>
                          <a:ea typeface="Times New Roman" panose="02020603050405020304" pitchFamily="18" charset="0"/>
                        </a:rPr>
                        <m:t>m</m:t>
                      </m:r>
                      <m:r>
                        <a:rPr lang="pt-BR" sz="2400">
                          <a:solidFill>
                            <a:srgbClr val="0070C0"/>
                          </a:solidFill>
                          <a:effectLst/>
                          <a:latin typeface="Cambria Math" panose="02040503050406030204" pitchFamily="18" charset="0"/>
                          <a:ea typeface="Times New Roman" panose="02020603050405020304" pitchFamily="18" charset="0"/>
                        </a:rPr>
                        <m:t>ê</m:t>
                      </m:r>
                      <m:r>
                        <m:rPr>
                          <m:sty m:val="p"/>
                        </m:rPr>
                        <a:rPr lang="pt-BR" sz="2400">
                          <a:solidFill>
                            <a:srgbClr val="0070C0"/>
                          </a:solidFill>
                          <a:effectLst/>
                          <a:latin typeface="Cambria Math" panose="02040503050406030204" pitchFamily="18" charset="0"/>
                          <a:ea typeface="Times New Roman" panose="02020603050405020304" pitchFamily="18" charset="0"/>
                        </a:rPr>
                        <m:t>s</m:t>
                      </m:r>
                      <m:r>
                        <a:rPr lang="pt-BR" sz="2400">
                          <a:effectLst/>
                          <a:latin typeface="Cambria Math" panose="02040503050406030204" pitchFamily="18" charset="0"/>
                          <a:ea typeface="Times New Roman" panose="02020603050405020304" pitchFamily="18" charset="0"/>
                        </a:rPr>
                        <m:t>  → </m:t>
                      </m:r>
                      <m:r>
                        <m:rPr>
                          <m:sty m:val="p"/>
                        </m:rPr>
                        <a:rPr lang="pt-BR" sz="2400">
                          <a:effectLst/>
                          <a:latin typeface="Cambria Math" panose="02040503050406030204" pitchFamily="18" charset="0"/>
                          <a:ea typeface="Times New Roman" panose="02020603050405020304" pitchFamily="18" charset="0"/>
                        </a:rPr>
                        <m:t>passando</m:t>
                      </m:r>
                      <m:r>
                        <a:rPr lang="pt-BR" sz="2400">
                          <a:effectLst/>
                          <a:latin typeface="Cambria Math" panose="02040503050406030204" pitchFamily="18" charset="0"/>
                          <a:ea typeface="Times New Roman" panose="02020603050405020304" pitchFamily="18" charset="0"/>
                        </a:rPr>
                        <m:t> </m:t>
                      </m:r>
                      <m:r>
                        <m:rPr>
                          <m:sty m:val="p"/>
                        </m:rPr>
                        <a:rPr lang="pt-BR" sz="2400">
                          <a:effectLst/>
                          <a:latin typeface="Cambria Math" panose="02040503050406030204" pitchFamily="18" charset="0"/>
                          <a:ea typeface="Times New Roman" panose="02020603050405020304" pitchFamily="18" charset="0"/>
                        </a:rPr>
                        <m:t>para</m:t>
                      </m:r>
                      <m:r>
                        <a:rPr lang="pt-BR" sz="2400">
                          <a:effectLst/>
                          <a:latin typeface="Cambria Math" panose="02040503050406030204" pitchFamily="18" charset="0"/>
                          <a:ea typeface="Times New Roman" panose="02020603050405020304" pitchFamily="18" charset="0"/>
                        </a:rPr>
                        <m:t> </m:t>
                      </m:r>
                      <m:r>
                        <m:rPr>
                          <m:sty m:val="p"/>
                        </m:rPr>
                        <a:rPr lang="pt-BR" sz="2400">
                          <a:effectLst/>
                          <a:latin typeface="Cambria Math" panose="02040503050406030204" pitchFamily="18" charset="0"/>
                          <a:ea typeface="Times New Roman" panose="02020603050405020304" pitchFamily="18" charset="0"/>
                        </a:rPr>
                        <m:t>a</m:t>
                      </m:r>
                      <m:r>
                        <a:rPr lang="pt-BR" sz="2400">
                          <a:effectLst/>
                          <a:latin typeface="Cambria Math" panose="02040503050406030204" pitchFamily="18" charset="0"/>
                          <a:ea typeface="Times New Roman" panose="02020603050405020304" pitchFamily="18" charset="0"/>
                        </a:rPr>
                        <m:t> </m:t>
                      </m:r>
                      <m:r>
                        <m:rPr>
                          <m:sty m:val="p"/>
                        </m:rPr>
                        <a:rPr lang="pt-BR" sz="2400">
                          <a:effectLst/>
                          <a:latin typeface="Cambria Math" panose="02040503050406030204" pitchFamily="18" charset="0"/>
                          <a:ea typeface="Times New Roman" panose="02020603050405020304" pitchFamily="18" charset="0"/>
                        </a:rPr>
                        <m:t>forma</m:t>
                      </m:r>
                      <m:r>
                        <a:rPr lang="pt-BR" sz="2400">
                          <a:effectLst/>
                          <a:latin typeface="Cambria Math" panose="02040503050406030204" pitchFamily="18" charset="0"/>
                          <a:ea typeface="Times New Roman" panose="02020603050405020304" pitchFamily="18" charset="0"/>
                        </a:rPr>
                        <m:t> </m:t>
                      </m:r>
                      <m:r>
                        <m:rPr>
                          <m:sty m:val="p"/>
                        </m:rPr>
                        <a:rPr lang="pt-BR" sz="2400">
                          <a:effectLst/>
                          <a:latin typeface="Cambria Math" panose="02040503050406030204" pitchFamily="18" charset="0"/>
                          <a:ea typeface="Times New Roman" panose="02020603050405020304" pitchFamily="18" charset="0"/>
                        </a:rPr>
                        <m:t>decimal</m:t>
                      </m:r>
                      <m:r>
                        <a:rPr lang="pt-BR" sz="2400">
                          <a:effectLst/>
                          <a:latin typeface="Cambria Math" panose="02040503050406030204" pitchFamily="18" charset="0"/>
                          <a:ea typeface="Times New Roman" panose="02020603050405020304" pitchFamily="18" charset="0"/>
                        </a:rPr>
                        <m:t>, </m:t>
                      </m:r>
                      <m:r>
                        <m:rPr>
                          <m:sty m:val="p"/>
                        </m:rPr>
                        <a:rPr lang="pt-BR" sz="2400">
                          <a:effectLst/>
                          <a:latin typeface="Cambria Math" panose="02040503050406030204" pitchFamily="18" charset="0"/>
                          <a:ea typeface="Times New Roman" panose="02020603050405020304" pitchFamily="18" charset="0"/>
                        </a:rPr>
                        <m:t>temos</m:t>
                      </m:r>
                      <m:r>
                        <a:rPr lang="pt-BR" sz="2400">
                          <a:effectLst/>
                          <a:latin typeface="Cambria Math" panose="02040503050406030204" pitchFamily="18" charset="0"/>
                          <a:ea typeface="Times New Roman" panose="02020603050405020304" pitchFamily="18" charset="0"/>
                        </a:rPr>
                        <m:t> 2%=</m:t>
                      </m:r>
                      <m:f>
                        <m:fPr>
                          <m:ctrlPr>
                            <a:rPr lang="pt-BR" sz="2400" i="1">
                              <a:effectLst/>
                              <a:latin typeface="Cambria Math" panose="02040503050406030204" pitchFamily="18" charset="0"/>
                              <a:ea typeface="Times New Roman" panose="02020603050405020304" pitchFamily="18" charset="0"/>
                            </a:rPr>
                          </m:ctrlPr>
                        </m:fPr>
                        <m:num>
                          <m:r>
                            <a:rPr lang="pt-BR" sz="2400">
                              <a:effectLst/>
                              <a:latin typeface="Cambria Math" panose="02040503050406030204" pitchFamily="18" charset="0"/>
                              <a:ea typeface="Times New Roman" panose="02020603050405020304" pitchFamily="18" charset="0"/>
                            </a:rPr>
                            <m:t>2</m:t>
                          </m:r>
                        </m:num>
                        <m:den>
                          <m:r>
                            <a:rPr lang="pt-BR" sz="2400">
                              <a:effectLst/>
                              <a:latin typeface="Cambria Math" panose="02040503050406030204" pitchFamily="18" charset="0"/>
                              <a:ea typeface="Times New Roman" panose="02020603050405020304" pitchFamily="18" charset="0"/>
                            </a:rPr>
                            <m:t>100</m:t>
                          </m:r>
                        </m:den>
                      </m:f>
                      <m:r>
                        <a:rPr lang="pt-BR" sz="2400">
                          <a:effectLst/>
                          <a:latin typeface="Cambria Math" panose="02040503050406030204" pitchFamily="18" charset="0"/>
                          <a:ea typeface="Times New Roman" panose="02020603050405020304" pitchFamily="18" charset="0"/>
                        </a:rPr>
                        <m:t>=</m:t>
                      </m:r>
                      <m:r>
                        <a:rPr lang="pt-BR" sz="2400">
                          <a:solidFill>
                            <a:srgbClr val="0070C0"/>
                          </a:solidFill>
                          <a:effectLst/>
                          <a:latin typeface="Cambria Math" panose="02040503050406030204" pitchFamily="18" charset="0"/>
                          <a:ea typeface="Times New Roman" panose="02020603050405020304" pitchFamily="18" charset="0"/>
                        </a:rPr>
                        <m:t>0,02</m:t>
                      </m:r>
                    </m:oMath>
                  </m:oMathPara>
                </a14:m>
                <a:endParaRPr lang="pt-BR" sz="2400" dirty="0">
                  <a:effectLst/>
                  <a:latin typeface="Arial Narrow" panose="020B0606020202030204" pitchFamily="34" charset="0"/>
                  <a:ea typeface="Times New Roman" panose="02020603050405020304" pitchFamily="18" charset="0"/>
                </a:endParaRPr>
              </a:p>
              <a:p>
                <a:pPr marR="90170" algn="just" fontAlgn="base">
                  <a:spcAft>
                    <a:spcPts val="100"/>
                  </a:spcAft>
                </a:pPr>
                <a:r>
                  <a:rPr lang="pt-BR" sz="2400" dirty="0">
                    <a:effectLst/>
                    <a:latin typeface="Arial Narrow" panose="020B0606020202030204" pitchFamily="34" charset="0"/>
                    <a:ea typeface="Times New Roman" panose="02020603050405020304" pitchFamily="18" charset="0"/>
                  </a:rPr>
                  <a:t>É necessário que a unidade de tempo esteja na mesma unidade de tempo da taxa de juros, logo, devemos transformar a unidade do tempo, assim,</a:t>
                </a:r>
              </a:p>
              <a:p>
                <a:pPr marR="90170" algn="ctr" fontAlgn="base">
                  <a:lnSpc>
                    <a:spcPct val="150000"/>
                  </a:lnSpc>
                  <a:spcAft>
                    <a:spcPts val="100"/>
                  </a:spcAft>
                </a:pPr>
                <a14:m>
                  <m:oMathPara xmlns:m="http://schemas.openxmlformats.org/officeDocument/2006/math">
                    <m:oMathParaPr>
                      <m:jc m:val="center"/>
                    </m:oMathParaPr>
                    <m:oMath xmlns:m="http://schemas.openxmlformats.org/officeDocument/2006/math">
                      <m:r>
                        <m:rPr>
                          <m:sty m:val="p"/>
                        </m:rPr>
                        <a:rPr lang="pt-BR" sz="2400" b="0" i="0" smtClean="0">
                          <a:solidFill>
                            <a:srgbClr val="146871"/>
                          </a:solidFill>
                          <a:effectLst/>
                          <a:latin typeface="Cambria Math" panose="02040503050406030204" pitchFamily="18" charset="0"/>
                          <a:ea typeface="Times New Roman" panose="02020603050405020304" pitchFamily="18" charset="0"/>
                        </a:rPr>
                        <m:t>t</m:t>
                      </m:r>
                      <m:r>
                        <a:rPr lang="pt-BR" sz="2400" b="0" i="0" smtClean="0">
                          <a:solidFill>
                            <a:srgbClr val="146871"/>
                          </a:solidFill>
                          <a:effectLst/>
                          <a:latin typeface="Cambria Math" panose="02040503050406030204" pitchFamily="18" charset="0"/>
                          <a:ea typeface="Times New Roman" panose="02020603050405020304" pitchFamily="18" charset="0"/>
                        </a:rPr>
                        <m:t>=1 </m:t>
                      </m:r>
                      <m:r>
                        <m:rPr>
                          <m:sty m:val="p"/>
                        </m:rPr>
                        <a:rPr lang="pt-BR" sz="2400" b="0" i="0" smtClean="0">
                          <a:solidFill>
                            <a:srgbClr val="146871"/>
                          </a:solidFill>
                          <a:effectLst/>
                          <a:latin typeface="Cambria Math" panose="02040503050406030204" pitchFamily="18" charset="0"/>
                          <a:ea typeface="Times New Roman" panose="02020603050405020304" pitchFamily="18" charset="0"/>
                        </a:rPr>
                        <m:t>ano</m:t>
                      </m:r>
                      <m:r>
                        <a:rPr lang="pt-BR" sz="2400" b="0" i="0" smtClean="0">
                          <a:solidFill>
                            <a:srgbClr val="146871"/>
                          </a:solidFill>
                          <a:effectLst/>
                          <a:latin typeface="Cambria Math" panose="02040503050406030204" pitchFamily="18" charset="0"/>
                          <a:ea typeface="Times New Roman" panose="02020603050405020304" pitchFamily="18" charset="0"/>
                        </a:rPr>
                        <m:t> </m:t>
                      </m:r>
                      <m:r>
                        <m:rPr>
                          <m:sty m:val="p"/>
                        </m:rPr>
                        <a:rPr lang="pt-BR" sz="2400" b="0" i="0" smtClean="0">
                          <a:solidFill>
                            <a:srgbClr val="146871"/>
                          </a:solidFill>
                          <a:effectLst/>
                          <a:latin typeface="Cambria Math" panose="02040503050406030204" pitchFamily="18" charset="0"/>
                          <a:ea typeface="Times New Roman" panose="02020603050405020304" pitchFamily="18" charset="0"/>
                        </a:rPr>
                        <m:t>e</m:t>
                      </m:r>
                      <m:r>
                        <a:rPr lang="pt-BR" sz="2400" b="0" i="0" smtClean="0">
                          <a:solidFill>
                            <a:srgbClr val="146871"/>
                          </a:solidFill>
                          <a:effectLst/>
                          <a:latin typeface="Cambria Math" panose="02040503050406030204" pitchFamily="18" charset="0"/>
                          <a:ea typeface="Times New Roman" panose="02020603050405020304" pitchFamily="18" charset="0"/>
                        </a:rPr>
                        <m:t> 3 </m:t>
                      </m:r>
                      <m:r>
                        <m:rPr>
                          <m:sty m:val="p"/>
                        </m:rPr>
                        <a:rPr lang="pt-BR" sz="2400" b="0" i="0" smtClean="0">
                          <a:solidFill>
                            <a:srgbClr val="146871"/>
                          </a:solidFill>
                          <a:effectLst/>
                          <a:latin typeface="Cambria Math" panose="02040503050406030204" pitchFamily="18" charset="0"/>
                          <a:ea typeface="Times New Roman" panose="02020603050405020304" pitchFamily="18" charset="0"/>
                        </a:rPr>
                        <m:t>meses</m:t>
                      </m:r>
                      <m:r>
                        <a:rPr lang="pt-BR" sz="2400" b="0" i="0" smtClean="0">
                          <a:effectLst/>
                          <a:latin typeface="Cambria Math" panose="02040503050406030204" pitchFamily="18" charset="0"/>
                          <a:ea typeface="Times New Roman" panose="02020603050405020304" pitchFamily="18" charset="0"/>
                        </a:rPr>
                        <m:t> </m:t>
                      </m:r>
                      <m:r>
                        <a:rPr lang="pt-BR" sz="2400" i="1">
                          <a:effectLst/>
                          <a:latin typeface="Cambria Math" panose="02040503050406030204" pitchFamily="18" charset="0"/>
                          <a:ea typeface="Times New Roman" panose="02020603050405020304" pitchFamily="18" charset="0"/>
                        </a:rPr>
                        <m:t>→</m:t>
                      </m:r>
                      <m:r>
                        <a:rPr lang="pt-BR" sz="2400" b="0" i="0" smtClean="0">
                          <a:effectLst/>
                          <a:latin typeface="Cambria Math" panose="02040503050406030204" pitchFamily="18" charset="0"/>
                          <a:ea typeface="Times New Roman" panose="02020603050405020304" pitchFamily="18" charset="0"/>
                        </a:rPr>
                        <m:t> </m:t>
                      </m:r>
                      <m:r>
                        <a:rPr lang="pt-BR" sz="2400">
                          <a:effectLst/>
                          <a:latin typeface="Cambria Math" panose="02040503050406030204" pitchFamily="18" charset="0"/>
                          <a:ea typeface="Times New Roman" panose="02020603050405020304" pitchFamily="18" charset="0"/>
                        </a:rPr>
                        <m:t>12 </m:t>
                      </m:r>
                      <m:r>
                        <m:rPr>
                          <m:sty m:val="p"/>
                        </m:rPr>
                        <a:rPr lang="pt-BR" sz="2400">
                          <a:effectLst/>
                          <a:latin typeface="Cambria Math" panose="02040503050406030204" pitchFamily="18" charset="0"/>
                          <a:ea typeface="Times New Roman" panose="02020603050405020304" pitchFamily="18" charset="0"/>
                        </a:rPr>
                        <m:t>meses</m:t>
                      </m:r>
                      <m:r>
                        <a:rPr lang="pt-BR" sz="2400">
                          <a:effectLst/>
                          <a:latin typeface="Cambria Math" panose="02040503050406030204" pitchFamily="18" charset="0"/>
                          <a:ea typeface="Times New Roman" panose="02020603050405020304" pitchFamily="18" charset="0"/>
                        </a:rPr>
                        <m:t>+3 </m:t>
                      </m:r>
                      <m:r>
                        <m:rPr>
                          <m:sty m:val="p"/>
                        </m:rPr>
                        <a:rPr lang="pt-BR" sz="2400">
                          <a:effectLst/>
                          <a:latin typeface="Cambria Math" panose="02040503050406030204" pitchFamily="18" charset="0"/>
                          <a:ea typeface="Times New Roman" panose="02020603050405020304" pitchFamily="18" charset="0"/>
                        </a:rPr>
                        <m:t>meses</m:t>
                      </m:r>
                      <m:r>
                        <a:rPr lang="pt-BR" sz="2400">
                          <a:effectLst/>
                          <a:latin typeface="Cambria Math" panose="02040503050406030204" pitchFamily="18" charset="0"/>
                          <a:ea typeface="Times New Roman" panose="02020603050405020304" pitchFamily="18" charset="0"/>
                        </a:rPr>
                        <m:t>=15 </m:t>
                      </m:r>
                      <m:r>
                        <m:rPr>
                          <m:sty m:val="p"/>
                        </m:rPr>
                        <a:rPr lang="pt-BR" sz="2400" smtClean="0">
                          <a:solidFill>
                            <a:srgbClr val="146871"/>
                          </a:solidFill>
                          <a:effectLst/>
                          <a:latin typeface="Cambria Math" panose="02040503050406030204" pitchFamily="18" charset="0"/>
                          <a:ea typeface="Times New Roman" panose="02020603050405020304" pitchFamily="18" charset="0"/>
                        </a:rPr>
                        <m:t>meses</m:t>
                      </m:r>
                    </m:oMath>
                  </m:oMathPara>
                </a14:m>
                <a:endParaRPr lang="pt-BR" sz="2400" dirty="0">
                  <a:effectLst/>
                  <a:latin typeface="Arial Narrow" panose="020B0606020202030204" pitchFamily="34" charset="0"/>
                  <a:ea typeface="Times New Roman" panose="02020603050405020304" pitchFamily="18" charset="0"/>
                </a:endParaRPr>
              </a:p>
              <a:p>
                <a:pPr marR="90170" algn="just" fontAlgn="base">
                  <a:spcAft>
                    <a:spcPts val="100"/>
                  </a:spcAft>
                </a:pPr>
                <a:r>
                  <a:rPr lang="pt-BR" sz="2400" dirty="0">
                    <a:effectLst/>
                    <a:latin typeface="Arial Narrow" panose="020B0606020202030204" pitchFamily="34" charset="0"/>
                    <a:ea typeface="Times New Roman" panose="02020603050405020304" pitchFamily="18" charset="0"/>
                  </a:rPr>
                  <a:t>A incógnita a ser calculada é o juro (</a:t>
                </a:r>
                <a14:m>
                  <m:oMath xmlns:m="http://schemas.openxmlformats.org/officeDocument/2006/math">
                    <m:r>
                      <a:rPr lang="pt-BR" sz="2400" b="1" i="1">
                        <a:solidFill>
                          <a:srgbClr val="70AD47"/>
                        </a:solidFill>
                        <a:effectLst/>
                        <a:latin typeface="Cambria Math" panose="02040503050406030204" pitchFamily="18" charset="0"/>
                        <a:ea typeface="Times New Roman" panose="02020603050405020304" pitchFamily="18" charset="0"/>
                      </a:rPr>
                      <m:t>𝐉</m:t>
                    </m:r>
                  </m:oMath>
                </a14:m>
                <a:r>
                  <a:rPr lang="pt-BR" sz="2400" dirty="0">
                    <a:effectLst/>
                    <a:latin typeface="Arial Narrow" panose="020B0606020202030204" pitchFamily="34" charset="0"/>
                    <a:ea typeface="Times New Roman" panose="02020603050405020304" pitchFamily="18" charset="0"/>
                  </a:rPr>
                  <a:t>), substituindo os dados fornecidos na fórmula do juro, temos</a:t>
                </a:r>
              </a:p>
              <a:p>
                <a:pPr marR="90170" algn="just" fontAlgn="base">
                  <a:lnSpc>
                    <a:spcPct val="150000"/>
                  </a:lnSpc>
                  <a:spcAft>
                    <a:spcPts val="100"/>
                  </a:spcAft>
                </a:pPr>
                <a14:m>
                  <m:oMathPara xmlns:m="http://schemas.openxmlformats.org/officeDocument/2006/math">
                    <m:oMathParaPr>
                      <m:jc m:val="centerGroup"/>
                    </m:oMathParaPr>
                    <m:oMath xmlns:m="http://schemas.openxmlformats.org/officeDocument/2006/math">
                      <m:r>
                        <a:rPr lang="pt-BR" sz="2400" b="1" i="1">
                          <a:solidFill>
                            <a:srgbClr val="70AD47"/>
                          </a:solidFill>
                          <a:effectLst/>
                          <a:latin typeface="Cambria Math" panose="02040503050406030204" pitchFamily="18" charset="0"/>
                          <a:ea typeface="Times New Roman" panose="02020603050405020304" pitchFamily="18" charset="0"/>
                        </a:rPr>
                        <m:t>𝐉</m:t>
                      </m:r>
                      <m:r>
                        <a:rPr lang="pt-BR" sz="2400" b="1">
                          <a:effectLst/>
                          <a:latin typeface="Cambria Math" panose="02040503050406030204" pitchFamily="18" charset="0"/>
                          <a:ea typeface="Times New Roman" panose="02020603050405020304" pitchFamily="18" charset="0"/>
                        </a:rPr>
                        <m:t> = </m:t>
                      </m:r>
                      <m:r>
                        <a:rPr lang="pt-BR" sz="2400" b="1" i="1">
                          <a:solidFill>
                            <a:srgbClr val="C45911"/>
                          </a:solidFill>
                          <a:effectLst/>
                          <a:latin typeface="Cambria Math" panose="02040503050406030204" pitchFamily="18" charset="0"/>
                          <a:ea typeface="Times New Roman" panose="02020603050405020304" pitchFamily="18" charset="0"/>
                        </a:rPr>
                        <m:t>𝐂</m:t>
                      </m:r>
                      <m:r>
                        <a:rPr lang="pt-BR" sz="2400" b="1">
                          <a:effectLst/>
                          <a:latin typeface="Cambria Math" panose="02040503050406030204" pitchFamily="18" charset="0"/>
                          <a:ea typeface="Times New Roman" panose="02020603050405020304" pitchFamily="18" charset="0"/>
                        </a:rPr>
                        <m:t> </m:t>
                      </m:r>
                      <m:r>
                        <a:rPr lang="pt-BR" sz="2400" b="1">
                          <a:solidFill>
                            <a:srgbClr val="000000"/>
                          </a:solidFill>
                          <a:effectLst/>
                          <a:highlight>
                            <a:srgbClr val="FFFFFF"/>
                          </a:highlight>
                          <a:latin typeface="Cambria Math" panose="02040503050406030204" pitchFamily="18" charset="0"/>
                          <a:ea typeface="Times New Roman" panose="02020603050405020304" pitchFamily="18" charset="0"/>
                        </a:rPr>
                        <m:t>∙</m:t>
                      </m:r>
                      <m:r>
                        <a:rPr lang="pt-BR" sz="2400" b="1">
                          <a:effectLst/>
                          <a:latin typeface="Cambria Math" panose="02040503050406030204" pitchFamily="18" charset="0"/>
                          <a:ea typeface="Times New Roman" panose="02020603050405020304" pitchFamily="18" charset="0"/>
                        </a:rPr>
                        <m:t> </m:t>
                      </m:r>
                      <m:r>
                        <a:rPr lang="pt-BR" sz="2400" b="1" i="1">
                          <a:solidFill>
                            <a:srgbClr val="0070C0"/>
                          </a:solidFill>
                          <a:effectLst/>
                          <a:latin typeface="Cambria Math" panose="02040503050406030204" pitchFamily="18" charset="0"/>
                          <a:ea typeface="Times New Roman" panose="02020603050405020304" pitchFamily="18" charset="0"/>
                        </a:rPr>
                        <m:t>𝐢</m:t>
                      </m:r>
                      <m:r>
                        <a:rPr lang="pt-BR" sz="2400" b="1">
                          <a:effectLst/>
                          <a:latin typeface="Cambria Math" panose="02040503050406030204" pitchFamily="18" charset="0"/>
                          <a:ea typeface="Times New Roman" panose="02020603050405020304" pitchFamily="18" charset="0"/>
                        </a:rPr>
                        <m:t> </m:t>
                      </m:r>
                      <m:r>
                        <a:rPr lang="pt-BR" sz="2400" b="1">
                          <a:solidFill>
                            <a:srgbClr val="000000"/>
                          </a:solidFill>
                          <a:effectLst/>
                          <a:highlight>
                            <a:srgbClr val="FFFFFF"/>
                          </a:highlight>
                          <a:latin typeface="Cambria Math" panose="02040503050406030204" pitchFamily="18" charset="0"/>
                          <a:ea typeface="Times New Roman" panose="02020603050405020304" pitchFamily="18" charset="0"/>
                        </a:rPr>
                        <m:t>∙</m:t>
                      </m:r>
                      <m:r>
                        <a:rPr lang="pt-BR" sz="2400" b="1">
                          <a:effectLst/>
                          <a:latin typeface="Cambria Math" panose="02040503050406030204" pitchFamily="18" charset="0"/>
                          <a:ea typeface="Times New Roman" panose="02020603050405020304" pitchFamily="18" charset="0"/>
                        </a:rPr>
                        <m:t> </m:t>
                      </m:r>
                      <m:r>
                        <a:rPr lang="pt-BR" sz="2400" b="1" i="1" smtClean="0">
                          <a:solidFill>
                            <a:srgbClr val="146871"/>
                          </a:solidFill>
                          <a:effectLst/>
                          <a:latin typeface="Cambria Math" panose="02040503050406030204" pitchFamily="18" charset="0"/>
                          <a:ea typeface="Times New Roman" panose="02020603050405020304" pitchFamily="18" charset="0"/>
                        </a:rPr>
                        <m:t>𝐭</m:t>
                      </m:r>
                      <m:r>
                        <a:rPr lang="pt-BR" sz="2400" b="1">
                          <a:effectLst/>
                          <a:latin typeface="Cambria Math" panose="02040503050406030204" pitchFamily="18" charset="0"/>
                          <a:ea typeface="Times New Roman" panose="02020603050405020304" pitchFamily="18" charset="0"/>
                        </a:rPr>
                        <m:t> = </m:t>
                      </m:r>
                      <m:r>
                        <a:rPr lang="pt-BR" sz="2400" b="1" i="1">
                          <a:solidFill>
                            <a:srgbClr val="C45911"/>
                          </a:solidFill>
                          <a:effectLst/>
                          <a:latin typeface="Cambria Math" panose="02040503050406030204" pitchFamily="18" charset="0"/>
                          <a:ea typeface="Times New Roman" panose="02020603050405020304" pitchFamily="18" charset="0"/>
                        </a:rPr>
                        <m:t>𝟏𝟐𝟎𝟎</m:t>
                      </m:r>
                      <m:r>
                        <a:rPr lang="pt-BR" sz="2400" b="1">
                          <a:effectLst/>
                          <a:latin typeface="Cambria Math" panose="02040503050406030204" pitchFamily="18" charset="0"/>
                          <a:ea typeface="Times New Roman" panose="02020603050405020304" pitchFamily="18" charset="0"/>
                        </a:rPr>
                        <m:t> </m:t>
                      </m:r>
                      <m:r>
                        <a:rPr lang="pt-BR" sz="2400" b="1">
                          <a:solidFill>
                            <a:srgbClr val="000000"/>
                          </a:solidFill>
                          <a:effectLst/>
                          <a:highlight>
                            <a:srgbClr val="FFFFFF"/>
                          </a:highlight>
                          <a:latin typeface="Cambria Math" panose="02040503050406030204" pitchFamily="18" charset="0"/>
                          <a:ea typeface="Times New Roman" panose="02020603050405020304" pitchFamily="18" charset="0"/>
                        </a:rPr>
                        <m:t>∙</m:t>
                      </m:r>
                      <m:r>
                        <a:rPr lang="pt-BR" sz="2400" b="1">
                          <a:effectLst/>
                          <a:latin typeface="Cambria Math" panose="02040503050406030204" pitchFamily="18" charset="0"/>
                          <a:ea typeface="Times New Roman" panose="02020603050405020304" pitchFamily="18" charset="0"/>
                        </a:rPr>
                        <m:t> </m:t>
                      </m:r>
                      <m:r>
                        <a:rPr lang="pt-BR" sz="2400" b="1" i="1">
                          <a:solidFill>
                            <a:srgbClr val="0070C0"/>
                          </a:solidFill>
                          <a:effectLst/>
                          <a:latin typeface="Cambria Math" panose="02040503050406030204" pitchFamily="18" charset="0"/>
                          <a:ea typeface="Times New Roman" panose="02020603050405020304" pitchFamily="18" charset="0"/>
                        </a:rPr>
                        <m:t>𝟎</m:t>
                      </m:r>
                      <m:r>
                        <a:rPr lang="pt-BR" sz="2400" b="1">
                          <a:solidFill>
                            <a:srgbClr val="0070C0"/>
                          </a:solidFill>
                          <a:effectLst/>
                          <a:latin typeface="Cambria Math" panose="02040503050406030204" pitchFamily="18" charset="0"/>
                          <a:ea typeface="Times New Roman" panose="02020603050405020304" pitchFamily="18" charset="0"/>
                        </a:rPr>
                        <m:t>,</m:t>
                      </m:r>
                      <m:r>
                        <a:rPr lang="pt-BR" sz="2400" b="1" i="1">
                          <a:solidFill>
                            <a:srgbClr val="0070C0"/>
                          </a:solidFill>
                          <a:effectLst/>
                          <a:latin typeface="Cambria Math" panose="02040503050406030204" pitchFamily="18" charset="0"/>
                          <a:ea typeface="Times New Roman" panose="02020603050405020304" pitchFamily="18" charset="0"/>
                        </a:rPr>
                        <m:t>𝟎𝟐</m:t>
                      </m:r>
                      <m:r>
                        <a:rPr lang="pt-BR" sz="2400" b="1">
                          <a:effectLst/>
                          <a:latin typeface="Cambria Math" panose="02040503050406030204" pitchFamily="18" charset="0"/>
                          <a:ea typeface="Times New Roman" panose="02020603050405020304" pitchFamily="18" charset="0"/>
                        </a:rPr>
                        <m:t> </m:t>
                      </m:r>
                      <m:r>
                        <a:rPr lang="pt-BR" sz="2400" b="1">
                          <a:solidFill>
                            <a:srgbClr val="000000"/>
                          </a:solidFill>
                          <a:effectLst/>
                          <a:highlight>
                            <a:srgbClr val="FFFFFF"/>
                          </a:highlight>
                          <a:latin typeface="Cambria Math" panose="02040503050406030204" pitchFamily="18" charset="0"/>
                          <a:ea typeface="Times New Roman" panose="02020603050405020304" pitchFamily="18" charset="0"/>
                        </a:rPr>
                        <m:t>∙</m:t>
                      </m:r>
                      <m:r>
                        <a:rPr lang="pt-BR" sz="2400" b="1">
                          <a:effectLst/>
                          <a:latin typeface="Cambria Math" panose="02040503050406030204" pitchFamily="18" charset="0"/>
                          <a:ea typeface="Times New Roman" panose="02020603050405020304" pitchFamily="18" charset="0"/>
                        </a:rPr>
                        <m:t> </m:t>
                      </m:r>
                      <m:r>
                        <a:rPr lang="pt-BR" sz="2400" b="1" i="1" smtClean="0">
                          <a:solidFill>
                            <a:srgbClr val="146871"/>
                          </a:solidFill>
                          <a:effectLst/>
                          <a:latin typeface="Cambria Math" panose="02040503050406030204" pitchFamily="18" charset="0"/>
                          <a:ea typeface="Times New Roman" panose="02020603050405020304" pitchFamily="18" charset="0"/>
                        </a:rPr>
                        <m:t>𝟏𝟓</m:t>
                      </m:r>
                      <m:r>
                        <a:rPr lang="pt-BR" sz="2400" b="1">
                          <a:effectLst/>
                          <a:latin typeface="Cambria Math" panose="02040503050406030204" pitchFamily="18" charset="0"/>
                          <a:ea typeface="Times New Roman" panose="02020603050405020304" pitchFamily="18" charset="0"/>
                        </a:rPr>
                        <m:t> = </m:t>
                      </m:r>
                      <m:r>
                        <a:rPr lang="pt-BR" sz="2400" b="1" i="1">
                          <a:effectLst/>
                          <a:latin typeface="Cambria Math" panose="02040503050406030204" pitchFamily="18" charset="0"/>
                          <a:ea typeface="Times New Roman" panose="02020603050405020304" pitchFamily="18" charset="0"/>
                        </a:rPr>
                        <m:t>𝟑𝟔𝟎</m:t>
                      </m:r>
                    </m:oMath>
                  </m:oMathPara>
                </a14:m>
                <a:endParaRPr lang="pt-BR" sz="2400" dirty="0">
                  <a:effectLst/>
                  <a:latin typeface="Arial Narrow" panose="020B0606020202030204" pitchFamily="34" charset="0"/>
                  <a:ea typeface="Times New Roman" panose="02020603050405020304" pitchFamily="18" charset="0"/>
                </a:endParaRPr>
              </a:p>
              <a:p>
                <a:pPr marR="90170" algn="just" fontAlgn="base">
                  <a:spcAft>
                    <a:spcPts val="100"/>
                  </a:spcAft>
                </a:pPr>
                <a:r>
                  <a:rPr lang="pt-BR" sz="2400" dirty="0">
                    <a:effectLst/>
                    <a:latin typeface="Arial Narrow" panose="020B0606020202030204" pitchFamily="34" charset="0"/>
                    <a:ea typeface="Times New Roman" panose="02020603050405020304" pitchFamily="18" charset="0"/>
                  </a:rPr>
                  <a:t>Assim, o rendimento no final do período será de </a:t>
                </a:r>
                <a14:m>
                  <m:oMath xmlns:m="http://schemas.openxmlformats.org/officeDocument/2006/math">
                    <m:r>
                      <m:rPr>
                        <m:sty m:val="p"/>
                      </m:rPr>
                      <a:rPr lang="pt-BR" sz="2400" b="0">
                        <a:effectLst/>
                        <a:latin typeface="Cambria Math" panose="02040503050406030204" pitchFamily="18" charset="0"/>
                        <a:ea typeface="Times New Roman" panose="02020603050405020304" pitchFamily="18" charset="0"/>
                      </a:rPr>
                      <m:t>R</m:t>
                    </m:r>
                    <m:r>
                      <a:rPr lang="pt-BR" sz="2400" b="0">
                        <a:effectLst/>
                        <a:latin typeface="Cambria Math" panose="02040503050406030204" pitchFamily="18" charset="0"/>
                        <a:ea typeface="Times New Roman" panose="02020603050405020304" pitchFamily="18" charset="0"/>
                      </a:rPr>
                      <m:t>$ 360,00</m:t>
                    </m:r>
                  </m:oMath>
                </a14:m>
                <a:r>
                  <a:rPr lang="pt-BR" sz="2400" b="1" dirty="0">
                    <a:effectLst/>
                    <a:latin typeface="Arial Narrow" panose="020B0606020202030204" pitchFamily="34" charset="0"/>
                    <a:ea typeface="Times New Roman" panose="02020603050405020304" pitchFamily="18" charset="0"/>
                  </a:rPr>
                  <a:t>.</a:t>
                </a:r>
                <a:endParaRPr lang="pt-BR" sz="2400" dirty="0">
                  <a:effectLst/>
                  <a:latin typeface="Arial Narrow" panose="020B0606020202030204" pitchFamily="34" charset="0"/>
                  <a:ea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408AD9AC-CF25-8EA6-F5AC-2238DF58F796}"/>
                  </a:ext>
                </a:extLst>
              </p:cNvPr>
              <p:cNvSpPr txBox="1">
                <a:spLocks noRot="1" noChangeAspect="1" noMove="1" noResize="1" noEditPoints="1" noAdjustHandles="1" noChangeArrowheads="1" noChangeShapeType="1" noTextEdit="1"/>
              </p:cNvSpPr>
              <p:nvPr/>
            </p:nvSpPr>
            <p:spPr>
              <a:xfrm>
                <a:off x="426000" y="633732"/>
                <a:ext cx="11340000" cy="5900398"/>
              </a:xfrm>
              <a:prstGeom prst="rect">
                <a:avLst/>
              </a:prstGeom>
              <a:blipFill>
                <a:blip r:embed="rId2"/>
                <a:stretch>
                  <a:fillRect l="-860" b="-1446"/>
                </a:stretch>
              </a:blipFill>
            </p:spPr>
            <p:txBody>
              <a:bodyPr/>
              <a:lstStyle/>
              <a:p>
                <a:r>
                  <a:rPr lang="pt-BR">
                    <a:noFill/>
                  </a:rPr>
                  <a:t> </a:t>
                </a:r>
              </a:p>
            </p:txBody>
          </p:sp>
        </mc:Fallback>
      </mc:AlternateContent>
    </p:spTree>
    <p:extLst>
      <p:ext uri="{BB962C8B-B14F-4D97-AF65-F5344CB8AC3E}">
        <p14:creationId xmlns:p14="http://schemas.microsoft.com/office/powerpoint/2010/main" val="34689997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1A3C7DCE-D7B6-0C59-AFAF-997B1D1FD165}"/>
              </a:ext>
            </a:extLst>
          </p:cNvPr>
          <p:cNvSpPr txBox="1"/>
          <p:nvPr/>
        </p:nvSpPr>
        <p:spPr>
          <a:xfrm>
            <a:off x="336000" y="1321966"/>
            <a:ext cx="11520000" cy="461665"/>
          </a:xfrm>
          <a:prstGeom prst="rect">
            <a:avLst/>
          </a:prstGeom>
          <a:noFill/>
        </p:spPr>
        <p:txBody>
          <a:bodyPr wrap="square">
            <a:spAutoFit/>
          </a:bodyPr>
          <a:lstStyle/>
          <a:p>
            <a:pPr marR="88900" algn="just">
              <a:spcAft>
                <a:spcPts val="200"/>
              </a:spcAft>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5.</a:t>
            </a:r>
            <a:r>
              <a:rPr lang="pt-BR" sz="2400" kern="100" dirty="0">
                <a:latin typeface="Arial Narrow" panose="020B0606020202030204" pitchFamily="34" charset="0"/>
                <a:ea typeface="Calibri" panose="020F0502020204030204" pitchFamily="34" charset="0"/>
                <a:cs typeface="Times New Roman" panose="02020603050405020304" pitchFamily="18" charset="0"/>
              </a:rPr>
              <a:t> Observe o exemplo, a seguir, de juro rotativo do cartão de crédito.</a:t>
            </a:r>
          </a:p>
        </p:txBody>
      </p:sp>
      <p:pic>
        <p:nvPicPr>
          <p:cNvPr id="2" name="Imagem 1">
            <a:extLst>
              <a:ext uri="{FF2B5EF4-FFF2-40B4-BE49-F238E27FC236}">
                <a16:creationId xmlns:a16="http://schemas.microsoft.com/office/drawing/2014/main" id="{FBBFC85C-DF7C-3C1A-AA5F-2BD4B89EFA04}"/>
              </a:ext>
            </a:extLst>
          </p:cNvPr>
          <p:cNvPicPr>
            <a:picLocks noChangeAspect="1"/>
          </p:cNvPicPr>
          <p:nvPr/>
        </p:nvPicPr>
        <p:blipFill rotWithShape="1">
          <a:blip r:embed="rId4"/>
          <a:srcRect l="862" r="48168" b="34335"/>
          <a:stretch/>
        </p:blipFill>
        <p:spPr>
          <a:xfrm>
            <a:off x="2909888" y="1783631"/>
            <a:ext cx="6372225" cy="1029787"/>
          </a:xfrm>
          <a:prstGeom prst="rect">
            <a:avLst/>
          </a:prstGeom>
        </p:spPr>
      </p:pic>
      <p:pic>
        <p:nvPicPr>
          <p:cNvPr id="4" name="Imagem 3">
            <a:extLst>
              <a:ext uri="{FF2B5EF4-FFF2-40B4-BE49-F238E27FC236}">
                <a16:creationId xmlns:a16="http://schemas.microsoft.com/office/drawing/2014/main" id="{5EC9862E-020E-6D37-7093-AE1D98CA9365}"/>
              </a:ext>
            </a:extLst>
          </p:cNvPr>
          <p:cNvPicPr>
            <a:picLocks noChangeAspect="1"/>
          </p:cNvPicPr>
          <p:nvPr/>
        </p:nvPicPr>
        <p:blipFill rotWithShape="1">
          <a:blip r:embed="rId5"/>
          <a:srcRect l="622" r="48035" b="34580"/>
          <a:stretch/>
        </p:blipFill>
        <p:spPr>
          <a:xfrm>
            <a:off x="6531429" y="3124157"/>
            <a:ext cx="5324571" cy="911525"/>
          </a:xfrm>
          <a:prstGeom prst="rect">
            <a:avLst/>
          </a:prstGeom>
        </p:spPr>
      </p:pic>
      <p:pic>
        <p:nvPicPr>
          <p:cNvPr id="5" name="Imagem 4">
            <a:extLst>
              <a:ext uri="{FF2B5EF4-FFF2-40B4-BE49-F238E27FC236}">
                <a16:creationId xmlns:a16="http://schemas.microsoft.com/office/drawing/2014/main" id="{A7365A88-71D3-2E86-367C-F31A3239C56A}"/>
              </a:ext>
            </a:extLst>
          </p:cNvPr>
          <p:cNvPicPr>
            <a:picLocks noChangeAspect="1"/>
          </p:cNvPicPr>
          <p:nvPr/>
        </p:nvPicPr>
        <p:blipFill rotWithShape="1">
          <a:blip r:embed="rId6"/>
          <a:srcRect l="765" r="31495" b="18120"/>
          <a:stretch/>
        </p:blipFill>
        <p:spPr>
          <a:xfrm>
            <a:off x="4284541" y="4481527"/>
            <a:ext cx="7571459" cy="2109013"/>
          </a:xfrm>
          <a:prstGeom prst="rect">
            <a:avLst/>
          </a:prstGeom>
        </p:spPr>
      </p:pic>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2FCF93D0-A081-ACD1-5A5D-228BAF57C38B}"/>
                  </a:ext>
                </a:extLst>
              </p:cNvPr>
              <p:cNvSpPr txBox="1"/>
              <p:nvPr/>
            </p:nvSpPr>
            <p:spPr>
              <a:xfrm>
                <a:off x="335999" y="2856644"/>
                <a:ext cx="6195430" cy="1446550"/>
              </a:xfrm>
              <a:prstGeom prst="rect">
                <a:avLst/>
              </a:prstGeom>
              <a:noFill/>
            </p:spPr>
            <p:txBody>
              <a:bodyPr wrap="square">
                <a:spAutoFit/>
              </a:bodyPr>
              <a:lstStyle/>
              <a:p>
                <a:pPr marR="88900" algn="just">
                  <a:spcAft>
                    <a:spcPts val="2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Nesse mês, o cliente não conseguiu fazer o pagamento do valor total. Por isso, pagou o valor de </a:t>
                </a:r>
                <a14:m>
                  <m:oMath xmlns:m="http://schemas.openxmlformats.org/officeDocument/2006/math">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$ 500,00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está acima do mínimo, mas abaixo do valor total da fatura daquele mês. Dessa forma, seu pagamento ficou assim:</a:t>
                </a:r>
              </a:p>
            </p:txBody>
          </p:sp>
        </mc:Choice>
        <mc:Fallback>
          <p:sp>
            <p:nvSpPr>
              <p:cNvPr id="10" name="CaixaDeTexto 9">
                <a:extLst>
                  <a:ext uri="{FF2B5EF4-FFF2-40B4-BE49-F238E27FC236}">
                    <a16:creationId xmlns:a16="http://schemas.microsoft.com/office/drawing/2014/main" id="{2FCF93D0-A081-ACD1-5A5D-228BAF57C38B}"/>
                  </a:ext>
                </a:extLst>
              </p:cNvPr>
              <p:cNvSpPr txBox="1">
                <a:spLocks noRot="1" noChangeAspect="1" noMove="1" noResize="1" noEditPoints="1" noAdjustHandles="1" noChangeArrowheads="1" noChangeShapeType="1" noTextEdit="1"/>
              </p:cNvSpPr>
              <p:nvPr/>
            </p:nvSpPr>
            <p:spPr>
              <a:xfrm>
                <a:off x="335999" y="2856644"/>
                <a:ext cx="6195430" cy="1446550"/>
              </a:xfrm>
              <a:prstGeom prst="rect">
                <a:avLst/>
              </a:prstGeom>
              <a:blipFill>
                <a:blip r:embed="rId7"/>
                <a:stretch>
                  <a:fillRect l="-1280" t="-2532" b="-8017"/>
                </a:stretch>
              </a:blipFill>
            </p:spPr>
            <p:txBody>
              <a:bodyPr/>
              <a:lstStyle/>
              <a:p>
                <a:r>
                  <a:rPr lang="pt-BR">
                    <a:noFill/>
                  </a:rPr>
                  <a:t> </a:t>
                </a:r>
              </a:p>
            </p:txBody>
          </p:sp>
        </mc:Fallback>
      </mc:AlternateContent>
      <p:sp>
        <p:nvSpPr>
          <p:cNvPr id="14" name="CaixaDeTexto 13">
            <a:extLst>
              <a:ext uri="{FF2B5EF4-FFF2-40B4-BE49-F238E27FC236}">
                <a16:creationId xmlns:a16="http://schemas.microsoft.com/office/drawing/2014/main" id="{01AAC8F7-D69D-AABD-A068-D98EEEED26C4}"/>
              </a:ext>
            </a:extLst>
          </p:cNvPr>
          <p:cNvSpPr txBox="1"/>
          <p:nvPr/>
        </p:nvSpPr>
        <p:spPr>
          <a:xfrm>
            <a:off x="335998" y="4481527"/>
            <a:ext cx="3948543" cy="1938992"/>
          </a:xfrm>
          <a:prstGeom prst="rect">
            <a:avLst/>
          </a:prstGeom>
          <a:noFill/>
        </p:spPr>
        <p:txBody>
          <a:bodyPr wrap="square">
            <a:spAutoFit/>
          </a:bodyPr>
          <a:lstStyle/>
          <a:p>
            <a:pPr marR="88900"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Assim, o saldo devedor somado aos juros do crédito rotativo será adicionado ao valor do pagamento mínimo da fatura de agosto. Dessa forma,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2431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21966"/>
                <a:ext cx="4065331" cy="2212080"/>
              </a:xfrm>
              <a:prstGeom prst="rect">
                <a:avLst/>
              </a:prstGeom>
              <a:noFill/>
            </p:spPr>
            <p:txBody>
              <a:bodyPr wrap="square">
                <a:spAutoFit/>
              </a:bodyPr>
              <a:lstStyle/>
              <a:p>
                <a:pPr marR="88900" algn="just">
                  <a:lnSpc>
                    <a:spcPct val="114000"/>
                  </a:lnSpc>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Considere que:</a:t>
                </a:r>
              </a:p>
              <a:p>
                <a:pPr marR="88900" algn="just">
                  <a:lnSpc>
                    <a:spcPct val="114000"/>
                  </a:lnSpc>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Pedro gastou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$ 2500,00</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na fatura do cartão de crédito;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4000"/>
                  </a:lnSpc>
                  <a:spcAft>
                    <a:spcPts val="2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Pagamento mínimo indicado na própria fatura é de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$ 300,00</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21966"/>
                <a:ext cx="4065331" cy="2212080"/>
              </a:xfrm>
              <a:prstGeom prst="rect">
                <a:avLst/>
              </a:prstGeom>
              <a:blipFill>
                <a:blip r:embed="rId4"/>
                <a:stretch>
                  <a:fillRect l="-2399" t="-1377" b="-5510"/>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92EAB0B3-63C8-E20F-4450-E6E42E339CEC}"/>
              </a:ext>
            </a:extLst>
          </p:cNvPr>
          <p:cNvPicPr>
            <a:picLocks noChangeAspect="1"/>
          </p:cNvPicPr>
          <p:nvPr/>
        </p:nvPicPr>
        <p:blipFill rotWithShape="1">
          <a:blip r:embed="rId5"/>
          <a:srcRect l="765" r="31495" b="18120"/>
          <a:stretch/>
        </p:blipFill>
        <p:spPr>
          <a:xfrm>
            <a:off x="4581331" y="1396614"/>
            <a:ext cx="7274669" cy="2109013"/>
          </a:xfrm>
          <a:prstGeom prst="rect">
            <a:avLst/>
          </a:prstGeom>
        </p:spPr>
      </p:pic>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CA2D9705-B92A-71BE-94A8-C83E9E874517}"/>
                  </a:ext>
                </a:extLst>
              </p:cNvPr>
              <p:cNvSpPr txBox="1"/>
              <p:nvPr/>
            </p:nvSpPr>
            <p:spPr>
              <a:xfrm>
                <a:off x="516000" y="3545747"/>
                <a:ext cx="11160000" cy="3016403"/>
              </a:xfrm>
              <a:prstGeom prst="rect">
                <a:avLst/>
              </a:prstGeom>
              <a:noFill/>
            </p:spPr>
            <p:txBody>
              <a:bodyPr wrap="square">
                <a:spAutoFit/>
              </a:bodyPr>
              <a:lstStyle/>
              <a:p>
                <a:pPr marR="88900" algn="just">
                  <a:lnSpc>
                    <a:spcPct val="114000"/>
                  </a:lnSpc>
                  <a:spcAft>
                    <a:spcPts val="2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Ele pagou </a:t>
                </a:r>
                <a14:m>
                  <m:oMath xmlns:m="http://schemas.openxmlformats.org/officeDocument/2006/math">
                    <m:r>
                      <m:rPr>
                        <m:sty m:val="p"/>
                      </m:rPr>
                      <a:rPr lang="pt-BR" sz="24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400" kern="100">
                        <a:effectLst/>
                        <a:latin typeface="Cambria Math" panose="02040503050406030204" pitchFamily="18" charset="0"/>
                        <a:ea typeface="Calibri" panose="020F0502020204030204" pitchFamily="34" charset="0"/>
                        <a:cs typeface="Times New Roman" panose="02020603050405020304" pitchFamily="18" charset="0"/>
                      </a:rPr>
                      <m:t>$ 800,00</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da fatura;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4000"/>
                  </a:lnSpc>
                  <a:spcAft>
                    <a:spcPts val="2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 taxa de juros do cartão dele é de </a:t>
                </a:r>
                <a14:m>
                  <m:oMath xmlns:m="http://schemas.openxmlformats.org/officeDocument/2006/math">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13,7%</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a.m.;</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4000"/>
                  </a:lnSpc>
                  <a:spcAft>
                    <a:spcPts val="2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No mês subsequente, ele planeja utilizar </a:t>
                </a:r>
                <a14:m>
                  <m:oMath xmlns:m="http://schemas.openxmlformats.org/officeDocument/2006/math">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R</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$ 1000,00</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no cartão de crédito.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4000"/>
                  </a:lnSpc>
                  <a:spcAft>
                    <a:spcPts val="200"/>
                  </a:spcAft>
                </a:pP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4000"/>
                  </a:lnSpc>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a:t>
                </a:r>
              </a:p>
              <a:p>
                <a:pPr marR="88900" algn="just">
                  <a:lnSpc>
                    <a:spcPct val="114000"/>
                  </a:lnSpc>
                  <a:spcAft>
                    <a:spcPts val="2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Qual o saldo devedor que vai para o crédito rotativo?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4000"/>
                  </a:lnSpc>
                  <a:spcAft>
                    <a:spcPts val="2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Qual o valor total a ser pago no mês subsequente?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CA2D9705-B92A-71BE-94A8-C83E9E874517}"/>
                  </a:ext>
                </a:extLst>
              </p:cNvPr>
              <p:cNvSpPr txBox="1">
                <a:spLocks noRot="1" noChangeAspect="1" noMove="1" noResize="1" noEditPoints="1" noAdjustHandles="1" noChangeArrowheads="1" noChangeShapeType="1" noTextEdit="1"/>
              </p:cNvSpPr>
              <p:nvPr/>
            </p:nvSpPr>
            <p:spPr>
              <a:xfrm>
                <a:off x="516000" y="3545747"/>
                <a:ext cx="11160000" cy="3016403"/>
              </a:xfrm>
              <a:prstGeom prst="rect">
                <a:avLst/>
              </a:prstGeom>
              <a:blipFill>
                <a:blip r:embed="rId6"/>
                <a:stretch>
                  <a:fillRect l="-874" t="-1012" b="-4049"/>
                </a:stretch>
              </a:blipFill>
            </p:spPr>
            <p:txBody>
              <a:bodyPr/>
              <a:lstStyle/>
              <a:p>
                <a:r>
                  <a:rPr lang="pt-BR">
                    <a:noFill/>
                  </a:rPr>
                  <a:t> </a:t>
                </a:r>
              </a:p>
            </p:txBody>
          </p:sp>
        </mc:Fallback>
      </mc:AlternateContent>
    </p:spTree>
    <p:extLst>
      <p:ext uri="{BB962C8B-B14F-4D97-AF65-F5344CB8AC3E}">
        <p14:creationId xmlns:p14="http://schemas.microsoft.com/office/powerpoint/2010/main" val="27362666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31297"/>
                <a:ext cx="11160000" cy="4719369"/>
              </a:xfrm>
              <a:prstGeom prst="rect">
                <a:avLst/>
              </a:prstGeom>
              <a:noFill/>
            </p:spPr>
            <p:txBody>
              <a:bodyPr wrap="square">
                <a:spAutoFit/>
              </a:bodyPr>
              <a:lstStyle/>
              <a:p>
                <a:pPr marR="88900" algn="just">
                  <a:lnSpc>
                    <a:spcPct val="107000"/>
                  </a:lnSpc>
                  <a:spcAft>
                    <a:spcPts val="800"/>
                  </a:spcAft>
                </a:pPr>
                <a:r>
                  <a:rPr lang="pt-BR" sz="2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6.</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Elabore um problema de Matemática financeira que possa ser resolvido com a seguinte expressão:</a:t>
                </a: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14:m>
                  <m:oMathPara xmlns:m="http://schemas.openxmlformats.org/officeDocument/2006/math">
                    <m:oMathParaPr>
                      <m:jc m:val="center"/>
                    </m:oMathParaPr>
                    <m:oMath xmlns:m="http://schemas.openxmlformats.org/officeDocument/2006/math">
                      <m:r>
                        <m:rPr>
                          <m:sty m:val="p"/>
                        </m:rP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J</m:t>
                      </m:r>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 400 ∙ 0,16 ∙ 4</m:t>
                      </m:r>
                    </m:oMath>
                  </m:oMathPara>
                </a14:m>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Depois, compartilhe o problema com a turma, com a orientação do professor.</a:t>
                </a:r>
              </a:p>
              <a:p>
                <a:pPr marR="88900" algn="just">
                  <a:lnSpc>
                    <a:spcPct val="107000"/>
                  </a:lnSpc>
                  <a:spcAft>
                    <a:spcPts val="800"/>
                  </a:spcAft>
                </a:pP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7.</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Ricardo quer aplicar certa quantia, a juros simples, em um investimento que rende </a:t>
                </a:r>
                <a14:m>
                  <m:oMath xmlns:m="http://schemas.openxmlformats.org/officeDocument/2006/math">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4%</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ao mês durante </a:t>
                </a:r>
                <a14:m>
                  <m:oMath xmlns:m="http://schemas.openxmlformats.org/officeDocument/2006/math">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8</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meses, para obter um lucro de </a:t>
                </a:r>
                <a14:m>
                  <m:oMath xmlns:m="http://schemas.openxmlformats.org/officeDocument/2006/math">
                    <m:r>
                      <m:rPr>
                        <m:sty m:val="p"/>
                      </m:rP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$ 240,00</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De quanto deve ser essa quantia?</a:t>
                </a: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31297"/>
                <a:ext cx="11160000" cy="4719369"/>
              </a:xfrm>
              <a:prstGeom prst="rect">
                <a:avLst/>
              </a:prstGeom>
              <a:blipFill>
                <a:blip r:embed="rId4"/>
                <a:stretch>
                  <a:fillRect l="-1148" t="-1419" r="-1093" b="-2581"/>
                </a:stretch>
              </a:blipFill>
            </p:spPr>
            <p:txBody>
              <a:bodyPr/>
              <a:lstStyle/>
              <a:p>
                <a:r>
                  <a:rPr lang="pt-BR">
                    <a:noFill/>
                  </a:rPr>
                  <a:t> </a:t>
                </a:r>
              </a:p>
            </p:txBody>
          </p:sp>
        </mc:Fallback>
      </mc:AlternateContent>
    </p:spTree>
    <p:extLst>
      <p:ext uri="{BB962C8B-B14F-4D97-AF65-F5344CB8AC3E}">
        <p14:creationId xmlns:p14="http://schemas.microsoft.com/office/powerpoint/2010/main" val="9118765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31297"/>
                <a:ext cx="11160000" cy="3694729"/>
              </a:xfrm>
              <a:prstGeom prst="rect">
                <a:avLst/>
              </a:prstGeom>
              <a:noFill/>
            </p:spPr>
            <p:txBody>
              <a:bodyPr wrap="square">
                <a:spAutoFit/>
              </a:bodyPr>
              <a:lstStyle/>
              <a:p>
                <a:pPr marR="88900" algn="just">
                  <a:lnSpc>
                    <a:spcPct val="107000"/>
                  </a:lnSpc>
                  <a:spcAft>
                    <a:spcPts val="800"/>
                  </a:spcAft>
                </a:pPr>
                <a:r>
                  <a:rPr lang="pt-BR" sz="2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8.</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José fez um empréstimo de </a:t>
                </a:r>
                <a14:m>
                  <m:oMath xmlns:m="http://schemas.openxmlformats.org/officeDocument/2006/math">
                    <m:r>
                      <m:rPr>
                        <m:sty m:val="p"/>
                      </m:rP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$ 500,00</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 juros simples, com uma taxa de </a:t>
                </a:r>
                <a14:m>
                  <m:oMath xmlns:m="http://schemas.openxmlformats.org/officeDocument/2006/math">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6%</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ao mês durante </a:t>
                </a:r>
                <a14:m>
                  <m:oMath xmlns:m="http://schemas.openxmlformats.org/officeDocument/2006/math">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7</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meses. Qual será o valor da sua dívida ao final desse período?</a:t>
                </a:r>
              </a:p>
              <a:p>
                <a:pPr marR="88900" algn="just">
                  <a:lnSpc>
                    <a:spcPct val="107000"/>
                  </a:lnSpc>
                  <a:spcAft>
                    <a:spcPts val="800"/>
                  </a:spcAft>
                </a:pPr>
                <a:endPar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endPar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endPar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r>
                  <a:rPr lang="pt-BR" sz="2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9.</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Um capital de </a:t>
                </a:r>
                <a14:m>
                  <m:oMath xmlns:m="http://schemas.openxmlformats.org/officeDocument/2006/math">
                    <m:r>
                      <m:rPr>
                        <m:sty m:val="p"/>
                      </m:rP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$ 530,00</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foi aplicado à taxa de juros simples a </a:t>
                </a:r>
                <a14:m>
                  <m:oMath xmlns:m="http://schemas.openxmlformats.org/officeDocument/2006/math">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3%</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ao mês. Qual será o valor do juro, após </a:t>
                </a:r>
                <a14:m>
                  <m:oMath xmlns:m="http://schemas.openxmlformats.org/officeDocument/2006/math">
                    <m:r>
                      <a:rPr lang="pt-BR" sz="28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5</m:t>
                    </m:r>
                  </m:oMath>
                </a14:m>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meses?</a:t>
                </a:r>
                <a:endParaRPr lang="pt-BR" sz="2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31297"/>
                <a:ext cx="11160000" cy="3694729"/>
              </a:xfrm>
              <a:prstGeom prst="rect">
                <a:avLst/>
              </a:prstGeom>
              <a:blipFill>
                <a:blip r:embed="rId4"/>
                <a:stretch>
                  <a:fillRect l="-1148" t="-1815" r="-1093" b="-3630"/>
                </a:stretch>
              </a:blipFill>
            </p:spPr>
            <p:txBody>
              <a:bodyPr/>
              <a:lstStyle/>
              <a:p>
                <a:r>
                  <a:rPr lang="pt-BR">
                    <a:noFill/>
                  </a:rPr>
                  <a:t> </a:t>
                </a:r>
              </a:p>
            </p:txBody>
          </p:sp>
        </mc:Fallback>
      </mc:AlternateContent>
    </p:spTree>
    <p:extLst>
      <p:ext uri="{BB962C8B-B14F-4D97-AF65-F5344CB8AC3E}">
        <p14:creationId xmlns:p14="http://schemas.microsoft.com/office/powerpoint/2010/main" val="28782034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05051"/>
            <a:ext cx="4319905" cy="71691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31297"/>
                <a:ext cx="11160000" cy="4721805"/>
              </a:xfrm>
              <a:prstGeom prst="rect">
                <a:avLst/>
              </a:prstGeom>
              <a:noFill/>
            </p:spPr>
            <p:txBody>
              <a:bodyPr wrap="square">
                <a:spAutoFit/>
              </a:bodyPr>
              <a:lstStyle/>
              <a:p>
                <a:pPr algn="just">
                  <a:spcAft>
                    <a:spcPts val="500"/>
                  </a:spcAft>
                </a:pPr>
                <a:r>
                  <a:rPr lang="pt-BR" sz="2800" b="1" kern="100" dirty="0">
                    <a:latin typeface="Arial Narrow" panose="020B0606020202030204" pitchFamily="34" charset="0"/>
                    <a:ea typeface="Calibri" panose="020F0502020204030204" pitchFamily="34" charset="0"/>
                    <a:cs typeface="Times New Roman" panose="02020603050405020304" pitchFamily="18" charset="0"/>
                  </a:rPr>
                  <a:t>10.</a:t>
                </a:r>
                <a:r>
                  <a:rPr lang="pt-BR" sz="2800" kern="100" dirty="0">
                    <a:latin typeface="Arial Narrow" panose="020B0606020202030204" pitchFamily="34" charset="0"/>
                    <a:ea typeface="Calibri" panose="020F0502020204030204" pitchFamily="34" charset="0"/>
                    <a:cs typeface="Times New Roman" panose="02020603050405020304" pitchFamily="18" charset="0"/>
                  </a:rPr>
                  <a:t> Maria deseja comprar uma peça de roupa que custa </a:t>
                </a:r>
                <a14:m>
                  <m:oMath xmlns:m="http://schemas.openxmlformats.org/officeDocument/2006/math">
                    <m:r>
                      <m:rPr>
                        <m:sty m:val="p"/>
                      </m:rPr>
                      <a:rPr lang="pt-BR" sz="2800" kern="100">
                        <a:latin typeface="Cambria Math" panose="02040503050406030204" pitchFamily="18" charset="0"/>
                        <a:ea typeface="Calibri" panose="020F0502020204030204" pitchFamily="34" charset="0"/>
                        <a:cs typeface="Times New Roman" panose="02020603050405020304" pitchFamily="18" charset="0"/>
                      </a:rPr>
                      <m:t>R</m:t>
                    </m:r>
                    <m:r>
                      <a:rPr lang="pt-BR" sz="2800" kern="100">
                        <a:latin typeface="Cambria Math" panose="02040503050406030204" pitchFamily="18" charset="0"/>
                        <a:ea typeface="Calibri" panose="020F0502020204030204" pitchFamily="34" charset="0"/>
                        <a:cs typeface="Times New Roman" panose="02020603050405020304" pitchFamily="18" charset="0"/>
                      </a:rPr>
                      <m:t>$ 300,00</m:t>
                    </m:r>
                  </m:oMath>
                </a14:m>
                <a:r>
                  <a:rPr lang="pt-BR" sz="2800" kern="100" dirty="0">
                    <a:latin typeface="Arial Narrow" panose="020B0606020202030204" pitchFamily="34" charset="0"/>
                    <a:ea typeface="Calibri" panose="020F0502020204030204" pitchFamily="34" charset="0"/>
                    <a:cs typeface="Times New Roman" panose="02020603050405020304" pitchFamily="18" charset="0"/>
                  </a:rPr>
                  <a:t> e o vendedor ofereceu três opções de pagamento: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5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i) À vista, com 30% de desconto.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5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ii) Em duas prestações mensais iguais, sem desconto, com pagamento 30 dias após a compra.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5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iii) Em três prestações mensais iguais, sem desconto, com pagamento da primeira parcela no ato da compra.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5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500"/>
                  </a:spcAft>
                </a:pPr>
                <a:r>
                  <a:rPr lang="pt-BR" sz="2800" kern="100" dirty="0">
                    <a:latin typeface="Arial Narrow" panose="020B0606020202030204" pitchFamily="34" charset="0"/>
                    <a:ea typeface="Calibri" panose="020F0502020204030204" pitchFamily="34" charset="0"/>
                    <a:cs typeface="Times New Roman" panose="02020603050405020304" pitchFamily="18" charset="0"/>
                  </a:rPr>
                  <a:t>Qual a melhor opção de pagamento, considerando que Maria pode aplicar seu dinheiro a </a:t>
                </a:r>
                <a14:m>
                  <m:oMath xmlns:m="http://schemas.openxmlformats.org/officeDocument/2006/math">
                    <m:r>
                      <a:rPr lang="pt-BR" sz="2800" kern="100">
                        <a:latin typeface="Cambria Math" panose="02040503050406030204" pitchFamily="18" charset="0"/>
                        <a:ea typeface="Calibri" panose="020F0502020204030204" pitchFamily="34" charset="0"/>
                        <a:cs typeface="Times New Roman" panose="02020603050405020304" pitchFamily="18" charset="0"/>
                      </a:rPr>
                      <m:t>25%</m:t>
                    </m:r>
                  </m:oMath>
                </a14:m>
                <a:r>
                  <a:rPr lang="pt-BR" sz="2800" kern="100" dirty="0">
                    <a:latin typeface="Arial Narrow" panose="020B0606020202030204" pitchFamily="34" charset="0"/>
                    <a:ea typeface="Calibri" panose="020F0502020204030204" pitchFamily="34" charset="0"/>
                    <a:cs typeface="Times New Roman" panose="02020603050405020304" pitchFamily="18" charset="0"/>
                  </a:rPr>
                  <a:t> ao mês a juros simples?</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31297"/>
                <a:ext cx="11160000" cy="4721805"/>
              </a:xfrm>
              <a:prstGeom prst="rect">
                <a:avLst/>
              </a:prstGeom>
              <a:blipFill>
                <a:blip r:embed="rId4"/>
                <a:stretch>
                  <a:fillRect l="-1148" t="-1290" r="-1148" b="-2323"/>
                </a:stretch>
              </a:blipFill>
            </p:spPr>
            <p:txBody>
              <a:bodyPr/>
              <a:lstStyle/>
              <a:p>
                <a:r>
                  <a:rPr lang="pt-BR">
                    <a:noFill/>
                  </a:rPr>
                  <a:t> </a:t>
                </a:r>
              </a:p>
            </p:txBody>
          </p:sp>
        </mc:Fallback>
      </mc:AlternateContent>
    </p:spTree>
    <p:extLst>
      <p:ext uri="{BB962C8B-B14F-4D97-AF65-F5344CB8AC3E}">
        <p14:creationId xmlns:p14="http://schemas.microsoft.com/office/powerpoint/2010/main" val="6146849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2099767"/>
                <a:ext cx="11160000" cy="2944396"/>
              </a:xfrm>
              <a:prstGeom prst="rect">
                <a:avLst/>
              </a:prstGeom>
              <a:noFill/>
            </p:spPr>
            <p:txBody>
              <a:bodyPr wrap="square">
                <a:spAutoFit/>
              </a:bodyPr>
              <a:lstStyle/>
              <a:p>
                <a:pPr marL="493395" marR="88900" algn="ctr">
                  <a:spcAft>
                    <a:spcPts val="100"/>
                  </a:spcAft>
                </a:pPr>
                <a:r>
                  <a:rPr lang="pt-BR" sz="2800" b="1" kern="100" dirty="0">
                    <a:highlight>
                      <a:srgbClr val="FFFFFF"/>
                    </a:highlight>
                    <a:latin typeface="Arial Narrow" panose="020B0606020202030204" pitchFamily="34" charset="0"/>
                    <a:ea typeface="Calibri" panose="020F0502020204030204" pitchFamily="34" charset="0"/>
                    <a:cs typeface="Times New Roman" panose="02020603050405020304" pitchFamily="18" charset="0"/>
                  </a:rPr>
                  <a:t>MONTANTE</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marR="88900" algn="just">
                  <a:spcAft>
                    <a:spcPts val="100"/>
                  </a:spcAft>
                </a:pPr>
                <a:endPar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1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O montante é o valor final da operação financeira dado pela adição do capital inicial com os juros acumulados.</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marR="88900" algn="ctr">
                  <a:lnSpc>
                    <a:spcPct val="150000"/>
                  </a:lnSpc>
                  <a:spcAft>
                    <a:spcPts val="100"/>
                  </a:spcAft>
                </a:pPr>
                <a14:m>
                  <m:oMathPara xmlns:m="http://schemas.openxmlformats.org/officeDocument/2006/math">
                    <m:oMathParaPr>
                      <m:jc m:val="centerGroup"/>
                    </m:oMathParaPr>
                    <m:oMath xmlns:m="http://schemas.openxmlformats.org/officeDocument/2006/math">
                      <m:r>
                        <a:rPr lang="pt-BR" sz="2800" b="1" i="1" kern="10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𝐌</m:t>
                      </m:r>
                      <m:r>
                        <a:rPr lang="pt-BR" sz="28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800" b="1" i="1" kern="100">
                          <a:solidFill>
                            <a:srgbClr val="C45911"/>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𝐂</m:t>
                      </m:r>
                      <m:r>
                        <a:rPr lang="pt-BR" sz="28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800" b="1" i="1" kern="100">
                          <a:solidFill>
                            <a:srgbClr val="70AD47"/>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𝐉</m:t>
                      </m:r>
                    </m:oMath>
                  </m:oMathPara>
                </a14:m>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a:p>
                <a:pPr marR="88900">
                  <a:spcAft>
                    <a:spcPts val="100"/>
                  </a:spcAft>
                </a:pP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Onde: </a:t>
                </a:r>
                <a:r>
                  <a:rPr lang="pt-BR" sz="2800" b="1" kern="100" dirty="0">
                    <a:solidFill>
                      <a:srgbClr val="7030A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M</a:t>
                </a: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é o montante; </a:t>
                </a:r>
                <a:r>
                  <a:rPr lang="pt-BR" sz="2800" b="1" kern="100" dirty="0">
                    <a:solidFill>
                      <a:srgbClr val="C45911"/>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C</a:t>
                </a: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o capital inicial e </a:t>
                </a:r>
                <a:r>
                  <a:rPr lang="pt-BR" sz="2800" b="1" kern="100" dirty="0">
                    <a:solidFill>
                      <a:srgbClr val="70AD47"/>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J</a:t>
                </a:r>
                <a:r>
                  <a:rPr lang="pt-BR" sz="28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o juro.</a:t>
                </a:r>
                <a:endParaRPr lang="pt-BR" sz="28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2099767"/>
                <a:ext cx="11160000" cy="2944396"/>
              </a:xfrm>
              <a:prstGeom prst="rect">
                <a:avLst/>
              </a:prstGeom>
              <a:blipFill>
                <a:blip r:embed="rId2"/>
                <a:stretch>
                  <a:fillRect l="-1148" t="-2484" r="-1093" b="-4348"/>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00AFD641-9882-4FD1-7943-8A633EE48FF8}"/>
              </a:ext>
            </a:extLst>
          </p:cNvPr>
          <p:cNvPicPr>
            <a:picLocks noChangeAspect="1"/>
          </p:cNvPicPr>
          <p:nvPr/>
        </p:nvPicPr>
        <p:blipFill>
          <a:blip r:embed="rId3"/>
          <a:stretch>
            <a:fillRect/>
          </a:stretch>
        </p:blipFill>
        <p:spPr>
          <a:xfrm>
            <a:off x="3216275" y="707692"/>
            <a:ext cx="5759450" cy="400685"/>
          </a:xfrm>
          <a:prstGeom prst="rect">
            <a:avLst/>
          </a:prstGeom>
        </p:spPr>
      </p:pic>
      <p:pic>
        <p:nvPicPr>
          <p:cNvPr id="2" name="Imagem 1" descr="Uma imagem contendo Forma&#10;&#10;Descrição gerada automaticamente">
            <a:extLst>
              <a:ext uri="{FF2B5EF4-FFF2-40B4-BE49-F238E27FC236}">
                <a16:creationId xmlns:a16="http://schemas.microsoft.com/office/drawing/2014/main" id="{9352ADAC-A03A-90DE-9831-AEE1555E756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208"/>
          <a:stretch/>
        </p:blipFill>
        <p:spPr bwMode="auto">
          <a:xfrm>
            <a:off x="516000" y="1108377"/>
            <a:ext cx="3599815" cy="71501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98215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28D91FBE-C55B-8A32-BC01-A5D00EDAFDF3}"/>
                  </a:ext>
                </a:extLst>
              </p:cNvPr>
              <p:cNvSpPr txBox="1"/>
              <p:nvPr/>
            </p:nvSpPr>
            <p:spPr>
              <a:xfrm>
                <a:off x="516000" y="670368"/>
                <a:ext cx="11160000" cy="1595309"/>
              </a:xfrm>
              <a:prstGeom prst="rect">
                <a:avLst/>
              </a:prstGeom>
              <a:noFill/>
            </p:spPr>
            <p:txBody>
              <a:bodyPr wrap="square">
                <a:spAutoFit/>
              </a:bodyPr>
              <a:lstStyle/>
              <a:p>
                <a:pPr algn="just">
                  <a:spcAft>
                    <a:spcPts val="100"/>
                  </a:spcAft>
                </a:pPr>
                <a:r>
                  <a:rPr lang="pt-BR" sz="2400" b="1" kern="100" dirty="0">
                    <a:latin typeface="Arial Narrow" panose="020B0606020202030204" pitchFamily="34" charset="0"/>
                    <a:ea typeface="Calibri" panose="020F0502020204030204" pitchFamily="34" charset="0"/>
                    <a:cs typeface="Times New Roman" panose="02020603050405020304" pitchFamily="18" charset="0"/>
                  </a:rPr>
                  <a:t>Exemplo: </a:t>
                </a: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marR="90170" algn="just" fontAlgn="base">
                  <a:spcAft>
                    <a:spcPts val="100"/>
                  </a:spcAft>
                </a:pPr>
                <a:r>
                  <a:rPr lang="pt-BR" sz="2400" dirty="0">
                    <a:latin typeface="Arial Narrow" panose="020B0606020202030204" pitchFamily="34" charset="0"/>
                    <a:ea typeface="Times New Roman" panose="02020603050405020304" pitchFamily="18" charset="0"/>
                  </a:rPr>
                  <a:t>Um capital de </a:t>
                </a:r>
                <a14:m>
                  <m:oMath xmlns:m="http://schemas.openxmlformats.org/officeDocument/2006/math">
                    <m:r>
                      <m:rPr>
                        <m:sty m:val="p"/>
                      </m:rPr>
                      <a:rPr lang="pt-BR" sz="2400">
                        <a:latin typeface="Cambria Math" panose="02040503050406030204" pitchFamily="18" charset="0"/>
                        <a:ea typeface="Times New Roman" panose="02020603050405020304" pitchFamily="18" charset="0"/>
                      </a:rPr>
                      <m:t>R</m:t>
                    </m:r>
                    <m:r>
                      <a:rPr lang="pt-BR" sz="2400">
                        <a:latin typeface="Cambria Math" panose="02040503050406030204" pitchFamily="18" charset="0"/>
                        <a:ea typeface="Times New Roman" panose="02020603050405020304" pitchFamily="18" charset="0"/>
                      </a:rPr>
                      <m:t>$ 400,00</m:t>
                    </m:r>
                  </m:oMath>
                </a14:m>
                <a:r>
                  <a:rPr lang="pt-BR" sz="2400" dirty="0">
                    <a:latin typeface="Arial Narrow" panose="020B0606020202030204" pitchFamily="34" charset="0"/>
                    <a:ea typeface="Times New Roman" panose="02020603050405020304" pitchFamily="18" charset="0"/>
                  </a:rPr>
                  <a:t> aplicado, a juros simples, a uma taxa de </a:t>
                </a:r>
                <a14:m>
                  <m:oMath xmlns:m="http://schemas.openxmlformats.org/officeDocument/2006/math">
                    <m:r>
                      <a:rPr lang="pt-BR" sz="2400">
                        <a:latin typeface="Cambria Math" panose="02040503050406030204" pitchFamily="18" charset="0"/>
                        <a:ea typeface="Times New Roman" panose="02020603050405020304" pitchFamily="18" charset="0"/>
                      </a:rPr>
                      <m:t>4%</m:t>
                    </m:r>
                  </m:oMath>
                </a14:m>
                <a:r>
                  <a:rPr lang="pt-BR" sz="2400" dirty="0">
                    <a:latin typeface="Arial Narrow" panose="020B0606020202030204" pitchFamily="34" charset="0"/>
                    <a:ea typeface="Times New Roman" panose="02020603050405020304" pitchFamily="18" charset="0"/>
                  </a:rPr>
                  <a:t> ao mês, resultou no montante de </a:t>
                </a:r>
                <a14:m>
                  <m:oMath xmlns:m="http://schemas.openxmlformats.org/officeDocument/2006/math">
                    <m:r>
                      <m:rPr>
                        <m:sty m:val="p"/>
                      </m:rPr>
                      <a:rPr lang="pt-BR" sz="2400">
                        <a:latin typeface="Cambria Math" panose="02040503050406030204" pitchFamily="18" charset="0"/>
                        <a:ea typeface="Times New Roman" panose="02020603050405020304" pitchFamily="18" charset="0"/>
                      </a:rPr>
                      <m:t>R</m:t>
                    </m:r>
                    <m:r>
                      <a:rPr lang="pt-BR" sz="2400">
                        <a:latin typeface="Cambria Math" panose="02040503050406030204" pitchFamily="18" charset="0"/>
                        <a:ea typeface="Times New Roman" panose="02020603050405020304" pitchFamily="18" charset="0"/>
                      </a:rPr>
                      <m:t>$ 480,00</m:t>
                    </m:r>
                  </m:oMath>
                </a14:m>
                <a:r>
                  <a:rPr lang="pt-BR" sz="2400" dirty="0">
                    <a:latin typeface="Arial Narrow" panose="020B0606020202030204" pitchFamily="34" charset="0"/>
                    <a:ea typeface="Times New Roman" panose="02020603050405020304" pitchFamily="18" charset="0"/>
                  </a:rPr>
                  <a:t> após um certo tempo. Qual foi o tempo da aplicação?</a:t>
                </a:r>
              </a:p>
              <a:p>
                <a:pPr marR="90170" algn="just" fontAlgn="base">
                  <a:spcAft>
                    <a:spcPts val="100"/>
                  </a:spcAft>
                </a:pPr>
                <a:r>
                  <a:rPr lang="pt-BR" sz="2400" i="1" dirty="0">
                    <a:latin typeface="Arial Narrow" panose="020B0606020202030204" pitchFamily="34" charset="0"/>
                    <a:ea typeface="Times New Roman" panose="02020603050405020304" pitchFamily="18" charset="0"/>
                  </a:rPr>
                  <a:t>Solução:</a:t>
                </a:r>
                <a:endParaRPr lang="pt-BR" sz="2400" dirty="0">
                  <a:latin typeface="Arial Narrow" panose="020B0606020202030204" pitchFamily="34" charset="0"/>
                  <a:ea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28D91FBE-C55B-8A32-BC01-A5D00EDAFDF3}"/>
                  </a:ext>
                </a:extLst>
              </p:cNvPr>
              <p:cNvSpPr txBox="1">
                <a:spLocks noRot="1" noChangeAspect="1" noMove="1" noResize="1" noEditPoints="1" noAdjustHandles="1" noChangeArrowheads="1" noChangeShapeType="1" noTextEdit="1"/>
              </p:cNvSpPr>
              <p:nvPr/>
            </p:nvSpPr>
            <p:spPr>
              <a:xfrm>
                <a:off x="516000" y="670368"/>
                <a:ext cx="11160000" cy="1595309"/>
              </a:xfrm>
              <a:prstGeom prst="rect">
                <a:avLst/>
              </a:prstGeom>
              <a:blipFill>
                <a:blip r:embed="rId2"/>
                <a:stretch>
                  <a:fillRect l="-874" t="-3053" r="-55" b="-801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00C7397B-96EF-2396-F2B1-397C4FE1E8E0}"/>
                  </a:ext>
                </a:extLst>
              </p:cNvPr>
              <p:cNvSpPr txBox="1"/>
              <p:nvPr/>
            </p:nvSpPr>
            <p:spPr>
              <a:xfrm>
                <a:off x="5980921" y="2149587"/>
                <a:ext cx="5387947" cy="3856248"/>
              </a:xfrm>
              <a:prstGeom prst="rect">
                <a:avLst/>
              </a:prstGeom>
              <a:noFill/>
            </p:spPr>
            <p:txBody>
              <a:bodyPr wrap="square">
                <a:spAutoFit/>
              </a:bodyPr>
              <a:lstStyle/>
              <a:p>
                <a:pPr marR="90170" algn="just" fontAlgn="base">
                  <a:spcAft>
                    <a:spcPts val="100"/>
                  </a:spcAft>
                </a:pPr>
                <a:r>
                  <a:rPr lang="pt-BR" sz="2400" dirty="0">
                    <a:latin typeface="Arial Narrow" panose="020B0606020202030204" pitchFamily="34" charset="0"/>
                    <a:ea typeface="Times New Roman" panose="02020603050405020304" pitchFamily="18" charset="0"/>
                  </a:rPr>
                  <a:t>Temos:</a:t>
                </a:r>
                <a:endParaRPr lang="pt-BR" sz="2400" dirty="0">
                  <a:latin typeface="Times New Roman" panose="02020603050405020304" pitchFamily="18" charset="0"/>
                  <a:ea typeface="Times New Roman" panose="02020603050405020304" pitchFamily="18" charset="0"/>
                </a:endParaRPr>
              </a:p>
              <a:p>
                <a:pPr marR="88900" algn="ctr">
                  <a:spcAft>
                    <a:spcPts val="100"/>
                  </a:spcAft>
                </a:pPr>
                <a14:m>
                  <m:oMathPara xmlns:m="http://schemas.openxmlformats.org/officeDocument/2006/math">
                    <m:oMathParaPr>
                      <m:jc m:val="centerGroup"/>
                    </m:oMathParaPr>
                    <m:oMath xmlns:m="http://schemas.openxmlformats.org/officeDocument/2006/math">
                      <m:r>
                        <a:rPr lang="pt-BR" sz="2400" b="1" i="1" kern="10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𝐌</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400" b="1" i="1" kern="100">
                          <a:solidFill>
                            <a:srgbClr val="C45911"/>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𝐂</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400" b="1" i="1" kern="100">
                          <a:solidFill>
                            <a:srgbClr val="70AD47"/>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𝐉</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88900" algn="ctr">
                  <a:spcAft>
                    <a:spcPts val="100"/>
                  </a:spcAft>
                </a:pPr>
                <a14:m>
                  <m:oMathPara xmlns:m="http://schemas.openxmlformats.org/officeDocument/2006/math">
                    <m:oMathParaPr>
                      <m:jc m:val="centerGroup"/>
                    </m:oMathParaPr>
                    <m:oMath xmlns:m="http://schemas.openxmlformats.org/officeDocument/2006/math">
                      <m:r>
                        <a:rPr lang="pt-BR" sz="2400" b="1" i="1" kern="10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𝐌</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400" b="1" i="1" kern="100">
                          <a:solidFill>
                            <a:srgbClr val="C45911"/>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𝐂</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400" b="1" i="1" kern="100">
                          <a:solidFill>
                            <a:srgbClr val="C45911"/>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𝐂</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𝐢</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7B7B7B"/>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𝐭</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88900" algn="ctr">
                  <a:spcAft>
                    <a:spcPts val="100"/>
                  </a:spcAft>
                </a:pPr>
                <a14:m>
                  <m:oMathPara xmlns:m="http://schemas.openxmlformats.org/officeDocument/2006/math">
                    <m:oMathParaPr>
                      <m:jc m:val="centerGroup"/>
                    </m:oMathParaPr>
                    <m:oMath xmlns:m="http://schemas.openxmlformats.org/officeDocument/2006/math">
                      <m:r>
                        <a:rPr lang="pt-BR" sz="2400" b="1" i="1" kern="10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𝟒𝟖𝟎</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400" b="1" i="1" kern="100">
                          <a:solidFill>
                            <a:srgbClr val="C45911"/>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𝟒𝟎𝟎</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400" b="1" i="1" kern="100">
                          <a:solidFill>
                            <a:srgbClr val="C45911"/>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𝟒𝟎𝟎</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𝟎</m:t>
                      </m:r>
                      <m:r>
                        <a:rPr lang="pt-BR" sz="2400" b="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𝟎𝟒</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7B7B7B"/>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𝐭</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88900" algn="ctr">
                  <a:spcAft>
                    <a:spcPts val="100"/>
                  </a:spcAft>
                </a:pPr>
                <a14:m>
                  <m:oMathPara xmlns:m="http://schemas.openxmlformats.org/officeDocument/2006/math">
                    <m:oMathParaPr>
                      <m:jc m:val="centerGroup"/>
                    </m:oMathParaPr>
                    <m:oMath xmlns:m="http://schemas.openxmlformats.org/officeDocument/2006/math">
                      <m:r>
                        <a:rPr lang="pt-BR" sz="2400" b="1" i="1" kern="10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𝟒𝟖𝟎</m:t>
                      </m:r>
                      <m:r>
                        <a:rPr lang="pt-BR" sz="2400" b="1" i="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C45911"/>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𝟒𝟎𝟎</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C45911"/>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𝟒𝟎𝟎</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𝟎</m:t>
                      </m:r>
                      <m:r>
                        <a:rPr lang="pt-BR" sz="2400" b="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𝟎𝟒</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7B7B7B"/>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𝐭</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88900" algn="ctr">
                  <a:spcAft>
                    <a:spcPts val="100"/>
                  </a:spcAft>
                </a:pPr>
                <a14:m>
                  <m:oMathPara xmlns:m="http://schemas.openxmlformats.org/officeDocument/2006/math">
                    <m:oMathParaPr>
                      <m:jc m:val="centerGroup"/>
                    </m:oMathParaPr>
                    <m:oMath xmlns:m="http://schemas.openxmlformats.org/officeDocument/2006/math">
                      <m:r>
                        <a:rPr lang="pt-BR" sz="2400" b="1" i="1" kern="10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𝟖𝟎</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C45911"/>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𝟒𝟎𝟎</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𝟎</m:t>
                      </m:r>
                      <m:r>
                        <a:rPr lang="pt-BR" sz="2400" b="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2F5496"/>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𝟎𝟒</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7B7B7B"/>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𝐭</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88900" algn="ctr">
                  <a:spcAft>
                    <a:spcPts val="100"/>
                  </a:spcAft>
                </a:pPr>
                <a14:m>
                  <m:oMathPara xmlns:m="http://schemas.openxmlformats.org/officeDocument/2006/math">
                    <m:oMathParaPr>
                      <m:jc m:val="centerGroup"/>
                    </m:oMathParaPr>
                    <m:oMath xmlns:m="http://schemas.openxmlformats.org/officeDocument/2006/math">
                      <m:r>
                        <a:rPr lang="pt-BR" sz="2400" b="1" i="1" kern="10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𝟖𝟎</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𝟏𝟔</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7B7B7B"/>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𝐭</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88900" algn="ctr">
                  <a:spcAft>
                    <a:spcPts val="100"/>
                  </a:spcAft>
                </a:pPr>
                <a14:m>
                  <m:oMathPara xmlns:m="http://schemas.openxmlformats.org/officeDocument/2006/math">
                    <m:oMathParaPr>
                      <m:jc m:val="centerGroup"/>
                    </m:oMathParaPr>
                    <m:oMath xmlns:m="http://schemas.openxmlformats.org/officeDocument/2006/math">
                      <m:r>
                        <a:rPr lang="pt-BR" sz="2400" b="1" i="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𝟏𝟔</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r>
                        <a:rPr lang="pt-BR" sz="2400" b="1" i="1" kern="100">
                          <a:solidFill>
                            <a:srgbClr val="7B7B7B"/>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𝐭</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𝟖𝟎</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marR="88900" algn="ctr">
                  <a:spcAft>
                    <a:spcPts val="100"/>
                  </a:spcAft>
                </a:pPr>
                <a14:m>
                  <m:oMathPara xmlns:m="http://schemas.openxmlformats.org/officeDocument/2006/math">
                    <m:oMathParaPr>
                      <m:jc m:val="centerGroup"/>
                    </m:oMathParaPr>
                    <m:oMath xmlns:m="http://schemas.openxmlformats.org/officeDocument/2006/math">
                      <m:r>
                        <a:rPr lang="pt-BR" sz="2400" b="1" i="1" kern="100">
                          <a:solidFill>
                            <a:srgbClr val="7B7B7B"/>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𝐭</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f>
                        <m:fPr>
                          <m:ctrlPr>
                            <a:rPr lang="pt-BR" sz="2400" b="1" i="1" kern="100">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fPr>
                        <m:num>
                          <m:r>
                            <a:rPr lang="pt-BR" sz="2400" b="1" i="1" kern="10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𝟖𝟎</m:t>
                          </m:r>
                        </m:num>
                        <m:den>
                          <m:r>
                            <a:rPr lang="pt-BR" sz="2400" b="1" i="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𝟏𝟔</m:t>
                          </m:r>
                        </m:den>
                      </m:f>
                      <m:r>
                        <a:rPr lang="pt-BR" sz="2400" b="1" i="1" kern="100" smtClean="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 </m:t>
                      </m:r>
                      <m:r>
                        <a:rPr lang="pt-BR" sz="2400" b="1" i="1" kern="100">
                          <a:solidFill>
                            <a:srgbClr val="7B7B7B"/>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𝐭</m:t>
                      </m:r>
                      <m:r>
                        <a:rPr lang="pt-BR" sz="2400" b="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pt-BR" sz="2400" b="1" i="1" kern="1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𝟓</m:t>
                      </m:r>
                    </m:oMath>
                  </m:oMathPara>
                </a14:m>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00C7397B-96EF-2396-F2B1-397C4FE1E8E0}"/>
                  </a:ext>
                </a:extLst>
              </p:cNvPr>
              <p:cNvSpPr txBox="1">
                <a:spLocks noRot="1" noChangeAspect="1" noMove="1" noResize="1" noEditPoints="1" noAdjustHandles="1" noChangeArrowheads="1" noChangeShapeType="1" noTextEdit="1"/>
              </p:cNvSpPr>
              <p:nvPr/>
            </p:nvSpPr>
            <p:spPr>
              <a:xfrm>
                <a:off x="5980921" y="2149587"/>
                <a:ext cx="5387947" cy="3856248"/>
              </a:xfrm>
              <a:prstGeom prst="rect">
                <a:avLst/>
              </a:prstGeom>
              <a:blipFill>
                <a:blip r:embed="rId3"/>
                <a:stretch>
                  <a:fillRect l="-1697" t="-1266"/>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B34CD921-5CD8-7000-AB43-02CCB7001C3C}"/>
                  </a:ext>
                </a:extLst>
              </p:cNvPr>
              <p:cNvSpPr txBox="1"/>
              <p:nvPr/>
            </p:nvSpPr>
            <p:spPr>
              <a:xfrm>
                <a:off x="823130" y="2265677"/>
                <a:ext cx="3534266" cy="2259593"/>
              </a:xfrm>
              <a:prstGeom prst="rect">
                <a:avLst/>
              </a:prstGeom>
              <a:noFill/>
            </p:spPr>
            <p:txBody>
              <a:bodyPr wrap="square">
                <a:spAutoFit/>
              </a:bodyPr>
              <a:lstStyle/>
              <a:p>
                <a:pPr marR="90170" algn="just" fontAlgn="base">
                  <a:spcAft>
                    <a:spcPts val="500"/>
                  </a:spcAft>
                </a:pPr>
                <a:r>
                  <a:rPr lang="pt-BR" sz="2400" dirty="0">
                    <a:latin typeface="Arial Narrow" panose="020B0606020202030204" pitchFamily="34" charset="0"/>
                    <a:ea typeface="Times New Roman" panose="02020603050405020304" pitchFamily="18" charset="0"/>
                  </a:rPr>
                  <a:t>Considerando</a:t>
                </a:r>
              </a:p>
              <a:p>
                <a:pPr marR="90170" algn="just" fontAlgn="base">
                  <a:spcAft>
                    <a:spcPts val="500"/>
                  </a:spcAft>
                </a:pPr>
                <a14:m>
                  <m:oMathPara xmlns:m="http://schemas.openxmlformats.org/officeDocument/2006/math">
                    <m:oMathParaPr>
                      <m:jc m:val="centerGroup"/>
                    </m:oMathParaPr>
                    <m:oMath xmlns:m="http://schemas.openxmlformats.org/officeDocument/2006/math">
                      <m:r>
                        <m:rPr>
                          <m:sty m:val="p"/>
                        </m:rPr>
                        <a:rPr lang="pt-BR" sz="2400">
                          <a:solidFill>
                            <a:srgbClr val="C45911"/>
                          </a:solidFill>
                          <a:latin typeface="Cambria Math" panose="02040503050406030204" pitchFamily="18" charset="0"/>
                          <a:ea typeface="Times New Roman" panose="02020603050405020304" pitchFamily="18" charset="0"/>
                        </a:rPr>
                        <m:t>C</m:t>
                      </m:r>
                      <m:r>
                        <a:rPr lang="pt-BR" sz="2400">
                          <a:solidFill>
                            <a:srgbClr val="C45911"/>
                          </a:solidFill>
                          <a:latin typeface="Cambria Math" panose="02040503050406030204" pitchFamily="18" charset="0"/>
                          <a:ea typeface="Times New Roman" panose="02020603050405020304" pitchFamily="18" charset="0"/>
                        </a:rPr>
                        <m:t> = 400</m:t>
                      </m:r>
                    </m:oMath>
                  </m:oMathPara>
                </a14:m>
                <a:endParaRPr lang="pt-BR" sz="2400" dirty="0">
                  <a:latin typeface="Arial Narrow" panose="020B0606020202030204" pitchFamily="34" charset="0"/>
                  <a:ea typeface="Times New Roman" panose="02020603050405020304" pitchFamily="18" charset="0"/>
                </a:endParaRPr>
              </a:p>
              <a:p>
                <a:pPr marR="90170" algn="just" fontAlgn="base">
                  <a:spcAft>
                    <a:spcPts val="500"/>
                  </a:spcAft>
                </a:pPr>
                <a14:m>
                  <m:oMathPara xmlns:m="http://schemas.openxmlformats.org/officeDocument/2006/math">
                    <m:oMathParaPr>
                      <m:jc m:val="centerGroup"/>
                    </m:oMathParaPr>
                    <m:oMath xmlns:m="http://schemas.openxmlformats.org/officeDocument/2006/math">
                      <m:r>
                        <m:rPr>
                          <m:sty m:val="p"/>
                        </m:rPr>
                        <a:rPr lang="pt-BR" sz="2400">
                          <a:solidFill>
                            <a:srgbClr val="2F5496"/>
                          </a:solidFill>
                          <a:latin typeface="Cambria Math" panose="02040503050406030204" pitchFamily="18" charset="0"/>
                          <a:ea typeface="Times New Roman" panose="02020603050405020304" pitchFamily="18" charset="0"/>
                        </a:rPr>
                        <m:t>i</m:t>
                      </m:r>
                      <m:r>
                        <a:rPr lang="pt-BR" sz="2400">
                          <a:solidFill>
                            <a:srgbClr val="2F5496"/>
                          </a:solidFill>
                          <a:latin typeface="Cambria Math" panose="02040503050406030204" pitchFamily="18" charset="0"/>
                          <a:ea typeface="Times New Roman" panose="02020603050405020304" pitchFamily="18" charset="0"/>
                        </a:rPr>
                        <m:t> = </m:t>
                      </m:r>
                      <m:r>
                        <a:rPr lang="pt-BR" sz="2400">
                          <a:solidFill>
                            <a:srgbClr val="2F5496"/>
                          </a:solidFill>
                          <a:latin typeface="Cambria Math" panose="02040503050406030204" pitchFamily="18" charset="0"/>
                          <a:ea typeface="Times New Roman" panose="02020603050405020304" pitchFamily="18" charset="0"/>
                        </a:rPr>
                        <m:t>4% </m:t>
                      </m:r>
                      <m:r>
                        <m:rPr>
                          <m:sty m:val="p"/>
                        </m:rPr>
                        <a:rPr lang="pt-BR" sz="2400">
                          <a:solidFill>
                            <a:srgbClr val="2F5496"/>
                          </a:solidFill>
                          <a:latin typeface="Cambria Math" panose="02040503050406030204" pitchFamily="18" charset="0"/>
                          <a:ea typeface="Times New Roman" panose="02020603050405020304" pitchFamily="18" charset="0"/>
                        </a:rPr>
                        <m:t>ao</m:t>
                      </m:r>
                      <m:r>
                        <a:rPr lang="pt-BR" sz="2400">
                          <a:solidFill>
                            <a:srgbClr val="2F5496"/>
                          </a:solidFill>
                          <a:latin typeface="Cambria Math" panose="02040503050406030204" pitchFamily="18" charset="0"/>
                          <a:ea typeface="Times New Roman" panose="02020603050405020304" pitchFamily="18" charset="0"/>
                        </a:rPr>
                        <m:t> </m:t>
                      </m:r>
                      <m:r>
                        <m:rPr>
                          <m:sty m:val="p"/>
                        </m:rPr>
                        <a:rPr lang="pt-BR" sz="2400">
                          <a:solidFill>
                            <a:srgbClr val="2F5496"/>
                          </a:solidFill>
                          <a:latin typeface="Cambria Math" panose="02040503050406030204" pitchFamily="18" charset="0"/>
                          <a:ea typeface="Times New Roman" panose="02020603050405020304" pitchFamily="18" charset="0"/>
                        </a:rPr>
                        <m:t>m</m:t>
                      </m:r>
                      <m:r>
                        <a:rPr lang="pt-BR" sz="2400">
                          <a:solidFill>
                            <a:srgbClr val="2F5496"/>
                          </a:solidFill>
                          <a:latin typeface="Cambria Math" panose="02040503050406030204" pitchFamily="18" charset="0"/>
                          <a:ea typeface="Times New Roman" panose="02020603050405020304" pitchFamily="18" charset="0"/>
                        </a:rPr>
                        <m:t>ê</m:t>
                      </m:r>
                      <m:r>
                        <m:rPr>
                          <m:sty m:val="p"/>
                        </m:rPr>
                        <a:rPr lang="pt-BR" sz="2400">
                          <a:solidFill>
                            <a:srgbClr val="2F5496"/>
                          </a:solidFill>
                          <a:latin typeface="Cambria Math" panose="02040503050406030204" pitchFamily="18" charset="0"/>
                          <a:ea typeface="Times New Roman" panose="02020603050405020304" pitchFamily="18" charset="0"/>
                        </a:rPr>
                        <m:t>s</m:t>
                      </m:r>
                      <m:r>
                        <a:rPr lang="pt-BR" sz="2400">
                          <a:solidFill>
                            <a:srgbClr val="2F5496"/>
                          </a:solidFill>
                          <a:latin typeface="Cambria Math" panose="02040503050406030204" pitchFamily="18" charset="0"/>
                          <a:ea typeface="Times New Roman" panose="02020603050405020304" pitchFamily="18" charset="0"/>
                        </a:rPr>
                        <m:t> </m:t>
                      </m:r>
                      <m:d>
                        <m:dPr>
                          <m:ctrlPr>
                            <a:rPr lang="pt-BR" sz="2400" i="1">
                              <a:solidFill>
                                <a:srgbClr val="2F5496"/>
                              </a:solidFill>
                              <a:latin typeface="Cambria Math" panose="02040503050406030204" pitchFamily="18" charset="0"/>
                              <a:ea typeface="Times New Roman" panose="02020603050405020304" pitchFamily="18" charset="0"/>
                            </a:rPr>
                          </m:ctrlPr>
                        </m:dPr>
                        <m:e>
                          <m:r>
                            <a:rPr lang="pt-BR" sz="2400">
                              <a:solidFill>
                                <a:srgbClr val="2F5496"/>
                              </a:solidFill>
                              <a:latin typeface="Cambria Math" panose="02040503050406030204" pitchFamily="18" charset="0"/>
                              <a:ea typeface="Times New Roman" panose="02020603050405020304" pitchFamily="18" charset="0"/>
                            </a:rPr>
                            <m:t>0,04</m:t>
                          </m:r>
                        </m:e>
                      </m:d>
                    </m:oMath>
                  </m:oMathPara>
                </a14:m>
                <a:endParaRPr lang="pt-BR" sz="2800" dirty="0">
                  <a:latin typeface="Times New Roman" panose="02020603050405020304" pitchFamily="18" charset="0"/>
                  <a:ea typeface="Times New Roman" panose="02020603050405020304" pitchFamily="18" charset="0"/>
                </a:endParaRPr>
              </a:p>
              <a:p>
                <a:pPr marR="90170" algn="just" fontAlgn="base">
                  <a:spcAft>
                    <a:spcPts val="500"/>
                  </a:spcAft>
                </a:pPr>
                <a14:m>
                  <m:oMathPara xmlns:m="http://schemas.openxmlformats.org/officeDocument/2006/math">
                    <m:oMathParaPr>
                      <m:jc m:val="centerGroup"/>
                    </m:oMathParaPr>
                    <m:oMath xmlns:m="http://schemas.openxmlformats.org/officeDocument/2006/math">
                      <m:r>
                        <m:rPr>
                          <m:sty m:val="p"/>
                        </m:rPr>
                        <a:rPr lang="pt-BR" sz="2400">
                          <a:solidFill>
                            <a:srgbClr val="7030A0"/>
                          </a:solidFill>
                          <a:latin typeface="Cambria Math" panose="02040503050406030204" pitchFamily="18" charset="0"/>
                          <a:ea typeface="Times New Roman" panose="02020603050405020304" pitchFamily="18" charset="0"/>
                        </a:rPr>
                        <m:t>M</m:t>
                      </m:r>
                      <m:r>
                        <a:rPr lang="pt-BR" sz="2400">
                          <a:solidFill>
                            <a:srgbClr val="7030A0"/>
                          </a:solidFill>
                          <a:latin typeface="Cambria Math" panose="02040503050406030204" pitchFamily="18" charset="0"/>
                          <a:ea typeface="Times New Roman" panose="02020603050405020304" pitchFamily="18" charset="0"/>
                        </a:rPr>
                        <m:t> = 480</m:t>
                      </m:r>
                    </m:oMath>
                  </m:oMathPara>
                </a14:m>
                <a:endParaRPr lang="pt-BR" sz="2400" dirty="0">
                  <a:latin typeface="Arial Narrow" panose="020B0606020202030204" pitchFamily="34" charset="0"/>
                  <a:ea typeface="Times New Roman" panose="02020603050405020304" pitchFamily="18" charset="0"/>
                </a:endParaRPr>
              </a:p>
              <a:p>
                <a:pPr marR="90170" algn="just" fontAlgn="base">
                  <a:spcAft>
                    <a:spcPts val="500"/>
                  </a:spcAft>
                </a:pPr>
                <a14:m>
                  <m:oMathPara xmlns:m="http://schemas.openxmlformats.org/officeDocument/2006/math">
                    <m:oMathParaPr>
                      <m:jc m:val="centerGroup"/>
                    </m:oMathParaPr>
                    <m:oMath xmlns:m="http://schemas.openxmlformats.org/officeDocument/2006/math">
                      <m:r>
                        <m:rPr>
                          <m:sty m:val="p"/>
                        </m:rPr>
                        <a:rPr lang="pt-BR" sz="2400">
                          <a:solidFill>
                            <a:srgbClr val="70AD47"/>
                          </a:solidFill>
                          <a:highlight>
                            <a:srgbClr val="FFFFFF"/>
                          </a:highlight>
                          <a:latin typeface="Cambria Math" panose="02040503050406030204" pitchFamily="18" charset="0"/>
                          <a:ea typeface="Times New Roman" panose="02020603050405020304" pitchFamily="18" charset="0"/>
                        </a:rPr>
                        <m:t>J</m:t>
                      </m:r>
                      <m:r>
                        <a:rPr lang="pt-BR" sz="2400">
                          <a:solidFill>
                            <a:srgbClr val="000000"/>
                          </a:solidFill>
                          <a:highlight>
                            <a:srgbClr val="FFFFFF"/>
                          </a:highlight>
                          <a:latin typeface="Cambria Math" panose="02040503050406030204" pitchFamily="18" charset="0"/>
                          <a:ea typeface="Times New Roman" panose="02020603050405020304" pitchFamily="18" charset="0"/>
                        </a:rPr>
                        <m:t>=</m:t>
                      </m:r>
                      <m:r>
                        <m:rPr>
                          <m:sty m:val="p"/>
                        </m:rPr>
                        <a:rPr lang="pt-BR" sz="2400">
                          <a:solidFill>
                            <a:srgbClr val="C45911"/>
                          </a:solidFill>
                          <a:highlight>
                            <a:srgbClr val="FFFFFF"/>
                          </a:highlight>
                          <a:latin typeface="Cambria Math" panose="02040503050406030204" pitchFamily="18" charset="0"/>
                          <a:ea typeface="Times New Roman" panose="02020603050405020304" pitchFamily="18" charset="0"/>
                        </a:rPr>
                        <m:t>C</m:t>
                      </m:r>
                      <m:r>
                        <a:rPr lang="pt-BR" sz="2400">
                          <a:solidFill>
                            <a:srgbClr val="000000"/>
                          </a:solidFill>
                          <a:highlight>
                            <a:srgbClr val="FFFFFF"/>
                          </a:highlight>
                          <a:latin typeface="Cambria Math" panose="02040503050406030204" pitchFamily="18" charset="0"/>
                          <a:ea typeface="Times New Roman" panose="02020603050405020304" pitchFamily="18" charset="0"/>
                        </a:rPr>
                        <m:t>∙ </m:t>
                      </m:r>
                      <m:r>
                        <m:rPr>
                          <m:sty m:val="p"/>
                        </m:rPr>
                        <a:rPr lang="pt-BR" sz="2400">
                          <a:solidFill>
                            <a:srgbClr val="2F5496"/>
                          </a:solidFill>
                          <a:highlight>
                            <a:srgbClr val="FFFFFF"/>
                          </a:highlight>
                          <a:latin typeface="Cambria Math" panose="02040503050406030204" pitchFamily="18" charset="0"/>
                          <a:ea typeface="Times New Roman" panose="02020603050405020304" pitchFamily="18" charset="0"/>
                        </a:rPr>
                        <m:t>i</m:t>
                      </m:r>
                      <m:r>
                        <a:rPr lang="pt-BR" sz="2400">
                          <a:solidFill>
                            <a:srgbClr val="000000"/>
                          </a:solidFill>
                          <a:highlight>
                            <a:srgbClr val="FFFFFF"/>
                          </a:highlight>
                          <a:latin typeface="Cambria Math" panose="02040503050406030204" pitchFamily="18" charset="0"/>
                          <a:ea typeface="Times New Roman" panose="02020603050405020304" pitchFamily="18" charset="0"/>
                        </a:rPr>
                        <m:t> ∙ </m:t>
                      </m:r>
                      <m:r>
                        <m:rPr>
                          <m:sty m:val="p"/>
                        </m:rPr>
                        <a:rPr lang="pt-BR" sz="2400">
                          <a:solidFill>
                            <a:srgbClr val="7B7B7B"/>
                          </a:solidFill>
                          <a:highlight>
                            <a:srgbClr val="FFFFFF"/>
                          </a:highlight>
                          <a:latin typeface="Cambria Math" panose="02040503050406030204" pitchFamily="18" charset="0"/>
                          <a:ea typeface="Times New Roman" panose="02020603050405020304" pitchFamily="18" charset="0"/>
                        </a:rPr>
                        <m:t>t</m:t>
                      </m:r>
                    </m:oMath>
                  </m:oMathPara>
                </a14:m>
                <a:endParaRPr lang="pt-BR" sz="2400" dirty="0">
                  <a:latin typeface="Arial Narrow" panose="020B0606020202030204" pitchFamily="34" charset="0"/>
                </a:endParaRPr>
              </a:p>
            </p:txBody>
          </p:sp>
        </mc:Choice>
        <mc:Fallback>
          <p:sp>
            <p:nvSpPr>
              <p:cNvPr id="5" name="CaixaDeTexto 4">
                <a:extLst>
                  <a:ext uri="{FF2B5EF4-FFF2-40B4-BE49-F238E27FC236}">
                    <a16:creationId xmlns:a16="http://schemas.microsoft.com/office/drawing/2014/main" id="{B34CD921-5CD8-7000-AB43-02CCB7001C3C}"/>
                  </a:ext>
                </a:extLst>
              </p:cNvPr>
              <p:cNvSpPr txBox="1">
                <a:spLocks noRot="1" noChangeAspect="1" noMove="1" noResize="1" noEditPoints="1" noAdjustHandles="1" noChangeArrowheads="1" noChangeShapeType="1" noTextEdit="1"/>
              </p:cNvSpPr>
              <p:nvPr/>
            </p:nvSpPr>
            <p:spPr>
              <a:xfrm>
                <a:off x="823130" y="2265677"/>
                <a:ext cx="3534266" cy="2259593"/>
              </a:xfrm>
              <a:prstGeom prst="rect">
                <a:avLst/>
              </a:prstGeom>
              <a:blipFill>
                <a:blip r:embed="rId4"/>
                <a:stretch>
                  <a:fillRect l="-2586" t="-1892"/>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20F46663-F159-C711-9415-829EED637C1F}"/>
              </a:ext>
            </a:extLst>
          </p:cNvPr>
          <p:cNvSpPr txBox="1"/>
          <p:nvPr/>
        </p:nvSpPr>
        <p:spPr>
          <a:xfrm>
            <a:off x="3350857" y="6099145"/>
            <a:ext cx="5490287" cy="461665"/>
          </a:xfrm>
          <a:prstGeom prst="rect">
            <a:avLst/>
          </a:prstGeom>
          <a:noFill/>
        </p:spPr>
        <p:txBody>
          <a:bodyPr wrap="square">
            <a:spAutoFit/>
          </a:bodyPr>
          <a:lstStyle/>
          <a:p>
            <a:pPr fontAlgn="base">
              <a:spcAft>
                <a:spcPts val="100"/>
              </a:spcAft>
            </a:pPr>
            <a:r>
              <a:rPr lang="pt-BR" sz="2400" dirty="0">
                <a:latin typeface="Arial Narrow" panose="020B0606020202030204" pitchFamily="34" charset="0"/>
                <a:ea typeface="Times New Roman" panose="02020603050405020304" pitchFamily="18" charset="0"/>
              </a:rPr>
              <a:t>Portanto, o tempo de aplicação foi de 5 meses.</a:t>
            </a:r>
            <a:endParaRPr lang="pt-BR" sz="2400" dirty="0"/>
          </a:p>
        </p:txBody>
      </p:sp>
    </p:spTree>
    <p:extLst>
      <p:ext uri="{BB962C8B-B14F-4D97-AF65-F5344CB8AC3E}">
        <p14:creationId xmlns:p14="http://schemas.microsoft.com/office/powerpoint/2010/main" val="39151427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8D91FBE-C55B-8A32-BC01-A5D00EDAFDF3}"/>
              </a:ext>
            </a:extLst>
          </p:cNvPr>
          <p:cNvSpPr txBox="1"/>
          <p:nvPr/>
        </p:nvSpPr>
        <p:spPr>
          <a:xfrm>
            <a:off x="516000" y="1360447"/>
            <a:ext cx="11160000" cy="4808304"/>
          </a:xfrm>
          <a:prstGeom prst="rect">
            <a:avLst/>
          </a:prstGeom>
          <a:noFill/>
        </p:spPr>
        <p:txBody>
          <a:bodyPr wrap="square">
            <a:spAutoFit/>
          </a:bodyPr>
          <a:lstStyle/>
          <a:p>
            <a:pPr algn="just">
              <a:lnSpc>
                <a:spcPct val="115000"/>
              </a:lnSpc>
              <a:spcAft>
                <a:spcPts val="800"/>
              </a:spcAft>
            </a:pPr>
            <a:r>
              <a:rPr lang="pt-BR" sz="2600" b="1" kern="100" dirty="0">
                <a:effectLst/>
                <a:latin typeface="Arial Narrow" panose="020B0606020202030204" pitchFamily="34" charset="0"/>
                <a:ea typeface="Times New Roman" panose="02020603050405020304" pitchFamily="18" charset="0"/>
                <a:cs typeface="Times New Roman" panose="02020603050405020304" pitchFamily="18" charset="0"/>
              </a:rPr>
              <a:t>11. </a:t>
            </a: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Osmar construiu um quadro a fim de organizar seus investimentos e prever os rendimentos mês a mês.</a:t>
            </a:r>
          </a:p>
          <a:p>
            <a:pPr algn="just">
              <a:lnSpc>
                <a:spcPct val="115000"/>
              </a:lnSpc>
              <a:spcAft>
                <a:spcPts val="8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Sabendo que os investimentos serão à juros simples, responda:</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a) Preencha as lacunas, no quadro, corretamente.</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600" kern="100" dirty="0">
                <a:effectLst/>
                <a:latin typeface="Arial Narrow" panose="020B0606020202030204" pitchFamily="34" charset="0"/>
                <a:ea typeface="Times New Roman" panose="02020603050405020304" pitchFamily="18" charset="0"/>
                <a:cs typeface="Times New Roman" panose="02020603050405020304" pitchFamily="18" charset="0"/>
              </a:rPr>
              <a:t>b) Como ele pode prever o montante do 3º mês sem precisar calcular os rendimentos e os montantes dos meses anteriores? Mostre os cálculos.</a:t>
            </a:r>
            <a:endParaRPr lang="pt-B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70368"/>
            <a:ext cx="4319905" cy="691515"/>
          </a:xfrm>
          <a:prstGeom prst="rect">
            <a:avLst/>
          </a:prstGeom>
          <a:noFill/>
          <a:ln>
            <a:noFill/>
          </a:ln>
        </p:spPr>
      </p:pic>
      <p:pic>
        <p:nvPicPr>
          <p:cNvPr id="3" name="Imagem 2" descr="Interface gráfica do usuário, Aplicativo, Tabela&#10;&#10;Descrição gerada automaticamente">
            <a:extLst>
              <a:ext uri="{FF2B5EF4-FFF2-40B4-BE49-F238E27FC236}">
                <a16:creationId xmlns:a16="http://schemas.microsoft.com/office/drawing/2014/main" id="{0CB631F2-68FC-4791-2715-283B49D65BE7}"/>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336" t="2723" r="1211" b="5190"/>
          <a:stretch/>
        </p:blipFill>
        <p:spPr bwMode="auto">
          <a:xfrm>
            <a:off x="2496000" y="2435811"/>
            <a:ext cx="7200000" cy="1589362"/>
          </a:xfrm>
          <a:prstGeom prst="rect">
            <a:avLst/>
          </a:prstGeom>
          <a:noFill/>
          <a:ln>
            <a:noFill/>
          </a:ln>
        </p:spPr>
      </p:pic>
    </p:spTree>
    <p:extLst>
      <p:ext uri="{BB962C8B-B14F-4D97-AF65-F5344CB8AC3E}">
        <p14:creationId xmlns:p14="http://schemas.microsoft.com/office/powerpoint/2010/main" val="33824929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28D91FBE-C55B-8A32-BC01-A5D00EDAFDF3}"/>
                  </a:ext>
                </a:extLst>
              </p:cNvPr>
              <p:cNvSpPr txBox="1"/>
              <p:nvPr/>
            </p:nvSpPr>
            <p:spPr>
              <a:xfrm>
                <a:off x="516000" y="1360447"/>
                <a:ext cx="11160000" cy="4659096"/>
              </a:xfrm>
              <a:prstGeom prst="rect">
                <a:avLst/>
              </a:prstGeom>
              <a:noFill/>
            </p:spPr>
            <p:txBody>
              <a:bodyPr wrap="square">
                <a:spAutoFit/>
              </a:bodyPr>
              <a:lstStyle/>
              <a:p>
                <a:pPr marR="88900" algn="just">
                  <a:lnSpc>
                    <a:spcPct val="107000"/>
                  </a:lnSpc>
                  <a:spcAft>
                    <a:spcPts val="800"/>
                  </a:spcAft>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12.</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Stephanye fez um empréstimo de </a:t>
                </a:r>
                <a14:m>
                  <m:oMath xmlns:m="http://schemas.openxmlformats.org/officeDocument/2006/math">
                    <m:r>
                      <m:rPr>
                        <m:sty m:val="p"/>
                      </m:rP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$ 12 500,00</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 juros simples, com uma taxa de </a:t>
                </a:r>
                <a14:m>
                  <m:oMath xmlns:m="http://schemas.openxmlformats.org/officeDocument/2006/math">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2%</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ao mês durante </a:t>
                </a:r>
                <a14:m>
                  <m:oMath xmlns:m="http://schemas.openxmlformats.org/officeDocument/2006/math">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5</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meses. Qual o valor do montante ao final desse período?</a:t>
                </a:r>
              </a:p>
              <a:p>
                <a:pPr marR="88900" algn="just">
                  <a:lnSpc>
                    <a:spcPct val="107000"/>
                  </a:lnSpc>
                  <a:spcAft>
                    <a:spcPts val="800"/>
                  </a:spcAft>
                </a:pPr>
                <a:endParaRPr lang="pt-BR" sz="26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endPar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07000"/>
                  </a:lnSpc>
                  <a:spcAft>
                    <a:spcPts val="800"/>
                  </a:spcAft>
                </a:pPr>
                <a:endPar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13.</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Sérgio aplicou </a:t>
                </a:r>
                <a14:m>
                  <m:oMath xmlns:m="http://schemas.openxmlformats.org/officeDocument/2006/math">
                    <m:r>
                      <m:rPr>
                        <m:sty m:val="p"/>
                      </m:rP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$ 600,00</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 juros simples, em um fundo de investimento. Após </a:t>
                </a:r>
                <a14:m>
                  <m:oMath xmlns:m="http://schemas.openxmlformats.org/officeDocument/2006/math">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8</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meses, verificou que o montante era de </a:t>
                </a:r>
                <a14:m>
                  <m:oMath xmlns:m="http://schemas.openxmlformats.org/officeDocument/2006/math">
                    <m:r>
                      <m:rPr>
                        <m:sty m:val="p"/>
                      </m:rP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$ 984,00</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Qual é a taxa de juros desse fundo?</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8% ao mês		(B) 12% ao mês	(C) 20% ao mês	(D) 20,5% ao mês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28D91FBE-C55B-8A32-BC01-A5D00EDAFDF3}"/>
                  </a:ext>
                </a:extLst>
              </p:cNvPr>
              <p:cNvSpPr txBox="1">
                <a:spLocks noRot="1" noChangeAspect="1" noMove="1" noResize="1" noEditPoints="1" noAdjustHandles="1" noChangeArrowheads="1" noChangeShapeType="1" noTextEdit="1"/>
              </p:cNvSpPr>
              <p:nvPr/>
            </p:nvSpPr>
            <p:spPr>
              <a:xfrm>
                <a:off x="516000" y="1360447"/>
                <a:ext cx="11160000" cy="4659096"/>
              </a:xfrm>
              <a:prstGeom prst="rect">
                <a:avLst/>
              </a:prstGeom>
              <a:blipFill>
                <a:blip r:embed="rId2"/>
                <a:stretch>
                  <a:fillRect l="-984" t="-1309" r="-929" b="-2225"/>
                </a:stretch>
              </a:blipFill>
            </p:spPr>
            <p:txBody>
              <a:bodyPr/>
              <a:lstStyle/>
              <a:p>
                <a:r>
                  <a:rPr lang="pt-BR">
                    <a:noFill/>
                  </a:rPr>
                  <a:t> </a:t>
                </a:r>
              </a:p>
            </p:txBody>
          </p:sp>
        </mc:Fallback>
      </mc:AlternateContent>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70368"/>
            <a:ext cx="4319905" cy="691515"/>
          </a:xfrm>
          <a:prstGeom prst="rect">
            <a:avLst/>
          </a:prstGeom>
          <a:noFill/>
          <a:ln>
            <a:noFill/>
          </a:ln>
        </p:spPr>
      </p:pic>
    </p:spTree>
    <p:extLst>
      <p:ext uri="{BB962C8B-B14F-4D97-AF65-F5344CB8AC3E}">
        <p14:creationId xmlns:p14="http://schemas.microsoft.com/office/powerpoint/2010/main" val="27913682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28D91FBE-C55B-8A32-BC01-A5D00EDAFDF3}"/>
                  </a:ext>
                </a:extLst>
              </p:cNvPr>
              <p:cNvSpPr txBox="1"/>
              <p:nvPr/>
            </p:nvSpPr>
            <p:spPr>
              <a:xfrm>
                <a:off x="516000" y="1360447"/>
                <a:ext cx="11160000" cy="5016758"/>
              </a:xfrm>
              <a:prstGeom prst="rect">
                <a:avLst/>
              </a:prstGeom>
              <a:noFill/>
            </p:spPr>
            <p:txBody>
              <a:bodyPr wrap="square">
                <a:spAutoFit/>
              </a:bodyPr>
              <a:lstStyle/>
              <a:p>
                <a:pPr marR="88900" algn="just">
                  <a:spcAft>
                    <a:spcPts val="200"/>
                  </a:spcAft>
                </a:pPr>
                <a:r>
                  <a:rPr lang="pt-BR" sz="2600" b="1"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14.</a:t>
                </a:r>
                <a:r>
                  <a:rPr lang="pt-BR" sz="26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Sabendo que o montante de determinada aplicação, a juros simples, é de </a:t>
                </a:r>
                <a14:m>
                  <m:oMath xmlns:m="http://schemas.openxmlformats.org/officeDocument/2006/math">
                    <m:r>
                      <m:rPr>
                        <m:sty m:val="p"/>
                      </m:rPr>
                      <a:rPr lang="pt-BR" sz="26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6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$ 1000,00</m:t>
                    </m:r>
                  </m:oMath>
                </a14:m>
                <a:r>
                  <a:rPr lang="pt-BR" sz="26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que a taxa de juros é de </a:t>
                </a:r>
                <a14:m>
                  <m:oMath xmlns:m="http://schemas.openxmlformats.org/officeDocument/2006/math">
                    <m:r>
                      <a:rPr lang="pt-BR" sz="26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0,5%</m:t>
                    </m:r>
                  </m:oMath>
                </a14:m>
                <a:r>
                  <a:rPr lang="pt-BR" sz="26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ao mês e que o capital inicial é de </a:t>
                </a:r>
                <a14:m>
                  <m:oMath xmlns:m="http://schemas.openxmlformats.org/officeDocument/2006/math">
                    <m:r>
                      <m:rPr>
                        <m:sty m:val="p"/>
                      </m:rPr>
                      <a:rPr lang="pt-BR" sz="26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600">
                        <a:solidFill>
                          <a:srgbClr val="00000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$ 800,00</m:t>
                    </m:r>
                  </m:oMath>
                </a14:m>
                <a:r>
                  <a:rPr lang="pt-BR" sz="26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calcule o tempo dessa aplicação.</a:t>
                </a:r>
              </a:p>
              <a:p>
                <a:pPr marR="88900" algn="just">
                  <a:spcAft>
                    <a:spcPts val="200"/>
                  </a:spcAft>
                </a:pPr>
                <a:endParaRPr lang="pt-BR" sz="32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200"/>
                  </a:spcAft>
                </a:pPr>
                <a:endParaRPr lang="pt-BR" sz="32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200"/>
                  </a:spcAft>
                </a:pPr>
                <a:r>
                  <a:rPr lang="pt-BR" sz="2600" b="1"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15.</a:t>
                </a:r>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600" b="1"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Um capital de </a:t>
                </a:r>
                <a14:m>
                  <m:oMath xmlns:m="http://schemas.openxmlformats.org/officeDocument/2006/math">
                    <m:r>
                      <m:rPr>
                        <m:sty m:val="p"/>
                      </m:rPr>
                      <a:rPr lang="pt-BR" sz="26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6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$ 600,00</m:t>
                    </m:r>
                  </m:oMath>
                </a14:m>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aplicado à taxa de juros simples de </a:t>
                </a:r>
                <a14:m>
                  <m:oMath xmlns:m="http://schemas.openxmlformats.org/officeDocument/2006/math">
                    <m:r>
                      <a:rPr lang="pt-BR" sz="26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20%</m:t>
                    </m:r>
                  </m:oMath>
                </a14:m>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ao ano, gerou um montante de </a:t>
                </a:r>
                <a14:m>
                  <m:oMath xmlns:m="http://schemas.openxmlformats.org/officeDocument/2006/math">
                    <m:r>
                      <m:rPr>
                        <m:sty m:val="p"/>
                      </m:rPr>
                      <a:rPr lang="pt-BR" sz="26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6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$ 1080,00</m:t>
                    </m:r>
                  </m:oMath>
                </a14:m>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após um certo tempo. Qual foi esse tempo?</a:t>
                </a:r>
                <a:endParaRPr lang="pt-BR" sz="26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200"/>
                  </a:spcAft>
                </a:pPr>
                <a:endParaRPr lang="pt-BR" sz="32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200"/>
                  </a:spcAft>
                </a:pPr>
                <a:endParaRPr lang="pt-BR" sz="32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200"/>
                  </a:spcAft>
                </a:pPr>
                <a:r>
                  <a:rPr lang="pt-BR" sz="2600" b="1"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16.</a:t>
                </a:r>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Um capital de </a:t>
                </a:r>
                <a14:m>
                  <m:oMath xmlns:m="http://schemas.openxmlformats.org/officeDocument/2006/math">
                    <m:r>
                      <m:rPr>
                        <m:sty m:val="p"/>
                      </m:rPr>
                      <a:rPr lang="pt-BR" sz="26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R</m:t>
                    </m:r>
                    <m:r>
                      <a:rPr lang="pt-BR" sz="26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$ 530,00</m:t>
                    </m:r>
                  </m:oMath>
                </a14:m>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foi aplicado à taxa de juros simples de </a:t>
                </a:r>
                <a14:m>
                  <m:oMath xmlns:m="http://schemas.openxmlformats.org/officeDocument/2006/math">
                    <m:r>
                      <a:rPr lang="pt-BR" sz="26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3%</m:t>
                    </m:r>
                  </m:oMath>
                </a14:m>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ao mês. Qual será o valor do montante após </a:t>
                </a:r>
                <a14:m>
                  <m:oMath xmlns:m="http://schemas.openxmlformats.org/officeDocument/2006/math">
                    <m:r>
                      <a:rPr lang="pt-BR" sz="26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5</m:t>
                    </m:r>
                  </m:oMath>
                </a14:m>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meses?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28D91FBE-C55B-8A32-BC01-A5D00EDAFDF3}"/>
                  </a:ext>
                </a:extLst>
              </p:cNvPr>
              <p:cNvSpPr txBox="1">
                <a:spLocks noRot="1" noChangeAspect="1" noMove="1" noResize="1" noEditPoints="1" noAdjustHandles="1" noChangeArrowheads="1" noChangeShapeType="1" noTextEdit="1"/>
              </p:cNvSpPr>
              <p:nvPr/>
            </p:nvSpPr>
            <p:spPr>
              <a:xfrm>
                <a:off x="516000" y="1360447"/>
                <a:ext cx="11160000" cy="5016758"/>
              </a:xfrm>
              <a:prstGeom prst="rect">
                <a:avLst/>
              </a:prstGeom>
              <a:blipFill>
                <a:blip r:embed="rId2"/>
                <a:stretch>
                  <a:fillRect l="-984" t="-1094" r="-929" b="-1944"/>
                </a:stretch>
              </a:blipFill>
            </p:spPr>
            <p:txBody>
              <a:bodyPr/>
              <a:lstStyle/>
              <a:p>
                <a:r>
                  <a:rPr lang="pt-BR">
                    <a:noFill/>
                  </a:rPr>
                  <a:t> </a:t>
                </a:r>
              </a:p>
            </p:txBody>
          </p:sp>
        </mc:Fallback>
      </mc:AlternateContent>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670368"/>
            <a:ext cx="4319905" cy="691515"/>
          </a:xfrm>
          <a:prstGeom prst="rect">
            <a:avLst/>
          </a:prstGeom>
          <a:noFill/>
          <a:ln>
            <a:noFill/>
          </a:ln>
        </p:spPr>
      </p:pic>
    </p:spTree>
    <p:extLst>
      <p:ext uri="{BB962C8B-B14F-4D97-AF65-F5344CB8AC3E}">
        <p14:creationId xmlns:p14="http://schemas.microsoft.com/office/powerpoint/2010/main" val="21223393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710055"/>
            <a:ext cx="11160000" cy="2764859"/>
          </a:xfrm>
          <a:prstGeom prst="rect">
            <a:avLst/>
          </a:prstGeom>
          <a:noFill/>
        </p:spPr>
        <p:txBody>
          <a:bodyPr wrap="square">
            <a:spAutoFit/>
          </a:bodyPr>
          <a:lstStyle/>
          <a:p>
            <a:pPr algn="ctr">
              <a:lnSpc>
                <a:spcPct val="150000"/>
              </a:lnSpc>
              <a:spcAft>
                <a:spcPts val="200"/>
              </a:spcAft>
            </a:pPr>
            <a:r>
              <a:rPr lang="pt-BR" sz="28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GRÁFICOS E TABELAS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719138" algn="just">
              <a:spcAft>
                <a:spcPts val="200"/>
              </a:spcAft>
            </a:pPr>
            <a:r>
              <a:rPr lang="pt-BR" sz="2600" dirty="0">
                <a:effectLst/>
                <a:latin typeface="Arial Narrow" panose="020B0606020202030204" pitchFamily="34" charset="0"/>
                <a:ea typeface="Times New Roman" panose="02020603050405020304" pitchFamily="18" charset="0"/>
                <a:cs typeface="Times New Roman" panose="02020603050405020304" pitchFamily="18" charset="0"/>
              </a:rPr>
              <a:t>Observando ao redor, percebemos que as representações gráficas, presentes no dia a dia, como em </a:t>
            </a:r>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reportagens de jornais ou revistas, fornecem informações</a:t>
            </a:r>
            <a:r>
              <a:rPr lang="pt-BR" sz="26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600" b="1"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finalidade desses gráficos e tabelas é facilitar a compreensão das informações ou reforçar, matematicamente, os dados apresentados. </a:t>
            </a:r>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Essas </a:t>
            </a:r>
            <a:r>
              <a:rPr lang="pt-BR" sz="2600" dirty="0">
                <a:effectLst/>
                <a:latin typeface="Arial Narrow" panose="020B0606020202030204" pitchFamily="34" charset="0"/>
                <a:ea typeface="Times New Roman" panose="02020603050405020304" pitchFamily="18" charset="0"/>
                <a:cs typeface="Times New Roman" panose="02020603050405020304" pitchFamily="18" charset="0"/>
              </a:rPr>
              <a:t>representações </a:t>
            </a:r>
            <a:r>
              <a:rPr lang="pt-BR" sz="26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facilitam o entendimento pois sintetizam as informações.</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 name="Imagem 3" descr="Interface gráfica do usuário&#10;&#10;Descrição gerada automaticamente com confiança média">
            <a:extLst>
              <a:ext uri="{FF2B5EF4-FFF2-40B4-BE49-F238E27FC236}">
                <a16:creationId xmlns:a16="http://schemas.microsoft.com/office/drawing/2014/main" id="{7BA0F80F-5E68-D4A5-62BD-FE787907CCCA}"/>
              </a:ext>
            </a:extLst>
          </p:cNvPr>
          <p:cNvPicPr>
            <a:picLocks noChangeAspect="1"/>
          </p:cNvPicPr>
          <p:nvPr/>
        </p:nvPicPr>
        <p:blipFill rotWithShape="1">
          <a:blip r:embed="rId2"/>
          <a:srcRect t="3468" b="1"/>
          <a:stretch/>
        </p:blipFill>
        <p:spPr bwMode="auto">
          <a:xfrm>
            <a:off x="8076185" y="1064825"/>
            <a:ext cx="3599815" cy="688340"/>
          </a:xfrm>
          <a:prstGeom prst="rect">
            <a:avLst/>
          </a:prstGeom>
          <a:ln>
            <a:noFill/>
          </a:ln>
          <a:extLst>
            <a:ext uri="{53640926-AAD7-44D8-BBD7-CCE9431645EC}">
              <a14:shadowObscured xmlns:a14="http://schemas.microsoft.com/office/drawing/2010/main"/>
            </a:ext>
          </a:extLst>
        </p:spPr>
      </p:pic>
      <p:pic>
        <p:nvPicPr>
          <p:cNvPr id="8" name="Imagem 7">
            <a:extLst>
              <a:ext uri="{FF2B5EF4-FFF2-40B4-BE49-F238E27FC236}">
                <a16:creationId xmlns:a16="http://schemas.microsoft.com/office/drawing/2014/main" id="{A3A64F04-9550-1907-B428-8B5A3181E5BA}"/>
              </a:ext>
            </a:extLst>
          </p:cNvPr>
          <p:cNvPicPr>
            <a:picLocks noChangeAspect="1"/>
          </p:cNvPicPr>
          <p:nvPr/>
        </p:nvPicPr>
        <p:blipFill rotWithShape="1">
          <a:blip r:embed="rId3"/>
          <a:srcRect l="845" r="1184" b="2703"/>
          <a:stretch/>
        </p:blipFill>
        <p:spPr>
          <a:xfrm>
            <a:off x="516000" y="1064825"/>
            <a:ext cx="4232268" cy="457198"/>
          </a:xfrm>
          <a:prstGeom prst="rect">
            <a:avLst/>
          </a:prstGeom>
        </p:spPr>
      </p:pic>
      <p:pic>
        <p:nvPicPr>
          <p:cNvPr id="10" name="Imagem 9">
            <a:extLst>
              <a:ext uri="{FF2B5EF4-FFF2-40B4-BE49-F238E27FC236}">
                <a16:creationId xmlns:a16="http://schemas.microsoft.com/office/drawing/2014/main" id="{BAF543B3-1CAE-8AAB-BFC4-00386A791C1F}"/>
              </a:ext>
            </a:extLst>
          </p:cNvPr>
          <p:cNvPicPr>
            <a:picLocks noChangeAspect="1"/>
          </p:cNvPicPr>
          <p:nvPr/>
        </p:nvPicPr>
        <p:blipFill>
          <a:blip r:embed="rId4"/>
          <a:stretch>
            <a:fillRect/>
          </a:stretch>
        </p:blipFill>
        <p:spPr>
          <a:xfrm>
            <a:off x="3216275" y="639569"/>
            <a:ext cx="5759450" cy="415925"/>
          </a:xfrm>
          <a:prstGeom prst="rect">
            <a:avLst/>
          </a:prstGeom>
        </p:spPr>
      </p:pic>
      <p:pic>
        <p:nvPicPr>
          <p:cNvPr id="11" name="Imagem 10">
            <a:extLst>
              <a:ext uri="{FF2B5EF4-FFF2-40B4-BE49-F238E27FC236}">
                <a16:creationId xmlns:a16="http://schemas.microsoft.com/office/drawing/2014/main" id="{B2FAE29C-A1C2-82DD-3318-006B568C39EB}"/>
              </a:ext>
            </a:extLst>
          </p:cNvPr>
          <p:cNvPicPr>
            <a:picLocks noChangeAspect="1"/>
          </p:cNvPicPr>
          <p:nvPr/>
        </p:nvPicPr>
        <p:blipFill rotWithShape="1">
          <a:blip r:embed="rId5"/>
          <a:srcRect b="60172"/>
          <a:stretch/>
        </p:blipFill>
        <p:spPr>
          <a:xfrm>
            <a:off x="516000" y="4508872"/>
            <a:ext cx="6244040" cy="794151"/>
          </a:xfrm>
          <a:prstGeom prst="rect">
            <a:avLst/>
          </a:prstGeom>
        </p:spPr>
      </p:pic>
      <p:sp>
        <p:nvSpPr>
          <p:cNvPr id="13" name="CaixaDeTexto 12">
            <a:extLst>
              <a:ext uri="{FF2B5EF4-FFF2-40B4-BE49-F238E27FC236}">
                <a16:creationId xmlns:a16="http://schemas.microsoft.com/office/drawing/2014/main" id="{625693E5-7E73-351C-6A5B-6999FB16E7E5}"/>
              </a:ext>
            </a:extLst>
          </p:cNvPr>
          <p:cNvSpPr txBox="1"/>
          <p:nvPr/>
        </p:nvSpPr>
        <p:spPr>
          <a:xfrm>
            <a:off x="516000" y="5163433"/>
            <a:ext cx="9262482" cy="1384995"/>
          </a:xfrm>
          <a:prstGeom prst="rect">
            <a:avLst/>
          </a:prstGeom>
          <a:noFill/>
        </p:spPr>
        <p:txBody>
          <a:bodyPr wrap="square">
            <a:spAutoFit/>
          </a:bodyPr>
          <a:lstStyle/>
          <a:p>
            <a:pPr algn="just"/>
            <a:r>
              <a:rPr lang="pt-BR" sz="2800" dirty="0">
                <a:solidFill>
                  <a:srgbClr val="14687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 Instituto Mauro Borges de Estatísticas e Estudos Socioeconômicos (IMB) é referência hoje em pesquisas e estatísticas nas áreas de economia, geoprocessamento, geografia e ciências sociais.</a:t>
            </a:r>
            <a:endParaRPr lang="pt-BR" sz="2600" dirty="0">
              <a:solidFill>
                <a:srgbClr val="146871"/>
              </a:solidFill>
            </a:endParaRPr>
          </a:p>
        </p:txBody>
      </p:sp>
      <p:pic>
        <p:nvPicPr>
          <p:cNvPr id="14" name="Imagem 13" descr="Código QR&#10;&#10;Descrição gerada automaticamente">
            <a:extLst>
              <a:ext uri="{FF2B5EF4-FFF2-40B4-BE49-F238E27FC236}">
                <a16:creationId xmlns:a16="http://schemas.microsoft.com/office/drawing/2014/main" id="{F4FD7E0A-2CBB-5B77-DB0C-6A0FD62EED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31176" y="4905947"/>
            <a:ext cx="1716831" cy="1716831"/>
          </a:xfrm>
          <a:prstGeom prst="rect">
            <a:avLst/>
          </a:prstGeom>
        </p:spPr>
      </p:pic>
    </p:spTree>
    <p:extLst>
      <p:ext uri="{BB962C8B-B14F-4D97-AF65-F5344CB8AC3E}">
        <p14:creationId xmlns:p14="http://schemas.microsoft.com/office/powerpoint/2010/main" val="7423186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824486"/>
            <a:ext cx="11160000" cy="5528245"/>
          </a:xfrm>
          <a:prstGeom prst="rect">
            <a:avLst/>
          </a:prstGeom>
          <a:noFill/>
        </p:spPr>
        <p:txBody>
          <a:bodyPr wrap="square">
            <a:spAutoFit/>
          </a:bodyPr>
          <a:lstStyle/>
          <a:p>
            <a:pPr algn="just">
              <a:lnSpc>
                <a:spcPct val="115000"/>
              </a:lnSpc>
              <a:spcAft>
                <a:spcPts val="800"/>
              </a:spcAft>
            </a:pPr>
            <a:r>
              <a:rPr lang="pt-BR" sz="2800" kern="100" dirty="0">
                <a:effectLst/>
                <a:latin typeface="Arial Narrow" panose="020B0606020202030204" pitchFamily="34" charset="0"/>
                <a:ea typeface="Times New Roman" panose="02020603050405020304" pitchFamily="18" charset="0"/>
                <a:cs typeface="Times New Roman" panose="02020603050405020304" pitchFamily="18" charset="0"/>
              </a:rPr>
              <a:t>Para construir um gráfico ou uma tabela, além de coletar os dados e apresentá-los de forma organizada, é necessário indicar os elementos que o compõem.</a:t>
            </a:r>
          </a:p>
          <a:p>
            <a:pPr algn="just">
              <a:lnSpc>
                <a:spcPct val="115000"/>
              </a:lnSpc>
              <a:spcAft>
                <a:spcPts val="800"/>
              </a:spcAft>
            </a:pP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Título:</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Indica a que informação faz referência;</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Fonte:</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Indica de onde as informações foram retiradas, juntamente com o ano de publicação;</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Dados:</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São usados para comparar as informações fornecidas, fazendo referência a tempo, local, déficit, valores etc.;</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800" b="1" kern="100" dirty="0">
                <a:effectLst/>
                <a:latin typeface="Arial Narrow" panose="020B0606020202030204" pitchFamily="34" charset="0"/>
                <a:ea typeface="Calibri" panose="020F0502020204030204" pitchFamily="34" charset="0"/>
                <a:cs typeface="Times New Roman" panose="02020603050405020304" pitchFamily="18" charset="0"/>
              </a:rPr>
              <a:t>Legendas:</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 São o suporte na leitura das informações apresentadas. Na maioria dos casos, o uso de cores destaca diferentes informações.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13650457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217448"/>
            <a:ext cx="11160000" cy="555473"/>
          </a:xfrm>
          <a:prstGeom prst="rect">
            <a:avLst/>
          </a:prstGeom>
          <a:noFill/>
        </p:spPr>
        <p:txBody>
          <a:bodyPr wrap="square">
            <a:spAutoFit/>
          </a:bodyPr>
          <a:lstStyle/>
          <a:p>
            <a:pPr algn="just">
              <a:lnSpc>
                <a:spcPct val="115000"/>
              </a:lnSpc>
              <a:spcAft>
                <a:spcPts val="800"/>
              </a:spcAft>
            </a:pPr>
            <a:r>
              <a:rPr lang="pt-BR" sz="28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r>
              <a:rPr lang="pt-BR" sz="2800" kern="100" dirty="0">
                <a:effectLst/>
                <a:latin typeface="Arial Narrow" panose="020B0606020202030204" pitchFamily="34" charset="0"/>
                <a:ea typeface="Times New Roman" panose="02020603050405020304" pitchFamily="18" charset="0"/>
                <a:cs typeface="Times New Roman" panose="02020603050405020304" pitchFamily="18" charset="0"/>
              </a:rPr>
              <a:t>Tabela</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5">
            <a:extLst>
              <a:ext uri="{FF2B5EF4-FFF2-40B4-BE49-F238E27FC236}">
                <a16:creationId xmlns:a16="http://schemas.microsoft.com/office/drawing/2014/main" id="{76F6EE9D-E24E-7962-41D8-BE00F441BA01}"/>
              </a:ext>
            </a:extLst>
          </p:cNvPr>
          <p:cNvSpPr>
            <a:spLocks noChangeArrowheads="1"/>
          </p:cNvSpPr>
          <p:nvPr/>
        </p:nvSpPr>
        <p:spPr bwMode="auto">
          <a:xfrm>
            <a:off x="0" y="3289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abela&#10;&#10;Descrição gerada automaticamente">
            <a:extLst>
              <a:ext uri="{FF2B5EF4-FFF2-40B4-BE49-F238E27FC236}">
                <a16:creationId xmlns:a16="http://schemas.microsoft.com/office/drawing/2014/main" id="{33119D9B-0A35-1DE7-3A2A-D4DD905A007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5000"/>
          <a:stretch/>
        </p:blipFill>
        <p:spPr bwMode="auto">
          <a:xfrm>
            <a:off x="516000" y="2192325"/>
            <a:ext cx="11160000" cy="335042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785792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336001" y="1277508"/>
            <a:ext cx="5644920" cy="4129336"/>
          </a:xfrm>
          <a:prstGeom prst="rect">
            <a:avLst/>
          </a:prstGeom>
          <a:noFill/>
        </p:spPr>
        <p:txBody>
          <a:bodyPr wrap="square">
            <a:spAutoFit/>
          </a:bodyPr>
          <a:lstStyle/>
          <a:p>
            <a:pPr algn="just">
              <a:spcAft>
                <a:spcPts val="100"/>
              </a:spcAft>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 Observe o gráfico a seguir:</a:t>
            </a: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marL="514350" indent="-514350" algn="just">
              <a:spcAft>
                <a:spcPts val="100"/>
              </a:spcAft>
              <a:buAutoNum type="arabicPeriod"/>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spcAft>
                <a:spcPts val="1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https://encurtador.com.br/91UgM . Acesso em: 20 de maio de 2024.</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516000" y="614956"/>
            <a:ext cx="4319905" cy="643890"/>
          </a:xfrm>
          <a:prstGeom prst="rect">
            <a:avLst/>
          </a:prstGeom>
          <a:ln>
            <a:noFill/>
          </a:ln>
          <a:extLst>
            <a:ext uri="{53640926-AAD7-44D8-BBD7-CCE9431645EC}">
              <a14:shadowObscured xmlns:a14="http://schemas.microsoft.com/office/drawing/2010/main"/>
            </a:ext>
          </a:extLst>
        </p:spPr>
      </p:pic>
      <p:pic>
        <p:nvPicPr>
          <p:cNvPr id="3" name="Imagem 2" descr="Tela de computador com mensagem de texto&#10;&#10;Descrição gerada automaticamente com confiança baixa">
            <a:extLst>
              <a:ext uri="{FF2B5EF4-FFF2-40B4-BE49-F238E27FC236}">
                <a16:creationId xmlns:a16="http://schemas.microsoft.com/office/drawing/2014/main" id="{AE21364C-0E5D-3D18-C07E-5CF6894B8A1B}"/>
              </a:ext>
            </a:extLst>
          </p:cNvPr>
          <p:cNvPicPr>
            <a:picLocks noChangeAspect="1"/>
          </p:cNvPicPr>
          <p:nvPr/>
        </p:nvPicPr>
        <p:blipFill rotWithShape="1">
          <a:blip r:embed="rId3"/>
          <a:srcRect l="2270" t="1476" r="639" b="774"/>
          <a:stretch/>
        </p:blipFill>
        <p:spPr>
          <a:xfrm>
            <a:off x="345332" y="1848869"/>
            <a:ext cx="5609110" cy="3208323"/>
          </a:xfrm>
          <a:prstGeom prst="rect">
            <a:avLst/>
          </a:prstGeom>
        </p:spPr>
      </p:pic>
      <p:sp>
        <p:nvSpPr>
          <p:cNvPr id="7" name="CaixaDeTexto 6">
            <a:extLst>
              <a:ext uri="{FF2B5EF4-FFF2-40B4-BE49-F238E27FC236}">
                <a16:creationId xmlns:a16="http://schemas.microsoft.com/office/drawing/2014/main" id="{E71DC53B-2658-2B76-C98F-161013371110}"/>
              </a:ext>
            </a:extLst>
          </p:cNvPr>
          <p:cNvSpPr txBox="1"/>
          <p:nvPr/>
        </p:nvSpPr>
        <p:spPr>
          <a:xfrm>
            <a:off x="5990252" y="1277508"/>
            <a:ext cx="5875075" cy="4678268"/>
          </a:xfrm>
          <a:prstGeom prst="rect">
            <a:avLst/>
          </a:prstGeom>
          <a:noFill/>
        </p:spPr>
        <p:txBody>
          <a:bodyPr wrap="square">
            <a:spAutoFit/>
          </a:bodyPr>
          <a:lstStyle/>
          <a:p>
            <a:pPr algn="just">
              <a:lnSpc>
                <a:spcPct val="114000"/>
              </a:lnSpc>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Responda:</a:t>
            </a:r>
          </a:p>
          <a:p>
            <a:pPr algn="just">
              <a:lnSpc>
                <a:spcPct val="114000"/>
              </a:lnSpc>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a) Qual é o tipo de gráfico apresentado?</a:t>
            </a:r>
          </a:p>
          <a:p>
            <a:pPr algn="just">
              <a:lnSpc>
                <a:spcPct val="114000"/>
              </a:lnSpc>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b) Qual o título desse gráfico?</a:t>
            </a:r>
          </a:p>
          <a:p>
            <a:pPr algn="just">
              <a:lnSpc>
                <a:spcPct val="114000"/>
              </a:lnSpc>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c) Qual informação o gráfico transmite?</a:t>
            </a:r>
          </a:p>
          <a:p>
            <a:pPr algn="just">
              <a:lnSpc>
                <a:spcPct val="114000"/>
              </a:lnSpc>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d) Qual o país com maior e menor número de acessos, e quantos acessos cada um teve em 2022?</a:t>
            </a:r>
          </a:p>
          <a:p>
            <a:pPr algn="just">
              <a:lnSpc>
                <a:spcPct val="114000"/>
              </a:lnSpc>
              <a:spcAft>
                <a:spcPts val="1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e) Qual a relação percentual do número de acessos em 2022 do segundo colocado comparado ao primeiro?</a:t>
            </a:r>
          </a:p>
        </p:txBody>
      </p:sp>
    </p:spTree>
    <p:extLst>
      <p:ext uri="{BB962C8B-B14F-4D97-AF65-F5344CB8AC3E}">
        <p14:creationId xmlns:p14="http://schemas.microsoft.com/office/powerpoint/2010/main" val="22092620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336001" y="1277508"/>
            <a:ext cx="5096841" cy="4361515"/>
          </a:xfrm>
          <a:prstGeom prst="rect">
            <a:avLst/>
          </a:prstGeom>
          <a:noFill/>
        </p:spPr>
        <p:txBody>
          <a:bodyPr wrap="square">
            <a:spAutoFit/>
          </a:bodyPr>
          <a:lstStyle/>
          <a:p>
            <a:pP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Analise o gráfico a seguir.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marL="514350" indent="-514350" algn="just">
              <a:spcAft>
                <a:spcPts val="100"/>
              </a:spcAft>
              <a:buAutoNum type="arabicPeriod"/>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https://encurtador.com.br/fosJY . Acesso em: 09 de maio de 2024.</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516000" y="614956"/>
            <a:ext cx="4319905" cy="643890"/>
          </a:xfrm>
          <a:prstGeom prst="rect">
            <a:avLst/>
          </a:prstGeom>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E71DC53B-2658-2B76-C98F-161013371110}"/>
              </a:ext>
            </a:extLst>
          </p:cNvPr>
          <p:cNvSpPr txBox="1"/>
          <p:nvPr/>
        </p:nvSpPr>
        <p:spPr>
          <a:xfrm>
            <a:off x="5542386" y="628477"/>
            <a:ext cx="6313613" cy="6091411"/>
          </a:xfrm>
          <a:prstGeom prst="rect">
            <a:avLst/>
          </a:prstGeom>
          <a:noFill/>
        </p:spPr>
        <p:txBody>
          <a:bodyPr wrap="square">
            <a:spAutoFit/>
          </a:bodyPr>
          <a:lstStyle/>
          <a:p>
            <a:pPr algn="just">
              <a:spcAft>
                <a:spcPts val="1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Quando o cliente não paga todo o valor da fatura do cartão de crédito, ele entra no rotativo, ou seja, ele deixa uma diferença para pagar no próximo mês, que se torna um empréstimo pessoal de curto prazo.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Desse valor, é cobrado um juro mensal denominado juros do rotativo regular do cartão de crédito.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Com base no gráfico, anterior, e nas informações dadas,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Qual o título do gráfico?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Qual a fonte dos dados apresentados no gráfico?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Qual a legenda do gráfico?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Quais foram os meses de maior e menor juros?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e) Henrique deixou um valor de R$ 852,00 da fatura do cartão de crédito para quitar em julho de 2016. Qual é o valor total a ser pago por ele devido ao juro rotativo?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48652A0B-476F-90A5-16B6-F2429583A16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tretch>
            <a:fillRect/>
          </a:stretch>
        </p:blipFill>
        <p:spPr>
          <a:xfrm>
            <a:off x="336001" y="1821005"/>
            <a:ext cx="5096841" cy="3469453"/>
          </a:xfrm>
          <a:prstGeom prst="rect">
            <a:avLst/>
          </a:prstGeom>
        </p:spPr>
      </p:pic>
    </p:spTree>
    <p:extLst>
      <p:ext uri="{BB962C8B-B14F-4D97-AF65-F5344CB8AC3E}">
        <p14:creationId xmlns:p14="http://schemas.microsoft.com/office/powerpoint/2010/main" val="39885560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336000" y="1277508"/>
            <a:ext cx="11520000" cy="5309146"/>
          </a:xfrm>
          <a:prstGeom prst="rect">
            <a:avLst/>
          </a:prstGeom>
          <a:noFill/>
        </p:spPr>
        <p:txBody>
          <a:bodyPr wrap="square">
            <a:spAutoFit/>
          </a:bodyPr>
          <a:lstStyle/>
          <a:p>
            <a:pPr algn="just">
              <a:spcAft>
                <a:spcPts val="1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Observe o gráfico a seguir. </a:t>
            </a:r>
          </a:p>
          <a:p>
            <a:pPr algn="just">
              <a:spcAft>
                <a:spcPts val="1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marL="514350" indent="-514350" algn="just">
              <a:spcAft>
                <a:spcPts val="100"/>
              </a:spcAft>
              <a:buAutoNum type="arabicPeriod"/>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3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Responda:</a:t>
            </a:r>
          </a:p>
          <a:p>
            <a:pPr algn="just">
              <a:spcAft>
                <a:spcPts val="100"/>
              </a:spcAft>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250" kern="100" dirty="0">
                <a:effectLst/>
                <a:latin typeface="Arial Narrow" panose="020B0606020202030204" pitchFamily="34" charset="0"/>
                <a:ea typeface="Times New Roman" panose="02020603050405020304" pitchFamily="18" charset="0"/>
                <a:cs typeface="Times New Roman" panose="02020603050405020304" pitchFamily="18" charset="0"/>
              </a:rPr>
              <a:t>Para construir um gráfico ou uma tabela, além de coletar os dados e apresentá-los de forma organizada, é necessário indicar os elementos que o compõem. Quais elementos estão faltando nesse gráfico?</a:t>
            </a:r>
            <a:endParaRPr lang="pt-BR" sz="22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r>
              <a:rPr lang="pt-BR" sz="2250" kern="100" dirty="0">
                <a:effectLst/>
                <a:latin typeface="Arial Narrow" panose="020B0606020202030204" pitchFamily="34" charset="0"/>
                <a:ea typeface="Times New Roman" panose="02020603050405020304" pitchFamily="18" charset="0"/>
                <a:cs typeface="Times New Roman" panose="02020603050405020304" pitchFamily="18" charset="0"/>
              </a:rPr>
              <a:t>b) Represente esses dados em uma tabela.</a:t>
            </a:r>
            <a:endParaRPr lang="pt-BR" sz="225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Rectangle 5">
            <a:extLst>
              <a:ext uri="{FF2B5EF4-FFF2-40B4-BE49-F238E27FC236}">
                <a16:creationId xmlns:a16="http://schemas.microsoft.com/office/drawing/2014/main" id="{051BCDCC-8DA9-B92E-9970-A070AFAAE947}"/>
              </a:ext>
            </a:extLst>
          </p:cNvPr>
          <p:cNvSpPr>
            <a:spLocks noChangeArrowheads="1"/>
          </p:cNvSpPr>
          <p:nvPr/>
        </p:nvSpPr>
        <p:spPr bwMode="auto">
          <a:xfrm rot="16200000">
            <a:off x="2638425" y="1917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516000" y="614956"/>
            <a:ext cx="4319905" cy="643890"/>
          </a:xfrm>
          <a:prstGeom prst="rect">
            <a:avLst/>
          </a:prstGeom>
          <a:ln>
            <a:noFill/>
          </a:ln>
          <a:extLst>
            <a:ext uri="{53640926-AAD7-44D8-BBD7-CCE9431645EC}">
              <a14:shadowObscured xmlns:a14="http://schemas.microsoft.com/office/drawing/2010/main"/>
            </a:ext>
          </a:extLst>
        </p:spPr>
      </p:pic>
      <p:pic>
        <p:nvPicPr>
          <p:cNvPr id="3" name="Imagem 2" descr="Gráfico, Gráfico de linhas&#10;&#10;Descrição gerada automaticamente">
            <a:extLst>
              <a:ext uri="{FF2B5EF4-FFF2-40B4-BE49-F238E27FC236}">
                <a16:creationId xmlns:a16="http://schemas.microsoft.com/office/drawing/2014/main" id="{F2B2D569-9A13-2EAF-006A-0F747309A90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t="1947"/>
          <a:stretch/>
        </p:blipFill>
        <p:spPr>
          <a:xfrm>
            <a:off x="3891697" y="1416602"/>
            <a:ext cx="7787021" cy="3959403"/>
          </a:xfrm>
          <a:prstGeom prst="rect">
            <a:avLst/>
          </a:prstGeom>
        </p:spPr>
      </p:pic>
    </p:spTree>
    <p:extLst>
      <p:ext uri="{BB962C8B-B14F-4D97-AF65-F5344CB8AC3E}">
        <p14:creationId xmlns:p14="http://schemas.microsoft.com/office/powerpoint/2010/main" val="3367201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336000" y="1277508"/>
            <a:ext cx="6988530" cy="461665"/>
          </a:xfrm>
          <a:prstGeom prst="rect">
            <a:avLst/>
          </a:prstGeom>
          <a:noFill/>
        </p:spPr>
        <p:txBody>
          <a:bodyPr wrap="square">
            <a:spAutoFit/>
          </a:bodyPr>
          <a:lstStyle/>
          <a:p>
            <a:pPr>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Observe o gráfico de pirâmide etária a seguir.</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516000" y="614956"/>
            <a:ext cx="4319905" cy="643890"/>
          </a:xfrm>
          <a:prstGeom prst="rect">
            <a:avLst/>
          </a:prstGeom>
          <a:ln>
            <a:noFill/>
          </a:ln>
          <a:extLst>
            <a:ext uri="{53640926-AAD7-44D8-BBD7-CCE9431645EC}">
              <a14:shadowObscured xmlns:a14="http://schemas.microsoft.com/office/drawing/2010/main"/>
            </a:ext>
          </a:extLst>
        </p:spPr>
      </p:pic>
      <p:pic>
        <p:nvPicPr>
          <p:cNvPr id="4" name="Imagem 3" descr="Gráfico&#10;&#10;Descrição gerada automaticamente">
            <a:extLst>
              <a:ext uri="{FF2B5EF4-FFF2-40B4-BE49-F238E27FC236}">
                <a16:creationId xmlns:a16="http://schemas.microsoft.com/office/drawing/2014/main" id="{A665BECE-091C-FA3E-047B-51FA6694222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678" t="2388"/>
          <a:stretch/>
        </p:blipFill>
        <p:spPr>
          <a:xfrm>
            <a:off x="336001" y="1739173"/>
            <a:ext cx="6988529" cy="4491349"/>
          </a:xfrm>
          <a:prstGeom prst="rect">
            <a:avLst/>
          </a:prstGeom>
        </p:spPr>
      </p:pic>
      <p:sp>
        <p:nvSpPr>
          <p:cNvPr id="8" name="CaixaDeTexto 7">
            <a:extLst>
              <a:ext uri="{FF2B5EF4-FFF2-40B4-BE49-F238E27FC236}">
                <a16:creationId xmlns:a16="http://schemas.microsoft.com/office/drawing/2014/main" id="{C435572E-CE91-B2DB-1BF8-FFD93FE58AB1}"/>
              </a:ext>
            </a:extLst>
          </p:cNvPr>
          <p:cNvSpPr txBox="1"/>
          <p:nvPr/>
        </p:nvSpPr>
        <p:spPr>
          <a:xfrm>
            <a:off x="7385392" y="2172245"/>
            <a:ext cx="4470607" cy="2985433"/>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Responda:</a:t>
            </a: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De 70 a 74 anos, há mais homens ou mulheres indígenas?</a:t>
            </a:r>
          </a:p>
          <a:p>
            <a:pPr algn="just">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b) Em qual faixa etária há mais mulheres indígenas fora de terras indígenas?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4B75E877-5AA4-83B2-61D6-20176A4B7221}"/>
              </a:ext>
            </a:extLst>
          </p:cNvPr>
          <p:cNvSpPr txBox="1"/>
          <p:nvPr/>
        </p:nvSpPr>
        <p:spPr>
          <a:xfrm>
            <a:off x="592023" y="6239662"/>
            <a:ext cx="6476485" cy="323165"/>
          </a:xfrm>
          <a:prstGeom prst="rect">
            <a:avLst/>
          </a:prstGeom>
          <a:noFill/>
        </p:spPr>
        <p:txBody>
          <a:bodyPr wrap="square">
            <a:spAutoFit/>
          </a:bodyPr>
          <a:lstStyle/>
          <a:p>
            <a:r>
              <a:rPr lang="pt-BR" sz="1500" kern="100" dirty="0">
                <a:effectLst/>
                <a:latin typeface="Arial Narrow" panose="020B0606020202030204" pitchFamily="34" charset="0"/>
                <a:ea typeface="Calibri" panose="020F0502020204030204" pitchFamily="34" charset="0"/>
                <a:cs typeface="Times New Roman" panose="02020603050405020304" pitchFamily="18" charset="0"/>
              </a:rPr>
              <a:t>Disponível em: Panorama do Censo 2022 (ibge.gov.br) . Acesso em: 09 de maio de 2024.</a:t>
            </a:r>
            <a:endParaRPr lang="pt-BR" sz="1500" dirty="0"/>
          </a:p>
        </p:txBody>
      </p:sp>
    </p:spTree>
    <p:extLst>
      <p:ext uri="{BB962C8B-B14F-4D97-AF65-F5344CB8AC3E}">
        <p14:creationId xmlns:p14="http://schemas.microsoft.com/office/powerpoint/2010/main" val="19611902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288395"/>
            <a:ext cx="10440000" cy="489301"/>
          </a:xfrm>
          <a:prstGeom prst="rect">
            <a:avLst/>
          </a:prstGeom>
          <a:noFill/>
        </p:spPr>
        <p:txBody>
          <a:bodyPr wrap="square">
            <a:spAutoFit/>
          </a:bodyPr>
          <a:lstStyle/>
          <a:p>
            <a:pP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Observe a seguir alguns dados de características dos domicílios brasileiros.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exto&#10;&#10;Descrição gerada automaticamente com confiança média">
            <a:extLst>
              <a:ext uri="{FF2B5EF4-FFF2-40B4-BE49-F238E27FC236}">
                <a16:creationId xmlns:a16="http://schemas.microsoft.com/office/drawing/2014/main" id="{E633BC33-DDC8-6B5F-5890-8FCB1806CE51}"/>
              </a:ext>
            </a:extLst>
          </p:cNvPr>
          <p:cNvPicPr>
            <a:picLocks noChangeAspect="1"/>
          </p:cNvPicPr>
          <p:nvPr/>
        </p:nvPicPr>
        <p:blipFill rotWithShape="1">
          <a:blip r:embed="rId2"/>
          <a:srcRect l="656" t="8671"/>
          <a:stretch/>
        </p:blipFill>
        <p:spPr bwMode="auto">
          <a:xfrm>
            <a:off x="516000" y="614956"/>
            <a:ext cx="4319905" cy="64389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C435572E-CE91-B2DB-1BF8-FFD93FE58AB1}"/>
                  </a:ext>
                </a:extLst>
              </p:cNvPr>
              <p:cNvSpPr txBox="1"/>
              <p:nvPr/>
            </p:nvSpPr>
            <p:spPr>
              <a:xfrm>
                <a:off x="4716221" y="1999358"/>
                <a:ext cx="7021690" cy="3457357"/>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Considerando que a população brasileira tem </a:t>
                </a:r>
                <a14:m>
                  <m:oMath xmlns:m="http://schemas.openxmlformats.org/officeDocument/2006/math">
                    <m:r>
                      <a:rPr lang="pt-BR" sz="2400" kern="100">
                        <a:effectLst/>
                        <a:latin typeface="Cambria Math" panose="02040503050406030204" pitchFamily="18" charset="0"/>
                        <a:ea typeface="Calibri" panose="020F0502020204030204" pitchFamily="34" charset="0"/>
                        <a:cs typeface="Times New Roman" panose="02020603050405020304" pitchFamily="18" charset="0"/>
                      </a:rPr>
                      <m:t>203 080 756</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pessoas, responda:</a:t>
                </a: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Quantas pessoas, aproximadamente, estão abastecidas pela rede geral de água?</a:t>
                </a: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b) Quantas pessoas, aproximadamente, não possuem coleta de lixo em seu domicílio?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C435572E-CE91-B2DB-1BF8-FFD93FE58AB1}"/>
                  </a:ext>
                </a:extLst>
              </p:cNvPr>
              <p:cNvSpPr txBox="1">
                <a:spLocks noRot="1" noChangeAspect="1" noMove="1" noResize="1" noEditPoints="1" noAdjustHandles="1" noChangeArrowheads="1" noChangeShapeType="1" noTextEdit="1"/>
              </p:cNvSpPr>
              <p:nvPr/>
            </p:nvSpPr>
            <p:spPr>
              <a:xfrm>
                <a:off x="4716221" y="1999358"/>
                <a:ext cx="7021690" cy="3457357"/>
              </a:xfrm>
              <a:prstGeom prst="rect">
                <a:avLst/>
              </a:prstGeom>
              <a:blipFill>
                <a:blip r:embed="rId3"/>
                <a:stretch>
                  <a:fillRect l="-1389" t="-1235" r="-1302" b="-2998"/>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4B75E877-5AA4-83B2-61D6-20176A4B7221}"/>
              </a:ext>
            </a:extLst>
          </p:cNvPr>
          <p:cNvSpPr txBox="1"/>
          <p:nvPr/>
        </p:nvSpPr>
        <p:spPr>
          <a:xfrm>
            <a:off x="516000" y="6243044"/>
            <a:ext cx="6340622" cy="323165"/>
          </a:xfrm>
          <a:prstGeom prst="rect">
            <a:avLst/>
          </a:prstGeom>
          <a:noFill/>
        </p:spPr>
        <p:txBody>
          <a:bodyPr wrap="square">
            <a:spAutoFit/>
          </a:bodyPr>
          <a:lstStyle/>
          <a:p>
            <a:r>
              <a:rPr lang="pt-BR" sz="1500" kern="100" dirty="0">
                <a:effectLst/>
                <a:latin typeface="Arial Narrow" panose="020B0606020202030204" pitchFamily="34" charset="0"/>
                <a:ea typeface="Calibri" panose="020F0502020204030204" pitchFamily="34" charset="0"/>
                <a:cs typeface="Times New Roman" panose="02020603050405020304" pitchFamily="18" charset="0"/>
              </a:rPr>
              <a:t>Disponível em: Panorama do Censo 2022 (ibge.gov.br) . Acesso em: 07 de jun. de 2024.</a:t>
            </a:r>
            <a:endParaRPr lang="pt-BR" sz="1500" dirty="0"/>
          </a:p>
        </p:txBody>
      </p:sp>
      <p:pic>
        <p:nvPicPr>
          <p:cNvPr id="3" name="Imagem 2" descr="Linha do tempo&#10;&#10;Descrição gerada automaticamente com confiança média">
            <a:extLst>
              <a:ext uri="{FF2B5EF4-FFF2-40B4-BE49-F238E27FC236}">
                <a16:creationId xmlns:a16="http://schemas.microsoft.com/office/drawing/2014/main" id="{D7685197-8194-1940-CA52-9BD8DB4C1C9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t="2847"/>
          <a:stretch/>
        </p:blipFill>
        <p:spPr>
          <a:xfrm>
            <a:off x="1292724" y="1789163"/>
            <a:ext cx="2766455" cy="4471003"/>
          </a:xfrm>
          <a:prstGeom prst="rect">
            <a:avLst/>
          </a:prstGeom>
        </p:spPr>
      </p:pic>
    </p:spTree>
    <p:extLst>
      <p:ext uri="{BB962C8B-B14F-4D97-AF65-F5344CB8AC3E}">
        <p14:creationId xmlns:p14="http://schemas.microsoft.com/office/powerpoint/2010/main" val="14228549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781233"/>
            <a:ext cx="11160000" cy="1546642"/>
          </a:xfrm>
          <a:prstGeom prst="rect">
            <a:avLst/>
          </a:prstGeom>
          <a:noFill/>
        </p:spPr>
        <p:txBody>
          <a:bodyPr wrap="square">
            <a:spAutoFit/>
          </a:bodyPr>
          <a:lstStyle/>
          <a:p>
            <a:pPr algn="just">
              <a:lnSpc>
                <a:spcPct val="115000"/>
              </a:lnSpc>
              <a:spcAft>
                <a:spcPts val="800"/>
              </a:spcAft>
            </a:pPr>
            <a:r>
              <a:rPr lang="pt-BR" sz="2800" kern="100" dirty="0">
                <a:effectLst/>
                <a:latin typeface="Arial Narrow" panose="020B0606020202030204" pitchFamily="34" charset="0"/>
                <a:ea typeface="Times New Roman" panose="02020603050405020304" pitchFamily="18" charset="0"/>
                <a:cs typeface="Times New Roman" panose="02020603050405020304" pitchFamily="18" charset="0"/>
              </a:rPr>
              <a:t>Assim como existem diversas variáveis (dados) e diferentes tipos de pesquisa, existem também diferentes tipos de gráficos e tabelas. </a:t>
            </a:r>
            <a:r>
              <a:rPr lang="pt-BR" sz="2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Temos alguns gráficos clássicos: barras, colunas, setores, linha e pictogramas.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 name="Imagem 3" descr="Interface gráfica do usuário, Texto&#10;&#10;Descrição gerada automaticamente">
            <a:extLst>
              <a:ext uri="{FF2B5EF4-FFF2-40B4-BE49-F238E27FC236}">
                <a16:creationId xmlns:a16="http://schemas.microsoft.com/office/drawing/2014/main" id="{A9BD3755-7CFC-E1AC-8A90-DED9125428A4}"/>
              </a:ext>
            </a:extLst>
          </p:cNvPr>
          <p:cNvPicPr>
            <a:picLocks noChangeAspect="1"/>
          </p:cNvPicPr>
          <p:nvPr/>
        </p:nvPicPr>
        <p:blipFill rotWithShape="1">
          <a:blip r:embed="rId2"/>
          <a:srcRect r="2420"/>
          <a:stretch/>
        </p:blipFill>
        <p:spPr bwMode="auto">
          <a:xfrm>
            <a:off x="516000" y="897647"/>
            <a:ext cx="3599815" cy="669290"/>
          </a:xfrm>
          <a:prstGeom prst="rect">
            <a:avLst/>
          </a:prstGeom>
          <a:ln>
            <a:noFill/>
          </a:ln>
          <a:extLst>
            <a:ext uri="{53640926-AAD7-44D8-BBD7-CCE9431645EC}">
              <a14:shadowObscured xmlns:a14="http://schemas.microsoft.com/office/drawing/2010/main"/>
            </a:ext>
          </a:extLst>
        </p:spPr>
      </p:pic>
      <p:pic>
        <p:nvPicPr>
          <p:cNvPr id="9" name="Imagem 8">
            <a:extLst>
              <a:ext uri="{FF2B5EF4-FFF2-40B4-BE49-F238E27FC236}">
                <a16:creationId xmlns:a16="http://schemas.microsoft.com/office/drawing/2014/main" id="{301D02A5-0B96-7B9D-E171-2DAAD1B08892}"/>
              </a:ext>
            </a:extLst>
          </p:cNvPr>
          <p:cNvPicPr>
            <a:picLocks noChangeAspect="1"/>
          </p:cNvPicPr>
          <p:nvPr/>
        </p:nvPicPr>
        <p:blipFill>
          <a:blip r:embed="rId3"/>
          <a:stretch>
            <a:fillRect/>
          </a:stretch>
        </p:blipFill>
        <p:spPr>
          <a:xfrm>
            <a:off x="1776000" y="3612384"/>
            <a:ext cx="8640000" cy="2347969"/>
          </a:xfrm>
          <a:prstGeom prst="rect">
            <a:avLst/>
          </a:prstGeom>
        </p:spPr>
      </p:pic>
    </p:spTree>
    <p:extLst>
      <p:ext uri="{BB962C8B-B14F-4D97-AF65-F5344CB8AC3E}">
        <p14:creationId xmlns:p14="http://schemas.microsoft.com/office/powerpoint/2010/main" val="4281881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33568"/>
            <a:ext cx="11160000" cy="1153714"/>
          </a:xfrm>
          <a:prstGeom prst="rect">
            <a:avLst/>
          </a:prstGeom>
          <a:noFill/>
        </p:spPr>
        <p:txBody>
          <a:bodyPr wrap="square">
            <a:spAutoFit/>
          </a:bodyPr>
          <a:lstStyle/>
          <a:p>
            <a:pPr marR="88900" algn="ctr">
              <a:lnSpc>
                <a:spcPct val="115000"/>
              </a:lnSpc>
              <a:spcAft>
                <a:spcPts val="800"/>
              </a:spcAft>
            </a:pPr>
            <a:r>
              <a:rPr lang="pt-BR" sz="28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TIPOS DE GRÁFICOS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90170" lvl="0" indent="-342900">
              <a:lnSpc>
                <a:spcPct val="115000"/>
              </a:lnSpc>
              <a:spcAft>
                <a:spcPts val="800"/>
              </a:spcAft>
              <a:buFont typeface="Symbol" panose="05050102010706020507" pitchFamily="18" charset="2"/>
              <a:buChar char=""/>
            </a:pPr>
            <a:r>
              <a:rPr lang="pt-BR" sz="28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Gráfico de Barras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Gráfico, Gráfico de barras&#10;&#10;Descrição gerada automaticamente">
            <a:extLst>
              <a:ext uri="{FF2B5EF4-FFF2-40B4-BE49-F238E27FC236}">
                <a16:creationId xmlns:a16="http://schemas.microsoft.com/office/drawing/2014/main" id="{CC8EA29B-90FF-E432-9B55-CEF5917E6C0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956000" y="1787282"/>
            <a:ext cx="8280000" cy="4471576"/>
          </a:xfrm>
          <a:prstGeom prst="rect">
            <a:avLst/>
          </a:prstGeom>
        </p:spPr>
      </p:pic>
      <p:sp>
        <p:nvSpPr>
          <p:cNvPr id="10" name="CaixaDeTexto 9">
            <a:extLst>
              <a:ext uri="{FF2B5EF4-FFF2-40B4-BE49-F238E27FC236}">
                <a16:creationId xmlns:a16="http://schemas.microsoft.com/office/drawing/2014/main" id="{F462A46A-6EDF-9F53-A43F-4B145B9DDA0A}"/>
              </a:ext>
            </a:extLst>
          </p:cNvPr>
          <p:cNvSpPr txBox="1"/>
          <p:nvPr/>
        </p:nvSpPr>
        <p:spPr>
          <a:xfrm>
            <a:off x="1750886" y="6259772"/>
            <a:ext cx="8690229" cy="307777"/>
          </a:xfrm>
          <a:prstGeom prst="rect">
            <a:avLst/>
          </a:prstGeom>
          <a:noFill/>
        </p:spPr>
        <p:txBody>
          <a:bodyPr wrap="square">
            <a:spAutoFit/>
          </a:bodyPr>
          <a:lstStyle/>
          <a:p>
            <a:r>
              <a:rPr lang="pt-BR" sz="1400" dirty="0">
                <a:latin typeface="Arial Narrow" panose="020B0606020202030204" pitchFamily="34" charset="0"/>
              </a:rPr>
              <a:t>Disponível em: IBGE - Educa | Professores | Principais tipos de gráficos para a educação básica . Acesso em: 08 de maio de 2024.</a:t>
            </a:r>
          </a:p>
        </p:txBody>
      </p:sp>
    </p:spTree>
    <p:extLst>
      <p:ext uri="{BB962C8B-B14F-4D97-AF65-F5344CB8AC3E}">
        <p14:creationId xmlns:p14="http://schemas.microsoft.com/office/powerpoint/2010/main" val="18354864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33568"/>
            <a:ext cx="11160000" cy="2103140"/>
          </a:xfrm>
          <a:prstGeom prst="rect">
            <a:avLst/>
          </a:prstGeom>
          <a:noFill/>
        </p:spPr>
        <p:txBody>
          <a:bodyPr wrap="square">
            <a:spAutoFit/>
          </a:bodyPr>
          <a:lstStyle/>
          <a:p>
            <a:pPr marL="342900" marR="90170" lvl="0" indent="-342900" algn="just">
              <a:spcAft>
                <a:spcPts val="800"/>
              </a:spcAft>
              <a:buFont typeface="Symbol" panose="05050102010706020507" pitchFamily="18" charset="2"/>
              <a:buChar char=""/>
            </a:pPr>
            <a:r>
              <a:rPr lang="pt-BR" sz="28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Gráfico de Barras</a:t>
            </a:r>
          </a:p>
          <a:p>
            <a:pPr marR="90170" algn="just">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Esse tipo de gráfico é composto por dois eixos, vertical e horizontal, construído sobre o plano cartesiano. No eixo vertical são construídas barras de mesma largura e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igualmente espaçadas,</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que representam a variação dos dados, enquanto o fluxo de informações é indicado pelo eixo horizontal.</a:t>
            </a: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CaixaDeTexto 11">
            <a:extLst>
              <a:ext uri="{FF2B5EF4-FFF2-40B4-BE49-F238E27FC236}">
                <a16:creationId xmlns:a16="http://schemas.microsoft.com/office/drawing/2014/main" id="{A762C7E7-5D9E-1CFE-A7C7-8BDC75F5DB35}"/>
              </a:ext>
            </a:extLst>
          </p:cNvPr>
          <p:cNvSpPr txBox="1"/>
          <p:nvPr/>
        </p:nvSpPr>
        <p:spPr>
          <a:xfrm>
            <a:off x="4506686" y="2736708"/>
            <a:ext cx="7169314" cy="3862596"/>
          </a:xfrm>
          <a:prstGeom prst="rect">
            <a:avLst/>
          </a:prstGeom>
          <a:noFill/>
        </p:spPr>
        <p:txBody>
          <a:bodyPr wrap="square">
            <a:spAutoFit/>
          </a:bodyPr>
          <a:lstStyle/>
          <a:p>
            <a:pPr marL="0" marR="90170" lvl="0" indent="0" algn="just" defTabSz="914400" rtl="0" eaLnBrk="1" fontAlgn="auto" latinLnBrk="0" hangingPunct="1">
              <a:spcBef>
                <a:spcPts val="0"/>
              </a:spcBef>
              <a:spcAft>
                <a:spcPts val="200"/>
              </a:spcAft>
              <a:buClrTx/>
              <a:buSzTx/>
              <a:buFontTx/>
              <a:buNone/>
              <a:tabLst/>
              <a:defRPr/>
            </a:pPr>
            <a:r>
              <a:rPr kumimoji="0" lang="pt-BR" sz="2400" b="0" i="0" u="none" strike="noStrike" kern="100" cap="none" spc="0" normalizeH="0" baseline="0" noProof="0" dirty="0">
                <a:ln>
                  <a:noFill/>
                </a:ln>
                <a:solidFill>
                  <a:srgbClr val="000000"/>
                </a:solidFill>
                <a:effectLst/>
                <a:highlight>
                  <a:srgbClr val="FFFFFF"/>
                </a:highlight>
                <a:uLnTx/>
                <a:uFillTx/>
                <a:latin typeface="Arial Narrow" panose="020B0606020202030204" pitchFamily="34" charset="0"/>
                <a:ea typeface="Times New Roman" panose="02020603050405020304" pitchFamily="18" charset="0"/>
                <a:cs typeface="Times New Roman" panose="02020603050405020304" pitchFamily="18" charset="0"/>
              </a:rPr>
              <a:t>Características: </a:t>
            </a:r>
          </a:p>
          <a:p>
            <a:pPr marL="0" marR="90170" lvl="0" indent="0" algn="just" defTabSz="914400" rtl="0" eaLnBrk="1" fontAlgn="auto" latinLnBrk="0" hangingPunct="1">
              <a:spcBef>
                <a:spcPts val="0"/>
              </a:spcBef>
              <a:spcAft>
                <a:spcPts val="200"/>
              </a:spcAft>
              <a:buClrTx/>
              <a:buSzTx/>
              <a:buFontTx/>
              <a:buNone/>
              <a:tabLst/>
              <a:defRPr/>
            </a:pP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O comprimento da barra varia conforme as informações numéricas sendo </a:t>
            </a: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Times New Roman" panose="02020603050405020304" pitchFamily="18" charset="0"/>
                <a:cs typeface="Times New Roman" panose="02020603050405020304" pitchFamily="18" charset="0"/>
              </a:rPr>
              <a:t>proporcional </a:t>
            </a: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à frequência dos elementos apresentados</a:t>
            </a: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a:t>
            </a:r>
          </a:p>
          <a:p>
            <a:pPr marL="0" marR="90170" lvl="0" indent="0" algn="just" defTabSz="914400" rtl="0" eaLnBrk="1" fontAlgn="auto" latinLnBrk="0" hangingPunct="1">
              <a:spcBef>
                <a:spcPts val="0"/>
              </a:spcBef>
              <a:spcAft>
                <a:spcPts val="200"/>
              </a:spcAft>
              <a:buClrTx/>
              <a:buSzTx/>
              <a:buFontTx/>
              <a:buNone/>
              <a:tabLst/>
              <a:defRPr/>
            </a:pP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Os dados contemplam duas ou mais informações relacionadas. Elas são dispostas nos eixos, e criam-se legendas para diferenciar uma da outra. Para dispor os dados nas barras, seguimos sempre a mesma ordem;</a:t>
            </a:r>
          </a:p>
          <a:p>
            <a:pPr marL="0" marR="90170" lvl="0" indent="0" algn="just" defTabSz="914400" rtl="0" eaLnBrk="1" fontAlgn="auto" latinLnBrk="0" hangingPunct="1">
              <a:spcBef>
                <a:spcPts val="0"/>
              </a:spcBef>
              <a:spcAft>
                <a:spcPts val="200"/>
              </a:spcAft>
              <a:buClrTx/>
              <a:buSzTx/>
              <a:buFontTx/>
              <a:buNone/>
              <a:tabLst/>
              <a:defRPr/>
            </a:pP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Facilita comparações entre as categorias (ou seja, geralmente acompanha gráficos de dupla entrada). </a:t>
            </a:r>
          </a:p>
        </p:txBody>
      </p:sp>
      <p:grpSp>
        <p:nvGrpSpPr>
          <p:cNvPr id="15" name="Agrupar 14">
            <a:extLst>
              <a:ext uri="{FF2B5EF4-FFF2-40B4-BE49-F238E27FC236}">
                <a16:creationId xmlns:a16="http://schemas.microsoft.com/office/drawing/2014/main" id="{5E9E903A-EF42-70B9-05E4-CCA672852C30}"/>
              </a:ext>
            </a:extLst>
          </p:cNvPr>
          <p:cNvGrpSpPr/>
          <p:nvPr/>
        </p:nvGrpSpPr>
        <p:grpSpPr>
          <a:xfrm>
            <a:off x="516000" y="2911839"/>
            <a:ext cx="3900196" cy="2916245"/>
            <a:chOff x="516000" y="2913076"/>
            <a:chExt cx="3900196" cy="2916245"/>
          </a:xfrm>
        </p:grpSpPr>
        <p:pic>
          <p:nvPicPr>
            <p:cNvPr id="13" name="Imagem 12" descr="Gráfico, Gráfico de barras&#10;&#10;Descrição gerada automaticamente">
              <a:extLst>
                <a:ext uri="{FF2B5EF4-FFF2-40B4-BE49-F238E27FC236}">
                  <a16:creationId xmlns:a16="http://schemas.microsoft.com/office/drawing/2014/main" id="{E96930DD-C696-527F-8ACB-818E2ACA181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8069" r="19705"/>
            <a:stretch/>
          </p:blipFill>
          <p:spPr>
            <a:xfrm>
              <a:off x="516000" y="2913076"/>
              <a:ext cx="3900196" cy="2916245"/>
            </a:xfrm>
            <a:prstGeom prst="rect">
              <a:avLst/>
            </a:prstGeom>
          </p:spPr>
        </p:pic>
        <p:pic>
          <p:nvPicPr>
            <p:cNvPr id="14" name="Imagem 13" descr="Gráfico, Gráfico de barras&#10;&#10;Descrição gerada automaticamente">
              <a:extLst>
                <a:ext uri="{FF2B5EF4-FFF2-40B4-BE49-F238E27FC236}">
                  <a16:creationId xmlns:a16="http://schemas.microsoft.com/office/drawing/2014/main" id="{7C14EDA1-9AFB-C937-6157-E8B71E446B7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t="27846" r="81140" b="59843"/>
            <a:stretch/>
          </p:blipFill>
          <p:spPr>
            <a:xfrm rot="16200000">
              <a:off x="10434" y="3934567"/>
              <a:ext cx="1561641" cy="550506"/>
            </a:xfrm>
            <a:prstGeom prst="rect">
              <a:avLst/>
            </a:prstGeom>
          </p:spPr>
        </p:pic>
      </p:grpSp>
    </p:spTree>
    <p:extLst>
      <p:ext uri="{BB962C8B-B14F-4D97-AF65-F5344CB8AC3E}">
        <p14:creationId xmlns:p14="http://schemas.microsoft.com/office/powerpoint/2010/main" val="11274509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33568"/>
            <a:ext cx="11160000" cy="979755"/>
          </a:xfrm>
          <a:prstGeom prst="rect">
            <a:avLst/>
          </a:prstGeom>
          <a:noFill/>
        </p:spPr>
        <p:txBody>
          <a:bodyPr wrap="square">
            <a:spAutoFit/>
          </a:bodyPr>
          <a:lstStyle/>
          <a:p>
            <a:pPr marR="88900" algn="ctr">
              <a:spcAft>
                <a:spcPts val="200"/>
              </a:spcAft>
            </a:pPr>
            <a:r>
              <a:rPr lang="pt-BR" sz="28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TIPOS DE GRÁFICOS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90170" lvl="0" indent="-342900">
              <a:spcAft>
                <a:spcPts val="200"/>
              </a:spcAft>
              <a:buFont typeface="Symbol" panose="05050102010706020507" pitchFamily="18" charset="2"/>
              <a:buChar char=""/>
            </a:pPr>
            <a:r>
              <a:rPr lang="pt-BR" sz="28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Gráfico de Colunas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F462A46A-6EDF-9F53-A43F-4B145B9DDA0A}"/>
              </a:ext>
            </a:extLst>
          </p:cNvPr>
          <p:cNvSpPr txBox="1"/>
          <p:nvPr/>
        </p:nvSpPr>
        <p:spPr>
          <a:xfrm>
            <a:off x="1750886" y="6287765"/>
            <a:ext cx="8690229" cy="307777"/>
          </a:xfrm>
          <a:prstGeom prst="rect">
            <a:avLst/>
          </a:prstGeom>
          <a:noFill/>
        </p:spPr>
        <p:txBody>
          <a:bodyPr wrap="square">
            <a:spAutoFit/>
          </a:bodyPr>
          <a:lstStyle/>
          <a:p>
            <a:r>
              <a:rPr lang="pt-BR" sz="1400" dirty="0">
                <a:latin typeface="Arial Narrow" panose="020B0606020202030204" pitchFamily="34" charset="0"/>
              </a:rPr>
              <a:t>Disponível em: IBGE - Educa | Professores | Principais tipos de gráficos para a educação básica . Acesso em: 08 de maio de 2024.</a:t>
            </a:r>
          </a:p>
        </p:txBody>
      </p:sp>
      <p:pic>
        <p:nvPicPr>
          <p:cNvPr id="3" name="Imagem 2" descr="Gráfico, Gráfico de barras&#10;&#10;Descrição gerada automaticamente">
            <a:extLst>
              <a:ext uri="{FF2B5EF4-FFF2-40B4-BE49-F238E27FC236}">
                <a16:creationId xmlns:a16="http://schemas.microsoft.com/office/drawing/2014/main" id="{F6018903-740A-4064-EE24-211620194E5A}"/>
              </a:ext>
            </a:extLst>
          </p:cNvPr>
          <p:cNvPicPr>
            <a:picLocks noChangeAspect="1"/>
          </p:cNvPicPr>
          <p:nvPr/>
        </p:nvPicPr>
        <p:blipFill>
          <a:blip r:embed="rId2"/>
          <a:stretch>
            <a:fillRect/>
          </a:stretch>
        </p:blipFill>
        <p:spPr>
          <a:xfrm>
            <a:off x="2676000" y="1566496"/>
            <a:ext cx="6840000" cy="4721441"/>
          </a:xfrm>
          <a:prstGeom prst="rect">
            <a:avLst/>
          </a:prstGeom>
        </p:spPr>
      </p:pic>
    </p:spTree>
    <p:extLst>
      <p:ext uri="{BB962C8B-B14F-4D97-AF65-F5344CB8AC3E}">
        <p14:creationId xmlns:p14="http://schemas.microsoft.com/office/powerpoint/2010/main" val="36607868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33568"/>
            <a:ext cx="11160000" cy="2472472"/>
          </a:xfrm>
          <a:prstGeom prst="rect">
            <a:avLst/>
          </a:prstGeom>
          <a:noFill/>
        </p:spPr>
        <p:txBody>
          <a:bodyPr wrap="square">
            <a:spAutoFit/>
          </a:bodyPr>
          <a:lstStyle/>
          <a:p>
            <a:pPr marL="342900" marR="90170" lvl="0" indent="-342900" algn="just">
              <a:spcAft>
                <a:spcPts val="800"/>
              </a:spcAft>
              <a:buFont typeface="Symbol" panose="05050102010706020507" pitchFamily="18" charset="2"/>
              <a:buChar char=""/>
            </a:pPr>
            <a:r>
              <a:rPr lang="pt-BR" sz="28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Gráfico de Colunas</a:t>
            </a:r>
          </a:p>
          <a:p>
            <a:pPr marR="90170" algn="just">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Composto por dois eixos, vertical e horizontal. No eixo vertical é indicado uma escala graduada de zero até o valor máximo e no horizontal são construídas colunas (barras retangulares na posição vertical) de mesma largura e que devem ser igualmente espaçadas. A altura de cada coluna informa o valor máximo do item. Geralmente, os dados não são divididos em categorias e as colunas estão organizadas em uma ordem interessante para a análise.</a:t>
            </a: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CaixaDeTexto 11">
            <a:extLst>
              <a:ext uri="{FF2B5EF4-FFF2-40B4-BE49-F238E27FC236}">
                <a16:creationId xmlns:a16="http://schemas.microsoft.com/office/drawing/2014/main" id="{A762C7E7-5D9E-1CFE-A7C7-8BDC75F5DB35}"/>
              </a:ext>
            </a:extLst>
          </p:cNvPr>
          <p:cNvSpPr txBox="1"/>
          <p:nvPr/>
        </p:nvSpPr>
        <p:spPr>
          <a:xfrm>
            <a:off x="5309119" y="3282408"/>
            <a:ext cx="6366881" cy="2728952"/>
          </a:xfrm>
          <a:prstGeom prst="rect">
            <a:avLst/>
          </a:prstGeom>
          <a:noFill/>
        </p:spPr>
        <p:txBody>
          <a:bodyPr wrap="square">
            <a:spAutoFit/>
          </a:bodyPr>
          <a:lstStyle/>
          <a:p>
            <a:pPr marL="0" marR="90170" lvl="0" indent="0" algn="just" defTabSz="914400" rtl="0" eaLnBrk="1" fontAlgn="auto" latinLnBrk="0" hangingPunct="1">
              <a:spcBef>
                <a:spcPts val="0"/>
              </a:spcBef>
              <a:spcAft>
                <a:spcPts val="200"/>
              </a:spcAft>
              <a:buClrTx/>
              <a:buSzTx/>
              <a:buFontTx/>
              <a:buNone/>
              <a:tabLst/>
              <a:defRPr/>
            </a:pPr>
            <a:r>
              <a:rPr kumimoji="0" lang="pt-BR" sz="2400" b="0" i="0" u="none" strike="noStrike" kern="100" cap="none" spc="0" normalizeH="0" baseline="0" noProof="0" dirty="0">
                <a:ln>
                  <a:noFill/>
                </a:ln>
                <a:solidFill>
                  <a:srgbClr val="000000"/>
                </a:solidFill>
                <a:effectLst/>
                <a:highlight>
                  <a:srgbClr val="FFFFFF"/>
                </a:highlight>
                <a:uLnTx/>
                <a:uFillTx/>
                <a:latin typeface="Arial Narrow" panose="020B0606020202030204" pitchFamily="34" charset="0"/>
                <a:ea typeface="Times New Roman" panose="02020603050405020304" pitchFamily="18" charset="0"/>
                <a:cs typeface="Times New Roman" panose="02020603050405020304" pitchFamily="18" charset="0"/>
              </a:rPr>
              <a:t>Características: </a:t>
            </a:r>
          </a:p>
          <a:p>
            <a:pPr marL="0" marR="90170" lvl="0" indent="0" algn="just" defTabSz="914400" rtl="0" eaLnBrk="1" fontAlgn="auto" latinLnBrk="0" hangingPunct="1">
              <a:spcBef>
                <a:spcPts val="0"/>
              </a:spcBef>
              <a:spcAft>
                <a:spcPts val="200"/>
              </a:spcAft>
              <a:buClrTx/>
              <a:buSzTx/>
              <a:buFontTx/>
              <a:buNone/>
              <a:tabLst/>
              <a:defRPr/>
            </a:pP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A altura da coluna varia conforme as informações numéricas sendo diretamente proporcional à frequência dos elementos apresentados;</a:t>
            </a:r>
          </a:p>
          <a:p>
            <a:pPr marL="0" marR="90170" lvl="0" indent="0" algn="just" defTabSz="914400" rtl="0" eaLnBrk="1" fontAlgn="auto" latinLnBrk="0" hangingPunct="1">
              <a:spcBef>
                <a:spcPts val="0"/>
              </a:spcBef>
              <a:spcAft>
                <a:spcPts val="200"/>
              </a:spcAft>
              <a:buClrTx/>
              <a:buSzTx/>
              <a:buFontTx/>
              <a:buNone/>
              <a:tabLst/>
              <a:defRPr/>
            </a:pP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Geralmente, apresenta uma única categoria de informações, ou seja, acompanham, geralmente, dados de tabelas simples.</a:t>
            </a:r>
          </a:p>
        </p:txBody>
      </p:sp>
      <p:pic>
        <p:nvPicPr>
          <p:cNvPr id="2" name="Imagem 1" descr="Gráfico, Gráfico de barras&#10;&#10;Descrição gerada automaticamente">
            <a:extLst>
              <a:ext uri="{FF2B5EF4-FFF2-40B4-BE49-F238E27FC236}">
                <a16:creationId xmlns:a16="http://schemas.microsoft.com/office/drawing/2014/main" id="{C9F6B622-81CB-9516-5E67-65E17FAEB1AB}"/>
              </a:ext>
            </a:extLst>
          </p:cNvPr>
          <p:cNvPicPr>
            <a:picLocks noChangeAspect="1"/>
          </p:cNvPicPr>
          <p:nvPr/>
        </p:nvPicPr>
        <p:blipFill rotWithShape="1">
          <a:blip r:embed="rId2"/>
          <a:srcRect t="18616" r="18020"/>
          <a:stretch/>
        </p:blipFill>
        <p:spPr>
          <a:xfrm>
            <a:off x="515999" y="3282408"/>
            <a:ext cx="4320000" cy="2960280"/>
          </a:xfrm>
          <a:prstGeom prst="rect">
            <a:avLst/>
          </a:prstGeom>
        </p:spPr>
      </p:pic>
    </p:spTree>
    <p:extLst>
      <p:ext uri="{BB962C8B-B14F-4D97-AF65-F5344CB8AC3E}">
        <p14:creationId xmlns:p14="http://schemas.microsoft.com/office/powerpoint/2010/main" val="4823926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33568"/>
            <a:ext cx="11160000" cy="979755"/>
          </a:xfrm>
          <a:prstGeom prst="rect">
            <a:avLst/>
          </a:prstGeom>
          <a:noFill/>
        </p:spPr>
        <p:txBody>
          <a:bodyPr wrap="square">
            <a:spAutoFit/>
          </a:bodyPr>
          <a:lstStyle/>
          <a:p>
            <a:pPr marR="88900" algn="ctr">
              <a:spcAft>
                <a:spcPts val="200"/>
              </a:spcAft>
            </a:pPr>
            <a:r>
              <a:rPr lang="pt-BR" sz="28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TIPOS DE GRÁFICOS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90170" lvl="0" indent="-342900">
              <a:spcAft>
                <a:spcPts val="200"/>
              </a:spcAft>
              <a:buFont typeface="Symbol" panose="05050102010706020507" pitchFamily="18" charset="2"/>
              <a:buChar char=""/>
            </a:pPr>
            <a:r>
              <a:rPr lang="pt-BR" sz="28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Gráfico de Setores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F462A46A-6EDF-9F53-A43F-4B145B9DDA0A}"/>
              </a:ext>
            </a:extLst>
          </p:cNvPr>
          <p:cNvSpPr txBox="1"/>
          <p:nvPr/>
        </p:nvSpPr>
        <p:spPr>
          <a:xfrm>
            <a:off x="1750886" y="6287765"/>
            <a:ext cx="8690229" cy="307777"/>
          </a:xfrm>
          <a:prstGeom prst="rect">
            <a:avLst/>
          </a:prstGeom>
          <a:noFill/>
        </p:spPr>
        <p:txBody>
          <a:bodyPr wrap="square">
            <a:spAutoFit/>
          </a:bodyPr>
          <a:lstStyle/>
          <a:p>
            <a:r>
              <a:rPr lang="pt-BR" sz="1400" dirty="0">
                <a:latin typeface="Arial Narrow" panose="020B0606020202030204" pitchFamily="34" charset="0"/>
              </a:rPr>
              <a:t>Disponível em: IBGE - Educa | Professores | Principais tipos de gráficos para a educação básica . Acesso em: 08 de maio de 2024.</a:t>
            </a:r>
          </a:p>
        </p:txBody>
      </p:sp>
      <p:pic>
        <p:nvPicPr>
          <p:cNvPr id="2" name="Imagem 1" descr="Gráfico, Diagrama, Gráfico de pizza&#10;&#10;Descrição gerada automaticamente">
            <a:extLst>
              <a:ext uri="{FF2B5EF4-FFF2-40B4-BE49-F238E27FC236}">
                <a16:creationId xmlns:a16="http://schemas.microsoft.com/office/drawing/2014/main" id="{BFB57175-C899-5310-2168-A396B8AADAB1}"/>
              </a:ext>
            </a:extLst>
          </p:cNvPr>
          <p:cNvPicPr>
            <a:picLocks noChangeAspect="1"/>
          </p:cNvPicPr>
          <p:nvPr/>
        </p:nvPicPr>
        <p:blipFill rotWithShape="1">
          <a:blip r:embed="rId2"/>
          <a:srcRect l="7432" t="15520" r="1265" b="11857"/>
          <a:stretch/>
        </p:blipFill>
        <p:spPr bwMode="auto">
          <a:xfrm>
            <a:off x="2316000" y="1613493"/>
            <a:ext cx="7560000" cy="46296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002422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33568"/>
            <a:ext cx="11160000" cy="1733808"/>
          </a:xfrm>
          <a:prstGeom prst="rect">
            <a:avLst/>
          </a:prstGeom>
          <a:noFill/>
        </p:spPr>
        <p:txBody>
          <a:bodyPr wrap="square">
            <a:spAutoFit/>
          </a:bodyPr>
          <a:lstStyle/>
          <a:p>
            <a:pPr marL="342900" marR="90170" lvl="0" indent="-342900" algn="just">
              <a:spcAft>
                <a:spcPts val="800"/>
              </a:spcAft>
              <a:buFont typeface="Symbol" panose="05050102010706020507" pitchFamily="18" charset="2"/>
              <a:buChar char=""/>
            </a:pPr>
            <a:r>
              <a:rPr lang="pt-BR" sz="28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Gráfico de Setores</a:t>
            </a:r>
          </a:p>
          <a:p>
            <a:pPr marR="90170" algn="just">
              <a:spcAft>
                <a:spcPts val="800"/>
              </a:spcAft>
            </a:pP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Também chamado gráfico de “pizza”, no gráfico de setores, cada elemento é colocado como um componente de um setor circular. A finalidade deste tipo de gráfico é mostrar uma comparação das quantidades de cada elemento entre si e em relação ao total de elementos na pesquisa.</a:t>
            </a: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2" name="CaixaDeTexto 11">
            <a:extLst>
              <a:ext uri="{FF2B5EF4-FFF2-40B4-BE49-F238E27FC236}">
                <a16:creationId xmlns:a16="http://schemas.microsoft.com/office/drawing/2014/main" id="{A762C7E7-5D9E-1CFE-A7C7-8BDC75F5DB35}"/>
              </a:ext>
            </a:extLst>
          </p:cNvPr>
          <p:cNvSpPr txBox="1"/>
          <p:nvPr/>
        </p:nvSpPr>
        <p:spPr>
          <a:xfrm>
            <a:off x="5085185" y="2541776"/>
            <a:ext cx="6590816" cy="3672800"/>
          </a:xfrm>
          <a:prstGeom prst="rect">
            <a:avLst/>
          </a:prstGeom>
          <a:noFill/>
        </p:spPr>
        <p:txBody>
          <a:bodyPr wrap="square">
            <a:spAutoFit/>
          </a:bodyPr>
          <a:lstStyle/>
          <a:p>
            <a:pPr marL="0" marR="90170" lvl="0" indent="0" algn="just" defTabSz="914400" rtl="0" eaLnBrk="1" fontAlgn="auto" latinLnBrk="0" hangingPunct="1">
              <a:spcBef>
                <a:spcPts val="0"/>
              </a:spcBef>
              <a:spcAft>
                <a:spcPts val="500"/>
              </a:spcAft>
              <a:buClrTx/>
              <a:buSzTx/>
              <a:buFontTx/>
              <a:buNone/>
              <a:tabLst/>
              <a:defRPr/>
            </a:pPr>
            <a:r>
              <a:rPr kumimoji="0" lang="pt-BR" sz="2400" b="0" i="0" u="none" strike="noStrike" kern="100" cap="none" spc="0" normalizeH="0" baseline="0" noProof="0" dirty="0">
                <a:ln>
                  <a:noFill/>
                </a:ln>
                <a:solidFill>
                  <a:srgbClr val="000000"/>
                </a:solidFill>
                <a:effectLst/>
                <a:highlight>
                  <a:srgbClr val="FFFFFF"/>
                </a:highlight>
                <a:uLnTx/>
                <a:uFillTx/>
                <a:latin typeface="Arial Narrow" panose="020B0606020202030204" pitchFamily="34" charset="0"/>
                <a:ea typeface="Times New Roman" panose="02020603050405020304" pitchFamily="18" charset="0"/>
                <a:cs typeface="Times New Roman" panose="02020603050405020304" pitchFamily="18" charset="0"/>
              </a:rPr>
              <a:t>Características: </a:t>
            </a:r>
          </a:p>
          <a:p>
            <a:pPr marL="0" marR="90170" lvl="0" indent="0" algn="just" defTabSz="914400" rtl="0" eaLnBrk="1" fontAlgn="auto" latinLnBrk="0" hangingPunct="1">
              <a:spcBef>
                <a:spcPts val="0"/>
              </a:spcBef>
              <a:spcAft>
                <a:spcPts val="500"/>
              </a:spcAft>
              <a:buClrTx/>
              <a:buSzTx/>
              <a:buFontTx/>
              <a:buNone/>
              <a:tabLst/>
              <a:defRPr/>
            </a:pP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As informações são sempre dispostas de modo que se forme um gráfico de formato circular;</a:t>
            </a:r>
          </a:p>
          <a:p>
            <a:pPr marL="0" marR="90170" lvl="0" indent="0" algn="just" defTabSz="914400" rtl="0" eaLnBrk="1" fontAlgn="auto" latinLnBrk="0" hangingPunct="1">
              <a:spcBef>
                <a:spcPts val="0"/>
              </a:spcBef>
              <a:spcAft>
                <a:spcPts val="500"/>
              </a:spcAft>
              <a:buClrTx/>
              <a:buSzTx/>
              <a:buFontTx/>
              <a:buNone/>
              <a:tabLst/>
              <a:defRPr/>
            </a:pP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A exposição dos dados é feita, geralmente, em valores percentuais. Nesse caso, a soma de todos os valores deve ser 100%;</a:t>
            </a:r>
          </a:p>
          <a:p>
            <a:pPr marL="0" marR="90170" lvl="0" indent="0" algn="just" defTabSz="914400" rtl="0" eaLnBrk="1" fontAlgn="auto" latinLnBrk="0" hangingPunct="1">
              <a:spcBef>
                <a:spcPts val="0"/>
              </a:spcBef>
              <a:spcAft>
                <a:spcPts val="500"/>
              </a:spcAft>
              <a:buClrTx/>
              <a:buSzTx/>
              <a:buFontTx/>
              <a:buNone/>
              <a:tabLst/>
              <a:defRPr/>
            </a:pP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Facilita a comparação entre as categorias, muitas vezes sem a necessidade de observar as porcentagens;</a:t>
            </a:r>
          </a:p>
          <a:p>
            <a:pPr marL="0" marR="90170" lvl="0" indent="0" algn="just" defTabSz="914400" rtl="0" eaLnBrk="1" fontAlgn="auto" latinLnBrk="0" hangingPunct="1">
              <a:spcBef>
                <a:spcPts val="0"/>
              </a:spcBef>
              <a:spcAft>
                <a:spcPts val="500"/>
              </a:spcAft>
              <a:buClrTx/>
              <a:buSzTx/>
              <a:buFontTx/>
              <a:buNone/>
              <a:tabLst/>
              <a:defRPr/>
            </a:pPr>
            <a:r>
              <a:rPr kumimoji="0" lang="pt-BR" sz="2400" b="0" i="0" u="none" strike="noStrike" kern="12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Não é indicado para divisões em muitas categorias.</a:t>
            </a:r>
          </a:p>
        </p:txBody>
      </p:sp>
      <p:grpSp>
        <p:nvGrpSpPr>
          <p:cNvPr id="7" name="Agrupar 6">
            <a:extLst>
              <a:ext uri="{FF2B5EF4-FFF2-40B4-BE49-F238E27FC236}">
                <a16:creationId xmlns:a16="http://schemas.microsoft.com/office/drawing/2014/main" id="{2C7636AE-8E6B-77F6-922B-474D92E99A4A}"/>
              </a:ext>
            </a:extLst>
          </p:cNvPr>
          <p:cNvGrpSpPr/>
          <p:nvPr/>
        </p:nvGrpSpPr>
        <p:grpSpPr>
          <a:xfrm>
            <a:off x="515999" y="2616029"/>
            <a:ext cx="4320000" cy="3524293"/>
            <a:chOff x="516000" y="2541776"/>
            <a:chExt cx="4320000" cy="3524293"/>
          </a:xfrm>
        </p:grpSpPr>
        <p:pic>
          <p:nvPicPr>
            <p:cNvPr id="3" name="Imagem 2" descr="Gráfico, Diagrama, Gráfico de pizza&#10;&#10;Descrição gerada automaticamente">
              <a:extLst>
                <a:ext uri="{FF2B5EF4-FFF2-40B4-BE49-F238E27FC236}">
                  <a16:creationId xmlns:a16="http://schemas.microsoft.com/office/drawing/2014/main" id="{AF91DA3E-1728-CD07-E291-7133C5395086}"/>
                </a:ext>
              </a:extLst>
            </p:cNvPr>
            <p:cNvPicPr>
              <a:picLocks noChangeAspect="1"/>
            </p:cNvPicPr>
            <p:nvPr/>
          </p:nvPicPr>
          <p:blipFill rotWithShape="1">
            <a:blip r:embed="rId2"/>
            <a:srcRect l="10942" t="17141" r="22053" b="11857"/>
            <a:stretch/>
          </p:blipFill>
          <p:spPr bwMode="auto">
            <a:xfrm>
              <a:off x="516000" y="2541776"/>
              <a:ext cx="4320000" cy="3524293"/>
            </a:xfrm>
            <a:prstGeom prst="rect">
              <a:avLst/>
            </a:prstGeom>
            <a:ln>
              <a:noFill/>
            </a:ln>
            <a:extLst>
              <a:ext uri="{53640926-AAD7-44D8-BBD7-CCE9431645EC}">
                <a14:shadowObscured xmlns:a14="http://schemas.microsoft.com/office/drawing/2010/main"/>
              </a:ext>
            </a:extLst>
          </p:spPr>
        </p:pic>
        <p:pic>
          <p:nvPicPr>
            <p:cNvPr id="4" name="Imagem 3" descr="Gráfico, Diagrama, Gráfico de pizza&#10;&#10;Descrição gerada automaticamente">
              <a:extLst>
                <a:ext uri="{FF2B5EF4-FFF2-40B4-BE49-F238E27FC236}">
                  <a16:creationId xmlns:a16="http://schemas.microsoft.com/office/drawing/2014/main" id="{DA771B08-A80B-5655-6D5A-9E82EEFDE05C}"/>
                </a:ext>
              </a:extLst>
            </p:cNvPr>
            <p:cNvPicPr>
              <a:picLocks noChangeAspect="1"/>
            </p:cNvPicPr>
            <p:nvPr/>
          </p:nvPicPr>
          <p:blipFill rotWithShape="1">
            <a:blip r:embed="rId2"/>
            <a:srcRect l="10942" t="72643" r="85242" b="11857"/>
            <a:stretch/>
          </p:blipFill>
          <p:spPr bwMode="auto">
            <a:xfrm>
              <a:off x="4655976" y="5085185"/>
              <a:ext cx="180024" cy="769391"/>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5085219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712051"/>
            <a:ext cx="11160000" cy="1487587"/>
          </a:xfrm>
          <a:prstGeom prst="rect">
            <a:avLst/>
          </a:prstGeom>
          <a:noFill/>
        </p:spPr>
        <p:txBody>
          <a:bodyPr wrap="square">
            <a:spAutoFit/>
          </a:bodyPr>
          <a:lstStyle/>
          <a:p>
            <a:pPr marR="88900" algn="just">
              <a:spcAft>
                <a:spcPts val="800"/>
              </a:spcAft>
            </a:pPr>
            <a:r>
              <a:rPr lang="pt-BR" sz="28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Exemplo:</a:t>
            </a:r>
            <a:endParaRPr lang="pt-BR" sz="2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800" dirty="0">
                <a:effectLst/>
                <a:latin typeface="Arial Narrow" panose="020B0606020202030204" pitchFamily="34" charset="0"/>
                <a:ea typeface="Calibri" panose="020F0502020204030204" pitchFamily="34" charset="0"/>
                <a:cs typeface="Times New Roman" panose="02020603050405020304" pitchFamily="18" charset="0"/>
              </a:rPr>
              <a:t>Observe a tabela, a seguir, apontando a participação, por região do país, na produção nacional de um cereal no ano de 2023.</a:t>
            </a:r>
            <a:endParaRPr lang="pt-BR" sz="28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Tabela&#10;&#10;Descrição gerada automaticamente">
            <a:extLst>
              <a:ext uri="{FF2B5EF4-FFF2-40B4-BE49-F238E27FC236}">
                <a16:creationId xmlns:a16="http://schemas.microsoft.com/office/drawing/2014/main" id="{AD1FC137-F324-2A19-E587-C6C5E022E54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16000" y="2252168"/>
            <a:ext cx="4073614" cy="2352728"/>
          </a:xfrm>
          <a:prstGeom prst="rect">
            <a:avLst/>
          </a:prstGeom>
          <a:noFill/>
        </p:spPr>
      </p:pic>
      <p:sp>
        <p:nvSpPr>
          <p:cNvPr id="9" name="CaixaDeTexto 8">
            <a:extLst>
              <a:ext uri="{FF2B5EF4-FFF2-40B4-BE49-F238E27FC236}">
                <a16:creationId xmlns:a16="http://schemas.microsoft.com/office/drawing/2014/main" id="{182B0CC2-5CE8-C19F-90C4-3F8723116588}"/>
              </a:ext>
            </a:extLst>
          </p:cNvPr>
          <p:cNvSpPr txBox="1"/>
          <p:nvPr/>
        </p:nvSpPr>
        <p:spPr>
          <a:xfrm>
            <a:off x="1894610" y="4604896"/>
            <a:ext cx="1316393" cy="323999"/>
          </a:xfrm>
          <a:prstGeom prst="rect">
            <a:avLst/>
          </a:prstGeom>
          <a:noFill/>
        </p:spPr>
        <p:txBody>
          <a:bodyPr wrap="square">
            <a:spAutoFit/>
          </a:bodyPr>
          <a:lstStyle/>
          <a:p>
            <a:pPr algn="ctr">
              <a:lnSpc>
                <a:spcPct val="115000"/>
              </a:lnSpc>
              <a:spcAft>
                <a:spcPts val="800"/>
              </a:spcAft>
            </a:pPr>
            <a:r>
              <a:rPr lang="pt-BR" sz="1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Fonte: Fictícia</a:t>
            </a:r>
            <a:endParaRPr lang="pt-BR" sz="1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E3E8BE24-CA3A-CCC3-72BA-FC4A9D95331A}"/>
              </a:ext>
            </a:extLst>
          </p:cNvPr>
          <p:cNvPicPr>
            <a:picLocks noChangeAspect="1"/>
          </p:cNvPicPr>
          <p:nvPr/>
        </p:nvPicPr>
        <p:blipFill>
          <a:blip r:embed="rId4"/>
          <a:stretch>
            <a:fillRect/>
          </a:stretch>
        </p:blipFill>
        <p:spPr>
          <a:xfrm>
            <a:off x="4883527" y="2252168"/>
            <a:ext cx="6629187" cy="1001951"/>
          </a:xfrm>
          <a:prstGeom prst="rect">
            <a:avLst/>
          </a:prstGeom>
        </p:spPr>
      </p:pic>
      <p:sp>
        <p:nvSpPr>
          <p:cNvPr id="14" name="CaixaDeTexto 13">
            <a:extLst>
              <a:ext uri="{FF2B5EF4-FFF2-40B4-BE49-F238E27FC236}">
                <a16:creationId xmlns:a16="http://schemas.microsoft.com/office/drawing/2014/main" id="{01AC0699-30FB-0900-E0F1-B0222C9A7001}"/>
              </a:ext>
            </a:extLst>
          </p:cNvPr>
          <p:cNvSpPr txBox="1"/>
          <p:nvPr/>
        </p:nvSpPr>
        <p:spPr>
          <a:xfrm>
            <a:off x="4883527" y="3428532"/>
            <a:ext cx="5118889" cy="522515"/>
          </a:xfrm>
          <a:prstGeom prst="rect">
            <a:avLst/>
          </a:prstGeom>
          <a:noFill/>
        </p:spPr>
        <p:txBody>
          <a:bodyPr wrap="square">
            <a:spAutoFit/>
          </a:bodyPr>
          <a:lstStyle/>
          <a:p>
            <a:pPr marR="88900" algn="just">
              <a:lnSpc>
                <a:spcPct val="115000"/>
              </a:lnSpc>
              <a:spcAft>
                <a:spcPts val="8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Calculando o ângulo para cada setor:</a:t>
            </a:r>
            <a:endParaRPr lang="pt-BR" sz="2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Imagem 15">
            <a:extLst>
              <a:ext uri="{FF2B5EF4-FFF2-40B4-BE49-F238E27FC236}">
                <a16:creationId xmlns:a16="http://schemas.microsoft.com/office/drawing/2014/main" id="{2AE4D452-25C8-96A4-140D-B4C14E187D11}"/>
              </a:ext>
            </a:extLst>
          </p:cNvPr>
          <p:cNvPicPr>
            <a:picLocks noChangeAspect="1"/>
          </p:cNvPicPr>
          <p:nvPr/>
        </p:nvPicPr>
        <p:blipFill rotWithShape="1">
          <a:blip r:embed="rId5"/>
          <a:srcRect l="826" r="51012" b="16655"/>
          <a:stretch/>
        </p:blipFill>
        <p:spPr>
          <a:xfrm>
            <a:off x="5079468" y="3951047"/>
            <a:ext cx="6063409" cy="2589712"/>
          </a:xfrm>
          <a:prstGeom prst="rect">
            <a:avLst/>
          </a:prstGeom>
        </p:spPr>
      </p:pic>
    </p:spTree>
    <p:extLst>
      <p:ext uri="{BB962C8B-B14F-4D97-AF65-F5344CB8AC3E}">
        <p14:creationId xmlns:p14="http://schemas.microsoft.com/office/powerpoint/2010/main" val="37507375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5" name="Imagem 14">
            <a:extLst>
              <a:ext uri="{FF2B5EF4-FFF2-40B4-BE49-F238E27FC236}">
                <a16:creationId xmlns:a16="http://schemas.microsoft.com/office/drawing/2014/main" id="{A8B1A437-C8A4-5C8E-253F-9907099B670B}"/>
              </a:ext>
            </a:extLst>
          </p:cNvPr>
          <p:cNvPicPr>
            <a:picLocks noChangeAspect="1"/>
          </p:cNvPicPr>
          <p:nvPr/>
        </p:nvPicPr>
        <p:blipFill rotWithShape="1">
          <a:blip r:embed="rId2"/>
          <a:srcRect l="826" r="51012" b="16655"/>
          <a:stretch/>
        </p:blipFill>
        <p:spPr>
          <a:xfrm>
            <a:off x="246000" y="839287"/>
            <a:ext cx="5812875" cy="2482708"/>
          </a:xfrm>
          <a:prstGeom prst="rect">
            <a:avLst/>
          </a:prstGeom>
        </p:spPr>
      </p:pic>
      <p:pic>
        <p:nvPicPr>
          <p:cNvPr id="18" name="Imagem 17">
            <a:extLst>
              <a:ext uri="{FF2B5EF4-FFF2-40B4-BE49-F238E27FC236}">
                <a16:creationId xmlns:a16="http://schemas.microsoft.com/office/drawing/2014/main" id="{D0DCA7B8-9E98-5087-6513-41344A8AD058}"/>
              </a:ext>
            </a:extLst>
          </p:cNvPr>
          <p:cNvPicPr>
            <a:picLocks noChangeAspect="1"/>
          </p:cNvPicPr>
          <p:nvPr/>
        </p:nvPicPr>
        <p:blipFill rotWithShape="1">
          <a:blip r:embed="rId3"/>
          <a:srcRect l="730" r="8277" b="14398"/>
          <a:stretch/>
        </p:blipFill>
        <p:spPr>
          <a:xfrm>
            <a:off x="246000" y="3536005"/>
            <a:ext cx="11700000" cy="2906529"/>
          </a:xfrm>
          <a:prstGeom prst="rect">
            <a:avLst/>
          </a:prstGeom>
        </p:spPr>
      </p:pic>
    </p:spTree>
    <p:extLst>
      <p:ext uri="{BB962C8B-B14F-4D97-AF65-F5344CB8AC3E}">
        <p14:creationId xmlns:p14="http://schemas.microsoft.com/office/powerpoint/2010/main" val="13011828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5EA8DF1C-8D00-D56F-EFC7-6F28C8F7C434}"/>
              </a:ext>
            </a:extLst>
          </p:cNvPr>
          <p:cNvSpPr txBox="1"/>
          <p:nvPr/>
        </p:nvSpPr>
        <p:spPr>
          <a:xfrm>
            <a:off x="440179" y="743722"/>
            <a:ext cx="10080000" cy="523220"/>
          </a:xfrm>
          <a:prstGeom prst="rect">
            <a:avLst/>
          </a:prstGeom>
          <a:noFill/>
        </p:spPr>
        <p:txBody>
          <a:bodyPr wrap="square">
            <a:spAutoFit/>
          </a:bodyPr>
          <a:lstStyle/>
          <a:p>
            <a:pPr marR="88900" algn="just">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Assim, representando os dados em um gráfico de setores: </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descr="Uma imagem contendo Gráfico&#10;&#10;Descrição gerada automaticamente">
            <a:extLst>
              <a:ext uri="{FF2B5EF4-FFF2-40B4-BE49-F238E27FC236}">
                <a16:creationId xmlns:a16="http://schemas.microsoft.com/office/drawing/2014/main" id="{880AB387-8998-7ECA-33D8-0D1C6443A2F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287"/>
          <a:stretch/>
        </p:blipFill>
        <p:spPr bwMode="auto">
          <a:xfrm>
            <a:off x="440179" y="1266942"/>
            <a:ext cx="6324515" cy="4040966"/>
          </a:xfrm>
          <a:prstGeom prst="rect">
            <a:avLst/>
          </a:prstGeom>
          <a:noFill/>
        </p:spPr>
      </p:pic>
      <p:pic>
        <p:nvPicPr>
          <p:cNvPr id="4" name="Imagem 3">
            <a:extLst>
              <a:ext uri="{FF2B5EF4-FFF2-40B4-BE49-F238E27FC236}">
                <a16:creationId xmlns:a16="http://schemas.microsoft.com/office/drawing/2014/main" id="{71615C2C-1836-1723-22CD-524CFF78EDC3}"/>
              </a:ext>
            </a:extLst>
          </p:cNvPr>
          <p:cNvPicPr>
            <a:picLocks noChangeAspect="1"/>
          </p:cNvPicPr>
          <p:nvPr/>
        </p:nvPicPr>
        <p:blipFill>
          <a:blip r:embed="rId3"/>
          <a:stretch>
            <a:fillRect/>
          </a:stretch>
        </p:blipFill>
        <p:spPr>
          <a:xfrm>
            <a:off x="6541016" y="4034198"/>
            <a:ext cx="5400000" cy="2547420"/>
          </a:xfrm>
          <a:prstGeom prst="rect">
            <a:avLst/>
          </a:prstGeom>
        </p:spPr>
      </p:pic>
    </p:spTree>
    <p:extLst>
      <p:ext uri="{BB962C8B-B14F-4D97-AF65-F5344CB8AC3E}">
        <p14:creationId xmlns:p14="http://schemas.microsoft.com/office/powerpoint/2010/main" val="19992286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33568"/>
            <a:ext cx="11160000" cy="979755"/>
          </a:xfrm>
          <a:prstGeom prst="rect">
            <a:avLst/>
          </a:prstGeom>
          <a:noFill/>
        </p:spPr>
        <p:txBody>
          <a:bodyPr wrap="square">
            <a:spAutoFit/>
          </a:bodyPr>
          <a:lstStyle/>
          <a:p>
            <a:pPr marR="88900" algn="ctr">
              <a:spcAft>
                <a:spcPts val="200"/>
              </a:spcAft>
            </a:pPr>
            <a:r>
              <a:rPr lang="pt-BR" sz="28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TIPOS DE GRÁFICOS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90170" lvl="0" indent="-342900">
              <a:spcAft>
                <a:spcPts val="200"/>
              </a:spcAft>
              <a:buFont typeface="Symbol" panose="05050102010706020507" pitchFamily="18" charset="2"/>
              <a:buChar char=""/>
            </a:pPr>
            <a:r>
              <a:rPr lang="pt-BR" sz="28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Gráfico de Linhas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F462A46A-6EDF-9F53-A43F-4B145B9DDA0A}"/>
              </a:ext>
            </a:extLst>
          </p:cNvPr>
          <p:cNvSpPr txBox="1"/>
          <p:nvPr/>
        </p:nvSpPr>
        <p:spPr>
          <a:xfrm>
            <a:off x="1750886" y="5787225"/>
            <a:ext cx="8690229" cy="307777"/>
          </a:xfrm>
          <a:prstGeom prst="rect">
            <a:avLst/>
          </a:prstGeom>
          <a:noFill/>
        </p:spPr>
        <p:txBody>
          <a:bodyPr wrap="square">
            <a:spAutoFit/>
          </a:bodyPr>
          <a:lstStyle/>
          <a:p>
            <a:r>
              <a:rPr lang="pt-BR" sz="1400" dirty="0">
                <a:latin typeface="Arial Narrow" panose="020B0606020202030204" pitchFamily="34" charset="0"/>
              </a:rPr>
              <a:t>Disponível em: IBGE - Educa | Professores | Principais tipos de gráficos para a educação básica . Acesso em: 08 de maio de 2024.</a:t>
            </a:r>
          </a:p>
        </p:txBody>
      </p:sp>
      <p:pic>
        <p:nvPicPr>
          <p:cNvPr id="3" name="Imagem 2" descr="Gráfico, Gráfico de linhas&#10;&#10;Descrição gerada automaticamente">
            <a:extLst>
              <a:ext uri="{FF2B5EF4-FFF2-40B4-BE49-F238E27FC236}">
                <a16:creationId xmlns:a16="http://schemas.microsoft.com/office/drawing/2014/main" id="{FB9CC312-728A-D223-1043-303658967ED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766434" y="1552255"/>
            <a:ext cx="6659133" cy="4160633"/>
          </a:xfrm>
          <a:prstGeom prst="rect">
            <a:avLst/>
          </a:prstGeom>
        </p:spPr>
      </p:pic>
      <p:sp>
        <p:nvSpPr>
          <p:cNvPr id="9" name="CaixaDeTexto 8">
            <a:extLst>
              <a:ext uri="{FF2B5EF4-FFF2-40B4-BE49-F238E27FC236}">
                <a16:creationId xmlns:a16="http://schemas.microsoft.com/office/drawing/2014/main" id="{399ED98A-E318-5059-1066-C36B5244107B}"/>
              </a:ext>
            </a:extLst>
          </p:cNvPr>
          <p:cNvSpPr txBox="1"/>
          <p:nvPr/>
        </p:nvSpPr>
        <p:spPr>
          <a:xfrm>
            <a:off x="998229" y="6088160"/>
            <a:ext cx="10195543" cy="489429"/>
          </a:xfrm>
          <a:prstGeom prst="rect">
            <a:avLst/>
          </a:prstGeom>
          <a:noFill/>
        </p:spPr>
        <p:txBody>
          <a:bodyPr wrap="square">
            <a:spAutoFit/>
          </a:bodyPr>
          <a:lstStyle/>
          <a:p>
            <a:pPr algn="just">
              <a:lnSpc>
                <a:spcPct val="115000"/>
              </a:lnSpc>
              <a:spcAft>
                <a:spcPts val="8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usado para indicar o desempenho de determinados elementos ao longo de um período.</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22300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633568"/>
            <a:ext cx="11160000" cy="3759106"/>
          </a:xfrm>
          <a:prstGeom prst="rect">
            <a:avLst/>
          </a:prstGeom>
          <a:noFill/>
        </p:spPr>
        <p:txBody>
          <a:bodyPr wrap="square">
            <a:spAutoFit/>
          </a:bodyPr>
          <a:lstStyle/>
          <a:p>
            <a:pPr marR="88900" algn="ctr">
              <a:lnSpc>
                <a:spcPct val="150000"/>
              </a:lnSpc>
              <a:spcAft>
                <a:spcPts val="200"/>
              </a:spcAft>
            </a:pPr>
            <a:r>
              <a:rPr lang="pt-BR" sz="28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TIPOS DE GRÁFICOS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5383213" lvl="0" indent="-342900" algn="just">
              <a:lnSpc>
                <a:spcPct val="150000"/>
              </a:lnSpc>
              <a:spcAft>
                <a:spcPts val="800"/>
              </a:spcAft>
              <a:buFont typeface="Symbol" panose="05050102010706020507" pitchFamily="18" charset="2"/>
              <a:buChar char=""/>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Infográfico</a:t>
            </a:r>
          </a:p>
          <a:p>
            <a:pPr marL="5113338" lvl="0" algn="just">
              <a:lnSpc>
                <a:spcPct val="150000"/>
              </a:lnSpc>
              <a:spcAft>
                <a:spcPts val="800"/>
              </a:spcAft>
            </a:pPr>
            <a:r>
              <a:rPr lang="pt-BR" sz="2500" dirty="0">
                <a:effectLst/>
                <a:latin typeface="Arial Narrow" panose="020B0606020202030204" pitchFamily="34" charset="0"/>
                <a:ea typeface="Calibri" panose="020F0502020204030204" pitchFamily="34" charset="0"/>
                <a:cs typeface="Times New Roman" panose="02020603050405020304" pitchFamily="18" charset="0"/>
              </a:rPr>
              <a:t>Utiliza diversos recursos gráficos a fim de transmitir informações sobre determinado assunto e possui designe atrativo de modo a facilitar a compreensão dos dados. </a:t>
            </a:r>
            <a:endParaRPr lang="pt-BR"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F462A46A-6EDF-9F53-A43F-4B145B9DDA0A}"/>
              </a:ext>
            </a:extLst>
          </p:cNvPr>
          <p:cNvSpPr txBox="1"/>
          <p:nvPr/>
        </p:nvSpPr>
        <p:spPr>
          <a:xfrm>
            <a:off x="6096000" y="6224432"/>
            <a:ext cx="5041799" cy="307777"/>
          </a:xfrm>
          <a:prstGeom prst="rect">
            <a:avLst/>
          </a:prstGeom>
          <a:noFill/>
        </p:spPr>
        <p:txBody>
          <a:bodyPr wrap="square">
            <a:spAutoFit/>
          </a:bodyPr>
          <a:lstStyle/>
          <a:p>
            <a:r>
              <a:rPr lang="pt-BR" sz="1400" dirty="0">
                <a:latin typeface="Arial Narrow" panose="020B0606020202030204" pitchFamily="34" charset="0"/>
              </a:rPr>
              <a:t>Disponível em: Infográfico (www.gov.br) . Acesso em: 20 de maio de 2024.</a:t>
            </a:r>
          </a:p>
        </p:txBody>
      </p:sp>
      <p:pic>
        <p:nvPicPr>
          <p:cNvPr id="2" name="Imagem 1" descr="Diagrama, Texto&#10;&#10;Descrição gerada automaticamente">
            <a:extLst>
              <a:ext uri="{FF2B5EF4-FFF2-40B4-BE49-F238E27FC236}">
                <a16:creationId xmlns:a16="http://schemas.microsoft.com/office/drawing/2014/main" id="{62EAE275-6DD7-CCA9-E4D1-91E9E48FAD8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2456" t="1366" r="2865" b="1296"/>
          <a:stretch/>
        </p:blipFill>
        <p:spPr>
          <a:xfrm>
            <a:off x="516000" y="1226741"/>
            <a:ext cx="4905086" cy="5318375"/>
          </a:xfrm>
          <a:prstGeom prst="rect">
            <a:avLst/>
          </a:prstGeom>
        </p:spPr>
      </p:pic>
    </p:spTree>
    <p:extLst>
      <p:ext uri="{BB962C8B-B14F-4D97-AF65-F5344CB8AC3E}">
        <p14:creationId xmlns:p14="http://schemas.microsoft.com/office/powerpoint/2010/main" val="10511531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775478"/>
            <a:ext cx="11160000" cy="1051122"/>
          </a:xfrm>
          <a:prstGeom prst="rect">
            <a:avLst/>
          </a:prstGeom>
          <a:noFill/>
        </p:spPr>
        <p:txBody>
          <a:bodyPr wrap="square">
            <a:spAutoFit/>
          </a:bodyPr>
          <a:lstStyle/>
          <a:p>
            <a:pPr algn="just">
              <a:lnSpc>
                <a:spcPct val="115000"/>
              </a:lnSpc>
              <a:spcAft>
                <a:spcPts val="800"/>
              </a:spcAft>
            </a:pPr>
            <a:r>
              <a:rPr lang="pt-BR" sz="2800" b="1" kern="0" dirty="0">
                <a:effectLst/>
                <a:latin typeface="Arial Narrow" panose="020B0606020202030204" pitchFamily="34" charset="0"/>
                <a:ea typeface="Times New Roman" panose="02020603050405020304" pitchFamily="18" charset="0"/>
                <a:cs typeface="Times New Roman" panose="02020603050405020304" pitchFamily="18" charset="0"/>
              </a:rPr>
              <a:t>6. </a:t>
            </a: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Classifique cada gráfico a seguir e escreva ao menos uma de suas características.</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F462A46A-6EDF-9F53-A43F-4B145B9DDA0A}"/>
              </a:ext>
            </a:extLst>
          </p:cNvPr>
          <p:cNvSpPr txBox="1"/>
          <p:nvPr/>
        </p:nvSpPr>
        <p:spPr>
          <a:xfrm>
            <a:off x="3130421" y="5231889"/>
            <a:ext cx="5931158" cy="323165"/>
          </a:xfrm>
          <a:prstGeom prst="rect">
            <a:avLst/>
          </a:prstGeom>
          <a:noFill/>
        </p:spPr>
        <p:txBody>
          <a:bodyPr wrap="square">
            <a:spAutoFit/>
          </a:bodyPr>
          <a:lstStyle/>
          <a:p>
            <a:r>
              <a:rPr lang="pt-BR" sz="1500" dirty="0">
                <a:latin typeface="Arial Narrow" panose="020B0606020202030204" pitchFamily="34" charset="0"/>
              </a:rPr>
              <a:t>Disponível em: https://encurtador.com.br/ZEY49 . Acesso em: 20 de maio de 2024.</a:t>
            </a:r>
          </a:p>
        </p:txBody>
      </p:sp>
      <p:pic>
        <p:nvPicPr>
          <p:cNvPr id="3" name="Imagem 2">
            <a:extLst>
              <a:ext uri="{FF2B5EF4-FFF2-40B4-BE49-F238E27FC236}">
                <a16:creationId xmlns:a16="http://schemas.microsoft.com/office/drawing/2014/main" id="{B1045289-69E3-EDA2-A9CD-767DDFCA96D1}"/>
              </a:ext>
            </a:extLst>
          </p:cNvPr>
          <p:cNvPicPr>
            <a:picLocks noChangeAspect="1"/>
          </p:cNvPicPr>
          <p:nvPr/>
        </p:nvPicPr>
        <p:blipFill rotWithShape="1">
          <a:blip r:embed="rId2"/>
          <a:srcRect t="13202"/>
          <a:stretch/>
        </p:blipFill>
        <p:spPr>
          <a:xfrm>
            <a:off x="3216275" y="676246"/>
            <a:ext cx="5759450" cy="377190"/>
          </a:xfrm>
          <a:prstGeom prst="rect">
            <a:avLst/>
          </a:prstGeom>
        </p:spPr>
      </p:pic>
      <p:pic>
        <p:nvPicPr>
          <p:cNvPr id="4" name="Imagem 3"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1042465"/>
            <a:ext cx="4319905" cy="716915"/>
          </a:xfrm>
          <a:prstGeom prst="rect">
            <a:avLst/>
          </a:prstGeom>
          <a:noFill/>
          <a:ln>
            <a:noFill/>
          </a:ln>
          <a:extLst>
            <a:ext uri="{53640926-AAD7-44D8-BBD7-CCE9431645EC}">
              <a14:shadowObscured xmlns:a14="http://schemas.microsoft.com/office/drawing/2010/main"/>
            </a:ext>
          </a:extLst>
        </p:spPr>
      </p:pic>
      <p:pic>
        <p:nvPicPr>
          <p:cNvPr id="8" name="Imagem 7" descr="Uma imagem contendo Logotipo&#10;&#10;Descrição gerada automaticamente">
            <a:extLst>
              <a:ext uri="{FF2B5EF4-FFF2-40B4-BE49-F238E27FC236}">
                <a16:creationId xmlns:a16="http://schemas.microsoft.com/office/drawing/2014/main" id="{FFFC6894-0204-B2BA-79E2-24A9FE43A841}"/>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2566" t="15984" r="1954" b="7412"/>
          <a:stretch/>
        </p:blipFill>
        <p:spPr bwMode="auto">
          <a:xfrm>
            <a:off x="516000" y="3277730"/>
            <a:ext cx="11160000" cy="170038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999025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393161"/>
            <a:ext cx="11160000" cy="4819268"/>
          </a:xfrm>
          <a:prstGeom prst="rect">
            <a:avLst/>
          </a:prstGeom>
          <a:noFill/>
        </p:spPr>
        <p:txBody>
          <a:bodyPr wrap="square">
            <a:spAutoFit/>
          </a:bodyPr>
          <a:lstStyle/>
          <a:p>
            <a:pPr algn="just">
              <a:spcAft>
                <a:spcPts val="100"/>
              </a:spcAft>
            </a:pPr>
            <a:r>
              <a:rPr lang="pt-BR" sz="2400" b="1" dirty="0">
                <a:solidFill>
                  <a:srgbClr val="000000"/>
                </a:solidFill>
                <a:effectLst/>
                <a:highlight>
                  <a:srgbClr val="FFFFFF"/>
                </a:highlight>
                <a:latin typeface="Arial Narrow" panose="020B0606020202030204" pitchFamily="34" charset="0"/>
                <a:ea typeface="Times New Roman" panose="02020603050405020304" pitchFamily="18" charset="0"/>
              </a:rPr>
              <a:t>7.</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 No 1º semestre do ano de 2022, em um determinado estado, houve uma redução no número de acidentes. </a:t>
            </a:r>
            <a:endParaRPr lang="pt-BR" sz="2800" dirty="0">
              <a:effectLst/>
              <a:highlight>
                <a:srgbClr val="FFFFFF"/>
              </a:highlight>
              <a:latin typeface="Times New Roman" panose="02020603050405020304" pitchFamily="18" charset="0"/>
              <a:ea typeface="Times New Roman" panose="02020603050405020304" pitchFamily="18" charset="0"/>
            </a:endParaRPr>
          </a:p>
          <a:p>
            <a:pPr algn="just">
              <a:spcAft>
                <a:spcPts val="1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Esses dados foram tabelados no quadro, a seguir.</a:t>
            </a: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100"/>
              </a:spcAft>
            </a:pPr>
            <a:r>
              <a:rPr lang="pt-BR" sz="1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Fonte: Fictícia.</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Construa um gráfico para representar esses dados tabelados. </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 name="Imagem 3"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76246"/>
            <a:ext cx="4319905" cy="716915"/>
          </a:xfrm>
          <a:prstGeom prst="rect">
            <a:avLst/>
          </a:prstGeom>
          <a:noFill/>
          <a:ln>
            <a:noFill/>
          </a:ln>
          <a:extLst>
            <a:ext uri="{53640926-AAD7-44D8-BBD7-CCE9431645EC}">
              <a14:shadowObscured xmlns:a14="http://schemas.microsoft.com/office/drawing/2010/main"/>
            </a:ext>
          </a:extLst>
        </p:spPr>
      </p:pic>
      <p:pic>
        <p:nvPicPr>
          <p:cNvPr id="2" name="Imagem 1">
            <a:extLst>
              <a:ext uri="{FF2B5EF4-FFF2-40B4-BE49-F238E27FC236}">
                <a16:creationId xmlns:a16="http://schemas.microsoft.com/office/drawing/2014/main" id="{B691A6AD-A0B3-D2E3-09AB-EDECF0F31421}"/>
              </a:ext>
            </a:extLst>
          </p:cNvPr>
          <p:cNvPicPr>
            <a:picLocks noChangeAspect="1"/>
          </p:cNvPicPr>
          <p:nvPr/>
        </p:nvPicPr>
        <p:blipFill rotWithShape="1">
          <a:blip r:embed="rId4"/>
          <a:srcRect l="33897" r="37857" b="17126"/>
          <a:stretch/>
        </p:blipFill>
        <p:spPr>
          <a:xfrm>
            <a:off x="3936047" y="2658790"/>
            <a:ext cx="4319905" cy="2883872"/>
          </a:xfrm>
          <a:prstGeom prst="rect">
            <a:avLst/>
          </a:prstGeom>
        </p:spPr>
      </p:pic>
    </p:spTree>
    <p:extLst>
      <p:ext uri="{BB962C8B-B14F-4D97-AF65-F5344CB8AC3E}">
        <p14:creationId xmlns:p14="http://schemas.microsoft.com/office/powerpoint/2010/main" val="11276516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393161"/>
            <a:ext cx="4949952" cy="914161"/>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Construa um gráfico que melhor represente os dados do quadro, a seguir.</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 name="Imagem 3"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75812"/>
            <a:ext cx="4319905" cy="716915"/>
          </a:xfrm>
          <a:prstGeom prst="rect">
            <a:avLst/>
          </a:prstGeom>
          <a:noFill/>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DB5F1902-63DE-7FAD-EA90-B6724A040365}"/>
              </a:ext>
            </a:extLst>
          </p:cNvPr>
          <p:cNvPicPr>
            <a:picLocks noChangeAspect="1"/>
          </p:cNvPicPr>
          <p:nvPr/>
        </p:nvPicPr>
        <p:blipFill rotWithShape="1">
          <a:blip r:embed="rId4"/>
          <a:srcRect l="36227" r="36455" b="19562"/>
          <a:stretch/>
        </p:blipFill>
        <p:spPr>
          <a:xfrm>
            <a:off x="746257" y="2487503"/>
            <a:ext cx="4719695" cy="2726473"/>
          </a:xfrm>
          <a:prstGeom prst="rect">
            <a:avLst/>
          </a:prstGeom>
        </p:spPr>
      </p:pic>
      <p:cxnSp>
        <p:nvCxnSpPr>
          <p:cNvPr id="8" name="Conector reto 7">
            <a:extLst>
              <a:ext uri="{FF2B5EF4-FFF2-40B4-BE49-F238E27FC236}">
                <a16:creationId xmlns:a16="http://schemas.microsoft.com/office/drawing/2014/main" id="{9515B7BE-64D8-5086-F92B-F2EE22BC3C53}"/>
              </a:ext>
            </a:extLst>
          </p:cNvPr>
          <p:cNvCxnSpPr>
            <a:cxnSpLocks/>
          </p:cNvCxnSpPr>
          <p:nvPr/>
        </p:nvCxnSpPr>
        <p:spPr>
          <a:xfrm>
            <a:off x="5750767" y="1293834"/>
            <a:ext cx="0" cy="5154713"/>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54AEED66-95A5-57DF-876D-02117CDE74C1}"/>
              </a:ext>
            </a:extLst>
          </p:cNvPr>
          <p:cNvSpPr txBox="1"/>
          <p:nvPr/>
        </p:nvSpPr>
        <p:spPr>
          <a:xfrm>
            <a:off x="5887616" y="905342"/>
            <a:ext cx="5788384" cy="5465599"/>
          </a:xfrm>
          <a:prstGeom prst="rect">
            <a:avLst/>
          </a:prstGeom>
          <a:noFill/>
        </p:spPr>
        <p:txBody>
          <a:bodyPr wrap="square">
            <a:spAutoFit/>
          </a:bodyPr>
          <a:lstStyle/>
          <a:p>
            <a:pPr marL="0" marR="88900" lvl="0" indent="0" algn="just" defTabSz="914400" rtl="0" eaLnBrk="1" fontAlgn="auto" latinLnBrk="0" hangingPunct="1">
              <a:spcBef>
                <a:spcPts val="0"/>
              </a:spcBef>
              <a:spcAft>
                <a:spcPts val="100"/>
              </a:spcAft>
              <a:buClrTx/>
              <a:buSzTx/>
              <a:buFontTx/>
              <a:buNone/>
              <a:tabLst/>
              <a:defRPr/>
            </a:pPr>
            <a:r>
              <a:rPr kumimoji="0" lang="pt-BR" sz="2400" b="1" i="0" u="none" strike="noStrike" kern="1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9.</a:t>
            </a:r>
            <a:r>
              <a:rPr kumimoji="0" lang="pt-BR" sz="2400" b="0" i="0" u="none" strike="noStrike" kern="1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 Devido a pandemia causada pelo vírus Covid – 19, algumas cidades do país apresentaram os seguintes índices de isolamento social.</a:t>
            </a:r>
            <a:endParaRPr kumimoji="0" lang="pt-BR" sz="2400" b="0" i="0" u="none" strike="noStrike" kern="100" cap="none" spc="0" normalizeH="0" baseline="0" noProof="0" dirty="0">
              <a:ln>
                <a:noFill/>
              </a:ln>
              <a:solidFill>
                <a:prstClr val="black"/>
              </a:solidFill>
              <a:effectLst/>
              <a:highlight>
                <a:srgbClr val="FFFFFF"/>
              </a:highlight>
              <a:uLnTx/>
              <a:uFillTx/>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100"/>
              </a:spcAft>
            </a:pPr>
            <a:r>
              <a:rPr lang="pt-BR" sz="1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Fonte: Fictícia.</a:t>
            </a:r>
          </a:p>
          <a:p>
            <a:pPr algn="ctr">
              <a:spcAft>
                <a:spcPts val="100"/>
              </a:spcAft>
            </a:pPr>
            <a:endParaRPr lang="pt-BR" sz="14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Faça ao que se pede:</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Represente esses dados em um gráfico de barras.</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spcAft>
                <a:spcPts val="100"/>
              </a:spcAft>
            </a:pP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Descreva a finalidade do gráfico.</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m 11" descr="Tabela&#10;&#10;Descrição gerada automaticamente">
            <a:extLst>
              <a:ext uri="{FF2B5EF4-FFF2-40B4-BE49-F238E27FC236}">
                <a16:creationId xmlns:a16="http://schemas.microsoft.com/office/drawing/2014/main" id="{65E349DB-75D6-0303-1058-FEF4928FFB5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26538" y="2176694"/>
            <a:ext cx="5649462" cy="2143380"/>
          </a:xfrm>
          <a:prstGeom prst="rect">
            <a:avLst/>
          </a:prstGeom>
          <a:noFill/>
          <a:ln>
            <a:noFill/>
          </a:ln>
        </p:spPr>
      </p:pic>
    </p:spTree>
    <p:extLst>
      <p:ext uri="{BB962C8B-B14F-4D97-AF65-F5344CB8AC3E}">
        <p14:creationId xmlns:p14="http://schemas.microsoft.com/office/powerpoint/2010/main" val="24202941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A3C7DCE-D7B6-0C59-AFAF-997B1D1FD165}"/>
                  </a:ext>
                </a:extLst>
              </p:cNvPr>
              <p:cNvSpPr txBox="1"/>
              <p:nvPr/>
            </p:nvSpPr>
            <p:spPr>
              <a:xfrm>
                <a:off x="516000" y="1393161"/>
                <a:ext cx="11160000" cy="3560975"/>
              </a:xfrm>
              <a:prstGeom prst="rect">
                <a:avLst/>
              </a:prstGeom>
              <a:noFill/>
            </p:spPr>
            <p:txBody>
              <a:bodyPr wrap="square">
                <a:spAutoFit/>
              </a:bodyPr>
              <a:lstStyle/>
              <a:p>
                <a:pPr marR="88900" algn="just">
                  <a:lnSpc>
                    <a:spcPct val="115000"/>
                  </a:lnSpc>
                  <a:spcAft>
                    <a:spcPts val="800"/>
                  </a:spcAft>
                </a:pPr>
                <a:r>
                  <a:rPr lang="pt-BR" sz="26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10.</a:t>
                </a: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Foi realizada uma pesquisa com </a:t>
                </a:r>
                <a14:m>
                  <m:oMath xmlns:m="http://schemas.openxmlformats.org/officeDocument/2006/math">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20</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estudantes a respeito do gênero literário de maior preferência, tendo os seguintes dados coletados: </a:t>
                </a:r>
                <a14:m>
                  <m:oMath xmlns:m="http://schemas.openxmlformats.org/officeDocument/2006/math">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8</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estudantes preferem ação, </a:t>
                </a:r>
                <a14:m>
                  <m:oMath xmlns:m="http://schemas.openxmlformats.org/officeDocument/2006/math">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3</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estudantes preferem comédia, </a:t>
                </a:r>
                <a14:m>
                  <m:oMath xmlns:m="http://schemas.openxmlformats.org/officeDocument/2006/math">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4</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estudantes preferem drama e </a:t>
                </a:r>
                <a14:m>
                  <m:oMath xmlns:m="http://schemas.openxmlformats.org/officeDocument/2006/math">
                    <m:r>
                      <a:rPr lang="pt-BR" sz="2600" kern="100">
                        <a:solidFill>
                          <a:srgbClr val="000000"/>
                        </a:solidFill>
                        <a:effectLst/>
                        <a:highlight>
                          <a:srgbClr val="FFFFFF"/>
                        </a:highlight>
                        <a:latin typeface="Cambria Math" panose="02040503050406030204" pitchFamily="18" charset="0"/>
                        <a:ea typeface="Calibri" panose="020F0502020204030204" pitchFamily="34" charset="0"/>
                        <a:cs typeface="Times New Roman" panose="02020603050405020304" pitchFamily="18" charset="0"/>
                      </a:rPr>
                      <m:t>5</m:t>
                    </m:r>
                  </m:oMath>
                </a14:m>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estudantes preferem suspense. </a:t>
                </a:r>
                <a:endParaRPr lang="pt-BR" sz="2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Faça o que se pede:</a:t>
                </a:r>
                <a:endParaRPr lang="pt-BR" sz="2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Represente esses dados em uma tabela.</a:t>
                </a:r>
                <a:endParaRPr lang="pt-BR" sz="2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pt-BR" sz="2600" dirty="0">
                    <a:effectLst/>
                    <a:latin typeface="Arial Narrow" panose="020B0606020202030204" pitchFamily="34" charset="0"/>
                    <a:ea typeface="Calibri" panose="020F0502020204030204" pitchFamily="34" charset="0"/>
                    <a:cs typeface="Times New Roman" panose="02020603050405020304" pitchFamily="18" charset="0"/>
                  </a:rPr>
                  <a:t>b) Represente esses dados em um gráfico de barras.</a:t>
                </a:r>
                <a:endParaRPr lang="pt-BR" sz="2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1A3C7DCE-D7B6-0C59-AFAF-997B1D1FD165}"/>
                  </a:ext>
                </a:extLst>
              </p:cNvPr>
              <p:cNvSpPr txBox="1">
                <a:spLocks noRot="1" noChangeAspect="1" noMove="1" noResize="1" noEditPoints="1" noAdjustHandles="1" noChangeArrowheads="1" noChangeShapeType="1" noTextEdit="1"/>
              </p:cNvSpPr>
              <p:nvPr/>
            </p:nvSpPr>
            <p:spPr>
              <a:xfrm>
                <a:off x="516000" y="1393161"/>
                <a:ext cx="11160000" cy="3560975"/>
              </a:xfrm>
              <a:prstGeom prst="rect">
                <a:avLst/>
              </a:prstGeom>
              <a:blipFill>
                <a:blip r:embed="rId2"/>
                <a:stretch>
                  <a:fillRect l="-984" t="-1199" r="-874" b="-3082"/>
                </a:stretch>
              </a:blipFill>
            </p:spPr>
            <p:txBody>
              <a:bodyPr/>
              <a:lstStyle/>
              <a:p>
                <a:r>
                  <a:rPr lang="pt-BR">
                    <a:noFill/>
                  </a:rPr>
                  <a:t> </a:t>
                </a:r>
              </a:p>
            </p:txBody>
          </p:sp>
        </mc:Fallback>
      </mc:AlternateContent>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 name="Imagem 3"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76246"/>
            <a:ext cx="4319905" cy="71691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576847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0" y="1393161"/>
            <a:ext cx="11160000" cy="830997"/>
          </a:xfrm>
          <a:prstGeom prst="rect">
            <a:avLst/>
          </a:prstGeom>
          <a:noFill/>
        </p:spPr>
        <p:txBody>
          <a:bodyPr wrap="square">
            <a:spAutoFit/>
          </a:bodyPr>
          <a:lstStyle/>
          <a:p>
            <a:pPr algn="just">
              <a:spcAft>
                <a:spcPts val="200"/>
              </a:spcAft>
            </a:pPr>
            <a:r>
              <a:rPr lang="pt-BR" sz="2400" b="1"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11.</a:t>
            </a:r>
            <a:r>
              <a:rPr lang="pt-BR" sz="24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 As intenções de votos de determinados candidatos à presidência do conselho regional de medicina foram representadas no gráfico, a seguir.</a:t>
            </a:r>
          </a:p>
        </p:txBody>
      </p:sp>
      <p:sp>
        <p:nvSpPr>
          <p:cNvPr id="5" name="Rectangle 4">
            <a:extLst>
              <a:ext uri="{FF2B5EF4-FFF2-40B4-BE49-F238E27FC236}">
                <a16:creationId xmlns:a16="http://schemas.microsoft.com/office/drawing/2014/main" id="{774564F3-185B-758A-BAEC-D0479DB616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 name="Imagem 3" descr="Interface gráfica do usuário, Texto&#10;&#10;Descrição gerada automaticamente">
            <a:extLst>
              <a:ext uri="{FF2B5EF4-FFF2-40B4-BE49-F238E27FC236}">
                <a16:creationId xmlns:a16="http://schemas.microsoft.com/office/drawing/2014/main" id="{3ABD8A73-D9F1-8D1F-7362-A8A3A7D2F2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007" t="17974" r="1482"/>
          <a:stretch/>
        </p:blipFill>
        <p:spPr bwMode="auto">
          <a:xfrm>
            <a:off x="516000" y="676246"/>
            <a:ext cx="4319905" cy="716915"/>
          </a:xfrm>
          <a:prstGeom prst="rect">
            <a:avLst/>
          </a:prstGeom>
          <a:noFill/>
          <a:ln>
            <a:noFill/>
          </a:ln>
          <a:extLst>
            <a:ext uri="{53640926-AAD7-44D8-BBD7-CCE9431645EC}">
              <a14:shadowObscured xmlns:a14="http://schemas.microsoft.com/office/drawing/2010/main"/>
            </a:ext>
          </a:extLst>
        </p:spPr>
      </p:pic>
      <p:pic>
        <p:nvPicPr>
          <p:cNvPr id="2" name="Imagem 1" descr="Gráfico, Gráfico de linhas&#10;&#10;Descrição gerada automaticamente">
            <a:extLst>
              <a:ext uri="{FF2B5EF4-FFF2-40B4-BE49-F238E27FC236}">
                <a16:creationId xmlns:a16="http://schemas.microsoft.com/office/drawing/2014/main" id="{085843AB-3472-81C0-AAE5-198DD72DED4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16001" y="2224158"/>
            <a:ext cx="5688856" cy="3396127"/>
          </a:xfrm>
          <a:prstGeom prst="rect">
            <a:avLst/>
          </a:prstGeom>
          <a:noFill/>
          <a:ln>
            <a:noFill/>
          </a:ln>
        </p:spPr>
      </p:pic>
      <p:sp>
        <p:nvSpPr>
          <p:cNvPr id="7" name="CaixaDeTexto 6">
            <a:extLst>
              <a:ext uri="{FF2B5EF4-FFF2-40B4-BE49-F238E27FC236}">
                <a16:creationId xmlns:a16="http://schemas.microsoft.com/office/drawing/2014/main" id="{07245EA6-060C-3DE9-0F24-89AAB26938AC}"/>
              </a:ext>
            </a:extLst>
          </p:cNvPr>
          <p:cNvSpPr txBox="1"/>
          <p:nvPr/>
        </p:nvSpPr>
        <p:spPr>
          <a:xfrm>
            <a:off x="6204856" y="2311644"/>
            <a:ext cx="5471143" cy="323934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500"/>
              </a:spcAft>
              <a:buClrTx/>
              <a:buSzTx/>
              <a:buFontTx/>
              <a:buNone/>
              <a:tabLst/>
              <a:defRPr/>
            </a:pPr>
            <a:r>
              <a:rPr kumimoji="0" lang="pt-BR" sz="24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Responda:</a:t>
            </a:r>
          </a:p>
          <a:p>
            <a:pPr marL="0" marR="0" lvl="0" indent="0" algn="just" defTabSz="914400" rtl="0" eaLnBrk="1" fontAlgn="auto" latinLnBrk="0" hangingPunct="1">
              <a:lnSpc>
                <a:spcPct val="100000"/>
              </a:lnSpc>
              <a:spcBef>
                <a:spcPts val="0"/>
              </a:spcBef>
              <a:spcAft>
                <a:spcPts val="500"/>
              </a:spcAft>
              <a:buClrTx/>
              <a:buSzTx/>
              <a:buFontTx/>
              <a:buNone/>
              <a:tabLst/>
              <a:defRPr/>
            </a:pPr>
            <a:r>
              <a:rPr kumimoji="0" lang="pt-BR" sz="24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a) Qual a informação apresentada nesse gráfico?</a:t>
            </a:r>
          </a:p>
          <a:p>
            <a:pPr marL="0" marR="0" lvl="0" indent="0" algn="just" defTabSz="914400" rtl="0" eaLnBrk="1" fontAlgn="auto" latinLnBrk="0" hangingPunct="1">
              <a:lnSpc>
                <a:spcPct val="100000"/>
              </a:lnSpc>
              <a:spcBef>
                <a:spcPts val="0"/>
              </a:spcBef>
              <a:spcAft>
                <a:spcPts val="500"/>
              </a:spcAft>
              <a:buClrTx/>
              <a:buSzTx/>
              <a:buFontTx/>
              <a:buNone/>
              <a:tabLst/>
              <a:defRPr/>
            </a:pPr>
            <a:r>
              <a:rPr kumimoji="0" lang="pt-BR" sz="24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b) Qual o candidato com maior intenção de votos, respectivamente, em junho e setembro?</a:t>
            </a:r>
          </a:p>
          <a:p>
            <a:pPr marL="0" marR="0" lvl="0" indent="0" algn="just" defTabSz="914400" rtl="0" eaLnBrk="1" fontAlgn="auto" latinLnBrk="0" hangingPunct="1">
              <a:lnSpc>
                <a:spcPct val="100000"/>
              </a:lnSpc>
              <a:spcBef>
                <a:spcPts val="0"/>
              </a:spcBef>
              <a:spcAft>
                <a:spcPts val="500"/>
              </a:spcAft>
              <a:buClrTx/>
              <a:buSzTx/>
              <a:buFontTx/>
              <a:buNone/>
              <a:tabLst/>
              <a:defRPr/>
            </a:pPr>
            <a:r>
              <a:rPr kumimoji="0" lang="pt-BR" sz="24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c) Qual foi a maior e menor intenção de votos registradas ao longo desses 4 meses e qual a razão entre elas?</a:t>
            </a:r>
          </a:p>
        </p:txBody>
      </p:sp>
      <p:sp>
        <p:nvSpPr>
          <p:cNvPr id="9" name="CaixaDeTexto 8">
            <a:extLst>
              <a:ext uri="{FF2B5EF4-FFF2-40B4-BE49-F238E27FC236}">
                <a16:creationId xmlns:a16="http://schemas.microsoft.com/office/drawing/2014/main" id="{29CE2D46-2F7B-23D0-F72F-BBFE4B9A855F}"/>
              </a:ext>
            </a:extLst>
          </p:cNvPr>
          <p:cNvSpPr txBox="1"/>
          <p:nvPr/>
        </p:nvSpPr>
        <p:spPr>
          <a:xfrm>
            <a:off x="2606058" y="5614211"/>
            <a:ext cx="15087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pt-BR" sz="1800" b="0" i="0" u="none" strike="noStrike" kern="100" cap="none" spc="0" normalizeH="0" baseline="0" noProof="0" dirty="0">
                <a:ln>
                  <a:noFill/>
                </a:ln>
                <a:solidFill>
                  <a:srgbClr val="000000"/>
                </a:solidFill>
                <a:effectLst/>
                <a:highlight>
                  <a:srgbClr val="FFFFFF"/>
                </a:highlight>
                <a:uLnTx/>
                <a:uFillTx/>
                <a:latin typeface="Arial Narrow" panose="020B0606020202030204" pitchFamily="34" charset="0"/>
                <a:ea typeface="Calibri" panose="020F0502020204030204" pitchFamily="34" charset="0"/>
                <a:cs typeface="Times New Roman" panose="02020603050405020304" pitchFamily="18" charset="0"/>
              </a:rPr>
              <a:t>Fonte: Fictícia.</a:t>
            </a:r>
            <a:endParaRPr kumimoji="0" lang="pt-BR" sz="3600" b="0" i="0" u="none" strike="noStrike" kern="100" cap="none" spc="0" normalizeH="0" baseline="0" noProof="0" dirty="0">
              <a:ln>
                <a:noFill/>
              </a:ln>
              <a:solidFill>
                <a:prstClr val="black"/>
              </a:solidFill>
              <a:effectLst/>
              <a:highlight>
                <a:srgbClr val="FFFFFF"/>
              </a:highligh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57128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5998" y="1348058"/>
            <a:ext cx="11160000" cy="1595309"/>
          </a:xfrm>
          <a:prstGeom prst="rect">
            <a:avLst/>
          </a:prstGeom>
          <a:noFill/>
        </p:spPr>
        <p:txBody>
          <a:bodyPr wrap="square">
            <a:spAutoFit/>
          </a:bodyPr>
          <a:lstStyle/>
          <a:p>
            <a:pPr algn="just">
              <a:spcAft>
                <a:spcPts val="2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utilização de ferramentas digitais a fim de organizar um planejamento financeira está cada vez mais presente no cotidiano do brasileiro. </a:t>
            </a:r>
          </a:p>
          <a:p>
            <a:pPr algn="just">
              <a:spcAft>
                <a:spcPts val="2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O planejamento financeiro consiste em entender termos, como: receitas fixas e variáveis, despesas fixas e variáveis etc.</a:t>
            </a: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2" name="Imagem 1" descr="Uma imagem contendo Forma&#10;&#10;Descrição gerada automaticamente">
            <a:extLst>
              <a:ext uri="{FF2B5EF4-FFF2-40B4-BE49-F238E27FC236}">
                <a16:creationId xmlns:a16="http://schemas.microsoft.com/office/drawing/2014/main" id="{9352ADAC-A03A-90DE-9831-AEE1555E756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208"/>
          <a:stretch/>
        </p:blipFill>
        <p:spPr bwMode="auto">
          <a:xfrm>
            <a:off x="515998" y="633048"/>
            <a:ext cx="3599815" cy="715010"/>
          </a:xfrm>
          <a:prstGeom prst="rect">
            <a:avLst/>
          </a:prstGeom>
          <a:noFill/>
          <a:ln>
            <a:noFill/>
          </a:ln>
          <a:extLst>
            <a:ext uri="{53640926-AAD7-44D8-BBD7-CCE9431645EC}">
              <a14:shadowObscured xmlns:a14="http://schemas.microsoft.com/office/drawing/2010/main"/>
            </a:ext>
          </a:extLst>
        </p:spPr>
      </p:pic>
      <p:pic>
        <p:nvPicPr>
          <p:cNvPr id="10" name="Imagem 9">
            <a:extLst>
              <a:ext uri="{FF2B5EF4-FFF2-40B4-BE49-F238E27FC236}">
                <a16:creationId xmlns:a16="http://schemas.microsoft.com/office/drawing/2014/main" id="{1C19BC97-6493-E5C0-1336-7277369472C9}"/>
              </a:ext>
            </a:extLst>
          </p:cNvPr>
          <p:cNvPicPr>
            <a:picLocks noChangeAspect="1"/>
          </p:cNvPicPr>
          <p:nvPr/>
        </p:nvPicPr>
        <p:blipFill rotWithShape="1">
          <a:blip r:embed="rId3"/>
          <a:srcRect l="409" r="48262" b="22781"/>
          <a:stretch/>
        </p:blipFill>
        <p:spPr>
          <a:xfrm>
            <a:off x="515998" y="3006924"/>
            <a:ext cx="6353103" cy="1486863"/>
          </a:xfrm>
          <a:prstGeom prst="rect">
            <a:avLst/>
          </a:prstGeom>
        </p:spPr>
      </p:pic>
      <p:pic>
        <p:nvPicPr>
          <p:cNvPr id="11" name="Imagem 10">
            <a:extLst>
              <a:ext uri="{FF2B5EF4-FFF2-40B4-BE49-F238E27FC236}">
                <a16:creationId xmlns:a16="http://schemas.microsoft.com/office/drawing/2014/main" id="{E1B59DA5-D20E-9EAC-3231-63051EFE79CA}"/>
              </a:ext>
            </a:extLst>
          </p:cNvPr>
          <p:cNvPicPr>
            <a:picLocks noChangeAspect="1"/>
          </p:cNvPicPr>
          <p:nvPr/>
        </p:nvPicPr>
        <p:blipFill rotWithShape="1">
          <a:blip r:embed="rId4"/>
          <a:srcRect r="71852" b="7805"/>
          <a:stretch/>
        </p:blipFill>
        <p:spPr>
          <a:xfrm>
            <a:off x="4643786" y="4481146"/>
            <a:ext cx="2160000" cy="1922577"/>
          </a:xfrm>
          <a:prstGeom prst="rect">
            <a:avLst/>
          </a:prstGeom>
        </p:spPr>
      </p:pic>
      <p:pic>
        <p:nvPicPr>
          <p:cNvPr id="12" name="Imagem 11">
            <a:extLst>
              <a:ext uri="{FF2B5EF4-FFF2-40B4-BE49-F238E27FC236}">
                <a16:creationId xmlns:a16="http://schemas.microsoft.com/office/drawing/2014/main" id="{A6CBDB8F-49A1-E58D-E8D3-2797CEE3B3F1}"/>
              </a:ext>
            </a:extLst>
          </p:cNvPr>
          <p:cNvPicPr>
            <a:picLocks noChangeAspect="1"/>
          </p:cNvPicPr>
          <p:nvPr/>
        </p:nvPicPr>
        <p:blipFill rotWithShape="1">
          <a:blip r:embed="rId5"/>
          <a:srcRect l="795" r="51131" b="19101"/>
          <a:stretch/>
        </p:blipFill>
        <p:spPr>
          <a:xfrm>
            <a:off x="6903973" y="4485597"/>
            <a:ext cx="4772025" cy="2048689"/>
          </a:xfrm>
          <a:prstGeom prst="rect">
            <a:avLst/>
          </a:prstGeom>
        </p:spPr>
      </p:pic>
    </p:spTree>
    <p:extLst>
      <p:ext uri="{BB962C8B-B14F-4D97-AF65-F5344CB8AC3E}">
        <p14:creationId xmlns:p14="http://schemas.microsoft.com/office/powerpoint/2010/main" val="12117890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A3C7DCE-D7B6-0C59-AFAF-997B1D1FD165}"/>
              </a:ext>
            </a:extLst>
          </p:cNvPr>
          <p:cNvSpPr txBox="1"/>
          <p:nvPr/>
        </p:nvSpPr>
        <p:spPr>
          <a:xfrm>
            <a:off x="516001" y="633048"/>
            <a:ext cx="7443011" cy="3595856"/>
          </a:xfrm>
          <a:prstGeom prst="rect">
            <a:avLst/>
          </a:prstGeom>
          <a:noFill/>
        </p:spPr>
        <p:txBody>
          <a:bodyPr wrap="square">
            <a:spAutoFit/>
          </a:bodyPr>
          <a:lstStyle/>
          <a:p>
            <a:pPr marL="342900" lvl="0" indent="-342900">
              <a:lnSpc>
                <a:spcPct val="150000"/>
              </a:lnSpc>
              <a:spcAft>
                <a:spcPts val="800"/>
              </a:spcAft>
              <a:buFont typeface="Symbol" panose="05050102010706020507" pitchFamily="18" charset="2"/>
              <a:buChar char=""/>
            </a:pPr>
            <a:r>
              <a:rPr lang="pt-BR" sz="2600" b="1" kern="100" dirty="0">
                <a:effectLst/>
                <a:latin typeface="Arial Narrow" panose="020B0606020202030204" pitchFamily="34" charset="0"/>
                <a:ea typeface="Calibri" panose="020F0502020204030204" pitchFamily="34" charset="0"/>
                <a:cs typeface="Times New Roman" panose="02020603050405020304" pitchFamily="18" charset="0"/>
              </a:rPr>
              <a:t>Planilha eletrônica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a:p>
            <a:pPr indent="719138" algn="just">
              <a:spcAft>
                <a:spcPts val="800"/>
              </a:spcAft>
            </a:pPr>
            <a:r>
              <a:rPr lang="pt-BR" sz="2600" kern="100" dirty="0">
                <a:effectLst/>
                <a:latin typeface="Arial Narrow" panose="020B0606020202030204" pitchFamily="34" charset="0"/>
                <a:ea typeface="Calibri" panose="020F0502020204030204" pitchFamily="34" charset="0"/>
                <a:cs typeface="Times New Roman" panose="02020603050405020304" pitchFamily="18" charset="0"/>
              </a:rPr>
              <a:t>Uma planilha eletrônica é um tipo de programa de computador que permite organizar dados em uma tabela digital para realização de cálculos e apresentação de dados. Uma das planilhas eletrônicas mais utilizadas é o Excel. O uso do Excel permite organizar os dados em tabela de forma simples e gerar diferentes tipos de gráficos de maneira automática.</a:t>
            </a:r>
            <a:endParaRPr lang="pt-BR" sz="2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Tabela&#10;&#10;Descrição gerada automaticamente com confiança baixa">
            <a:extLst>
              <a:ext uri="{FF2B5EF4-FFF2-40B4-BE49-F238E27FC236}">
                <a16:creationId xmlns:a16="http://schemas.microsoft.com/office/drawing/2014/main" id="{340834DC-8350-AE39-1047-C529EAB6E885}"/>
              </a:ext>
            </a:extLst>
          </p:cNvPr>
          <p:cNvPicPr>
            <a:picLocks noChangeAspect="1"/>
          </p:cNvPicPr>
          <p:nvPr/>
        </p:nvPicPr>
        <p:blipFill rotWithShape="1">
          <a:blip r:embed="rId2"/>
          <a:srcRect l="1313"/>
          <a:stretch/>
        </p:blipFill>
        <p:spPr bwMode="auto">
          <a:xfrm>
            <a:off x="2478006" y="4313406"/>
            <a:ext cx="4009345" cy="1670694"/>
          </a:xfrm>
          <a:prstGeom prst="rect">
            <a:avLst/>
          </a:prstGeom>
          <a:ln>
            <a:noFill/>
          </a:ln>
          <a:extLst>
            <a:ext uri="{53640926-AAD7-44D8-BBD7-CCE9431645EC}">
              <a14:shadowObscured xmlns:a14="http://schemas.microsoft.com/office/drawing/2010/main"/>
            </a:ext>
          </a:extLst>
        </p:spPr>
      </p:pic>
      <p:pic>
        <p:nvPicPr>
          <p:cNvPr id="4" name="Imagem 3" descr="Tela de computador com texto preto sobre fundo branco&#10;&#10;Descrição gerada automaticamente">
            <a:extLst>
              <a:ext uri="{FF2B5EF4-FFF2-40B4-BE49-F238E27FC236}">
                <a16:creationId xmlns:a16="http://schemas.microsoft.com/office/drawing/2014/main" id="{59F396E7-6118-942F-D8E0-9991B8A7F001}"/>
              </a:ext>
            </a:extLst>
          </p:cNvPr>
          <p:cNvPicPr>
            <a:picLocks noChangeAspect="1"/>
          </p:cNvPicPr>
          <p:nvPr/>
        </p:nvPicPr>
        <p:blipFill>
          <a:blip r:embed="rId3"/>
          <a:stretch>
            <a:fillRect/>
          </a:stretch>
        </p:blipFill>
        <p:spPr>
          <a:xfrm>
            <a:off x="8093675" y="1556495"/>
            <a:ext cx="3582324" cy="4427605"/>
          </a:xfrm>
          <a:prstGeom prst="rect">
            <a:avLst/>
          </a:prstGeom>
        </p:spPr>
      </p:pic>
      <p:sp>
        <p:nvSpPr>
          <p:cNvPr id="13" name="CaixaDeTexto 12">
            <a:extLst>
              <a:ext uri="{FF2B5EF4-FFF2-40B4-BE49-F238E27FC236}">
                <a16:creationId xmlns:a16="http://schemas.microsoft.com/office/drawing/2014/main" id="{86544EE9-E52C-0C8A-B9C5-F6EDD0833E6E}"/>
              </a:ext>
            </a:extLst>
          </p:cNvPr>
          <p:cNvSpPr txBox="1"/>
          <p:nvPr/>
        </p:nvSpPr>
        <p:spPr>
          <a:xfrm>
            <a:off x="2883158" y="6068603"/>
            <a:ext cx="8480166" cy="338554"/>
          </a:xfrm>
          <a:prstGeom prst="rect">
            <a:avLst/>
          </a:prstGeom>
          <a:noFill/>
        </p:spPr>
        <p:txBody>
          <a:bodyPr wrap="square">
            <a:spAutoFit/>
          </a:bodyPr>
          <a:lstStyle/>
          <a:p>
            <a:r>
              <a:rPr lang="pt-BR" sz="1600" dirty="0">
                <a:latin typeface="Arial Narrow" panose="020B0606020202030204" pitchFamily="34" charset="0"/>
              </a:rPr>
              <a:t>Disponível em: Juros Simples - Matemática Financeira (matematicafinanceira.org) . Acesso 06 de maio de 2024.</a:t>
            </a:r>
          </a:p>
        </p:txBody>
      </p:sp>
    </p:spTree>
    <p:extLst>
      <p:ext uri="{BB962C8B-B14F-4D97-AF65-F5344CB8AC3E}">
        <p14:creationId xmlns:p14="http://schemas.microsoft.com/office/powerpoint/2010/main" val="5612819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8D91FBE-C55B-8A32-BC01-A5D00EDAFDF3}"/>
              </a:ext>
            </a:extLst>
          </p:cNvPr>
          <p:cNvSpPr txBox="1"/>
          <p:nvPr/>
        </p:nvSpPr>
        <p:spPr>
          <a:xfrm>
            <a:off x="336000" y="1275851"/>
            <a:ext cx="11520000"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Observe a tabela de Excel, criada pelo professor Andrei, com seus gastos mensais.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584336"/>
            <a:ext cx="4319905" cy="691515"/>
          </a:xfrm>
          <a:prstGeom prst="rect">
            <a:avLst/>
          </a:prstGeom>
          <a:noFill/>
          <a:ln>
            <a:noFill/>
          </a:ln>
        </p:spPr>
      </p:pic>
      <p:pic>
        <p:nvPicPr>
          <p:cNvPr id="4" name="Imagem 3">
            <a:extLst>
              <a:ext uri="{FF2B5EF4-FFF2-40B4-BE49-F238E27FC236}">
                <a16:creationId xmlns:a16="http://schemas.microsoft.com/office/drawing/2014/main" id="{ABCCCA2B-12F7-A7F6-3566-B6A37E19C718}"/>
              </a:ext>
            </a:extLst>
          </p:cNvPr>
          <p:cNvPicPr>
            <a:picLocks noChangeAspect="1"/>
          </p:cNvPicPr>
          <p:nvPr/>
        </p:nvPicPr>
        <p:blipFill rotWithShape="1">
          <a:blip r:embed="rId4">
            <a:extLst>
              <a:ext uri="{28A0092B-C50C-407E-A947-70E740481C1C}">
                <a14:useLocalDpi xmlns:a14="http://schemas.microsoft.com/office/drawing/2010/main" val="0"/>
              </a:ext>
            </a:extLst>
          </a:blip>
          <a:srcRect l="2250" r="5208" b="4378"/>
          <a:stretch/>
        </p:blipFill>
        <p:spPr bwMode="auto">
          <a:xfrm>
            <a:off x="335999" y="1765152"/>
            <a:ext cx="4217437" cy="482904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E11C03FC-4231-91DD-C336-DED2FCCBD36A}"/>
                  </a:ext>
                </a:extLst>
              </p:cNvPr>
              <p:cNvSpPr txBox="1"/>
              <p:nvPr/>
            </p:nvSpPr>
            <p:spPr>
              <a:xfrm>
                <a:off x="4646646" y="1765152"/>
                <a:ext cx="7209354" cy="4832092"/>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Considere as seguintes informações e depois responda o que se pede.</a:t>
                </a:r>
              </a:p>
              <a:p>
                <a:pPr algn="just"/>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Investimento = 30% do valor total da entrada</a:t>
                </a:r>
              </a:p>
              <a:p>
                <a:pPr algn="just"/>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Previdência privada = 10% do valor total da entrada</a:t>
                </a:r>
              </a:p>
              <a:p>
                <a:pPr algn="just"/>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Conta Capital = 5% do valor total da entrada</a:t>
                </a:r>
              </a:p>
              <a:p>
                <a:pPr algn="just"/>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Classifique cada uma das receitas de Andrei, aulas,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semi</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joias e salário, em fixas ou variáveis.</a:t>
                </a:r>
              </a:p>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b)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o valor total da entrada, em cada mês?</a:t>
                </a:r>
              </a:p>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o valor destinado ao investimento, em cada mês?</a:t>
                </a:r>
              </a:p>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d)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o valor destinado a previdência privada, em cada mês?</a:t>
                </a:r>
              </a:p>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o valor destinado a conta capital, em cada mês?</a:t>
                </a:r>
              </a:p>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Sabendo que ele separa </a:t>
                </a:r>
                <a14:m>
                  <m:oMath xmlns:m="http://schemas.openxmlformats.org/officeDocument/2006/math">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$ 200,00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todo mês para gastos pessoais. Sobrará ou faltará dinheiro em junho e julho?</a:t>
                </a:r>
              </a:p>
            </p:txBody>
          </p:sp>
        </mc:Choice>
        <mc:Fallback>
          <p:sp>
            <p:nvSpPr>
              <p:cNvPr id="6" name="CaixaDeTexto 5">
                <a:extLst>
                  <a:ext uri="{FF2B5EF4-FFF2-40B4-BE49-F238E27FC236}">
                    <a16:creationId xmlns:a16="http://schemas.microsoft.com/office/drawing/2014/main" id="{E11C03FC-4231-91DD-C336-DED2FCCBD36A}"/>
                  </a:ext>
                </a:extLst>
              </p:cNvPr>
              <p:cNvSpPr txBox="1">
                <a:spLocks noRot="1" noChangeAspect="1" noMove="1" noResize="1" noEditPoints="1" noAdjustHandles="1" noChangeArrowheads="1" noChangeShapeType="1" noTextEdit="1"/>
              </p:cNvSpPr>
              <p:nvPr/>
            </p:nvSpPr>
            <p:spPr>
              <a:xfrm>
                <a:off x="4646646" y="1765152"/>
                <a:ext cx="7209354" cy="4832092"/>
              </a:xfrm>
              <a:prstGeom prst="rect">
                <a:avLst/>
              </a:prstGeom>
              <a:blipFill>
                <a:blip r:embed="rId5"/>
                <a:stretch>
                  <a:fillRect l="-1099" t="-758" r="-1099" b="-1768"/>
                </a:stretch>
              </a:blipFill>
            </p:spPr>
            <p:txBody>
              <a:bodyPr/>
              <a:lstStyle/>
              <a:p>
                <a:r>
                  <a:rPr lang="pt-BR">
                    <a:noFill/>
                  </a:rPr>
                  <a:t> </a:t>
                </a:r>
              </a:p>
            </p:txBody>
          </p:sp>
        </mc:Fallback>
      </mc:AlternateContent>
    </p:spTree>
    <p:extLst>
      <p:ext uri="{BB962C8B-B14F-4D97-AF65-F5344CB8AC3E}">
        <p14:creationId xmlns:p14="http://schemas.microsoft.com/office/powerpoint/2010/main" val="37338240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8D91FBE-C55B-8A32-BC01-A5D00EDAFDF3}"/>
              </a:ext>
            </a:extLst>
          </p:cNvPr>
          <p:cNvSpPr txBox="1"/>
          <p:nvPr/>
        </p:nvSpPr>
        <p:spPr>
          <a:xfrm>
            <a:off x="516000" y="1275851"/>
            <a:ext cx="11160000" cy="4349909"/>
          </a:xfrm>
          <a:prstGeom prst="rect">
            <a:avLst/>
          </a:prstGeom>
          <a:noFill/>
        </p:spPr>
        <p:txBody>
          <a:bodyPr wrap="square">
            <a:spAutoFit/>
          </a:bodyPr>
          <a:lstStyle/>
          <a:p>
            <a:pPr algn="just">
              <a:spcAft>
                <a:spcPts val="500"/>
              </a:spcAft>
            </a:pPr>
            <a:r>
              <a:rPr lang="pt-BR" sz="26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13. </a:t>
            </a:r>
            <a:r>
              <a:rPr lang="pt-BR" sz="2600" dirty="0">
                <a:effectLst/>
                <a:latin typeface="Arial Narrow" panose="020B0606020202030204" pitchFamily="34" charset="0"/>
                <a:ea typeface="Calibri" panose="020F0502020204030204" pitchFamily="34" charset="0"/>
                <a:cs typeface="Times New Roman" panose="02020603050405020304" pitchFamily="18" charset="0"/>
              </a:rPr>
              <a:t>Em uma sala com 72 estudantes, um professor aplicou um teste em que as notas eram qualificadas por letras. As notas estão na tabela a seguir.</a:t>
            </a:r>
          </a:p>
          <a:p>
            <a:pPr algn="just">
              <a:spcAft>
                <a:spcPts val="500"/>
              </a:spcAft>
            </a:pPr>
            <a:endParaRPr lang="pt-BR" sz="2600" kern="100" dirty="0">
              <a:latin typeface="Arial Narrow" panose="020B0606020202030204" pitchFamily="34" charset="0"/>
              <a:ea typeface="Calibri" panose="020F0502020204030204" pitchFamily="34" charset="0"/>
              <a:cs typeface="Times New Roman" panose="02020603050405020304" pitchFamily="18" charset="0"/>
            </a:endParaRPr>
          </a:p>
          <a:p>
            <a:pPr marL="5830888" algn="just">
              <a:spcAft>
                <a:spcPts val="5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Se esses dados fossem representados em um gráfico de setores, qual seria o ângulo correspondente a cada setor? </a:t>
            </a:r>
          </a:p>
          <a:p>
            <a:pPr marL="5830888" algn="just">
              <a:spcAft>
                <a:spcPts val="500"/>
              </a:spcAft>
            </a:pPr>
            <a:endParaRPr lang="pt-BR" sz="26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marL="5830888" algn="just">
              <a:spcAft>
                <a:spcPts val="500"/>
              </a:spcAft>
            </a:pPr>
            <a:r>
              <a:rPr lang="pt-BR" sz="26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Utilize os dados da tabela e os cálculos efetuados anteriormente, e construa um gráfico de setores.</a:t>
            </a:r>
            <a:endParaRPr lang="pt-BR" sz="26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p:txBody>
      </p:sp>
      <p:pic>
        <p:nvPicPr>
          <p:cNvPr id="2" name="Imagem 1" descr="Uma imagem contendo Interface gráfica do usuário&#10;&#10;Descrição gerada automaticamente">
            <a:extLst>
              <a:ext uri="{FF2B5EF4-FFF2-40B4-BE49-F238E27FC236}">
                <a16:creationId xmlns:a16="http://schemas.microsoft.com/office/drawing/2014/main" id="{13C4F939-49E7-2856-1B2B-7837FAC8AF8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816"/>
          <a:stretch/>
        </p:blipFill>
        <p:spPr bwMode="auto">
          <a:xfrm>
            <a:off x="516000" y="584336"/>
            <a:ext cx="4319905" cy="691515"/>
          </a:xfrm>
          <a:prstGeom prst="rect">
            <a:avLst/>
          </a:prstGeom>
          <a:noFill/>
          <a:ln>
            <a:noFill/>
          </a:ln>
        </p:spPr>
      </p:pic>
      <p:sp>
        <p:nvSpPr>
          <p:cNvPr id="8" name="CaixaDeTexto 7">
            <a:extLst>
              <a:ext uri="{FF2B5EF4-FFF2-40B4-BE49-F238E27FC236}">
                <a16:creationId xmlns:a16="http://schemas.microsoft.com/office/drawing/2014/main" id="{6D0E385B-ACE3-1FE1-A442-B7AF436DEB3E}"/>
              </a:ext>
            </a:extLst>
          </p:cNvPr>
          <p:cNvSpPr txBox="1"/>
          <p:nvPr/>
        </p:nvSpPr>
        <p:spPr>
          <a:xfrm>
            <a:off x="2569533" y="6163386"/>
            <a:ext cx="1608732" cy="369332"/>
          </a:xfrm>
          <a:prstGeom prst="rect">
            <a:avLst/>
          </a:prstGeom>
          <a:noFill/>
        </p:spPr>
        <p:txBody>
          <a:bodyPr wrap="square">
            <a:spAutoFit/>
          </a:bodyPr>
          <a:lstStyle/>
          <a:p>
            <a:pPr algn="ctr">
              <a:spcAft>
                <a:spcPts val="200"/>
              </a:spcAft>
            </a:pPr>
            <a:r>
              <a:rPr lang="pt-BR" sz="1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Fonte: Fictícia.</a:t>
            </a:r>
            <a:endParaRPr lang="pt-BR" sz="32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22C79100-B1AD-C2BA-B7C0-00DDA4C42F08}"/>
              </a:ext>
            </a:extLst>
          </p:cNvPr>
          <p:cNvPicPr>
            <a:picLocks noChangeAspect="1"/>
          </p:cNvPicPr>
          <p:nvPr/>
        </p:nvPicPr>
        <p:blipFill>
          <a:blip r:embed="rId4"/>
          <a:stretch>
            <a:fillRect/>
          </a:stretch>
        </p:blipFill>
        <p:spPr>
          <a:xfrm>
            <a:off x="516000" y="2217728"/>
            <a:ext cx="5536394" cy="3903157"/>
          </a:xfrm>
          <a:prstGeom prst="rect">
            <a:avLst/>
          </a:prstGeom>
        </p:spPr>
      </p:pic>
    </p:spTree>
    <p:extLst>
      <p:ext uri="{BB962C8B-B14F-4D97-AF65-F5344CB8AC3E}">
        <p14:creationId xmlns:p14="http://schemas.microsoft.com/office/powerpoint/2010/main" val="3089760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E01C130-917B-7D29-C931-7835F5274802}"/>
                  </a:ext>
                </a:extLst>
              </p:cNvPr>
              <p:cNvSpPr txBox="1"/>
              <p:nvPr/>
            </p:nvSpPr>
            <p:spPr>
              <a:xfrm>
                <a:off x="374544" y="766267"/>
                <a:ext cx="11442913" cy="509114"/>
              </a:xfrm>
              <a:prstGeom prst="rect">
                <a:avLst/>
              </a:prstGeom>
              <a:noFill/>
            </p:spPr>
            <p:txBody>
              <a:bodyPr wrap="square">
                <a:spAutoFit/>
              </a:bodyPr>
              <a:lstStyle/>
              <a:p>
                <a:pPr algn="just">
                  <a:lnSpc>
                    <a:spcPct val="115000"/>
                  </a:lnSpc>
                  <a:spcAft>
                    <a:spcPts val="800"/>
                  </a:spcAft>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Utilize o polígono </a:t>
                </a:r>
                <a14:m>
                  <m:oMath xmlns:m="http://schemas.openxmlformats.org/officeDocument/2006/math">
                    <m:r>
                      <m:rPr>
                        <m:sty m:val="p"/>
                      </m:rPr>
                      <a:rPr lang="pt-BR" sz="2500" kern="100">
                        <a:effectLst/>
                        <a:latin typeface="Cambria Math" panose="02040503050406030204" pitchFamily="18" charset="0"/>
                        <a:ea typeface="Aptos" panose="020B0004020202020204" pitchFamily="34" charset="0"/>
                        <a:cs typeface="Times New Roman" panose="02020603050405020304" pitchFamily="18" charset="0"/>
                      </a:rPr>
                      <m:t>FGHI</m:t>
                    </m:r>
                  </m:oMath>
                </a14:m>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 inscrito no plano cartesiano a seguir para responder as questões 3 e 4.</a:t>
                </a:r>
              </a:p>
            </p:txBody>
          </p:sp>
        </mc:Choice>
        <mc:Fallback xmlns="">
          <p:sp>
            <p:nvSpPr>
              <p:cNvPr id="5" name="CaixaDeTexto 4">
                <a:extLst>
                  <a:ext uri="{FF2B5EF4-FFF2-40B4-BE49-F238E27FC236}">
                    <a16:creationId xmlns:a16="http://schemas.microsoft.com/office/drawing/2014/main" id="{8E01C130-917B-7D29-C931-7835F5274802}"/>
                  </a:ext>
                </a:extLst>
              </p:cNvPr>
              <p:cNvSpPr txBox="1">
                <a:spLocks noRot="1" noChangeAspect="1" noMove="1" noResize="1" noEditPoints="1" noAdjustHandles="1" noChangeArrowheads="1" noChangeShapeType="1" noTextEdit="1"/>
              </p:cNvSpPr>
              <p:nvPr/>
            </p:nvSpPr>
            <p:spPr>
              <a:xfrm>
                <a:off x="374544" y="766267"/>
                <a:ext cx="11442913" cy="509114"/>
              </a:xfrm>
              <a:prstGeom prst="rect">
                <a:avLst/>
              </a:prstGeom>
              <a:blipFill>
                <a:blip r:embed="rId2"/>
                <a:stretch>
                  <a:fillRect l="-852" t="-6024" b="-26506"/>
                </a:stretch>
              </a:blipFill>
            </p:spPr>
            <p:txBody>
              <a:bodyPr/>
              <a:lstStyle/>
              <a:p>
                <a:r>
                  <a:rPr lang="pt-BR">
                    <a:noFill/>
                  </a:rPr>
                  <a:t> </a:t>
                </a:r>
              </a:p>
            </p:txBody>
          </p:sp>
        </mc:Fallback>
      </mc:AlternateContent>
      <p:pic>
        <p:nvPicPr>
          <p:cNvPr id="14" name="Imagem 13" descr="Gráfico&#10;&#10;Descrição gerada automaticamente">
            <a:extLst>
              <a:ext uri="{FF2B5EF4-FFF2-40B4-BE49-F238E27FC236}">
                <a16:creationId xmlns:a16="http://schemas.microsoft.com/office/drawing/2014/main" id="{A3EE6BA2-B4B1-5097-EE09-98453CFC73DE}"/>
              </a:ext>
            </a:extLst>
          </p:cNvPr>
          <p:cNvPicPr>
            <a:picLocks noChangeAspect="1"/>
          </p:cNvPicPr>
          <p:nvPr/>
        </p:nvPicPr>
        <p:blipFill rotWithShape="1">
          <a:blip r:embed="rId3"/>
          <a:srcRect t="4187"/>
          <a:stretch/>
        </p:blipFill>
        <p:spPr bwMode="auto">
          <a:xfrm>
            <a:off x="407608" y="1275381"/>
            <a:ext cx="5052900" cy="506153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80D517AF-5D1F-A3DB-2F65-8C0C1B9F2481}"/>
                  </a:ext>
                </a:extLst>
              </p:cNvPr>
              <p:cNvSpPr txBox="1"/>
              <p:nvPr/>
            </p:nvSpPr>
            <p:spPr>
              <a:xfrm>
                <a:off x="5759570" y="1275381"/>
                <a:ext cx="6090956" cy="2028119"/>
              </a:xfrm>
              <a:prstGeom prst="rect">
                <a:avLst/>
              </a:prstGeom>
              <a:noFill/>
            </p:spPr>
            <p:txBody>
              <a:bodyPr wrap="square">
                <a:spAutoFit/>
              </a:bodyPr>
              <a:lstStyle/>
              <a:p>
                <a:pPr algn="just">
                  <a:lnSpc>
                    <a:spcPct val="115000"/>
                  </a:lnSpc>
                  <a:spcAft>
                    <a:spcPts val="800"/>
                  </a:spcAft>
                </a:pPr>
                <a:r>
                  <a:rPr lang="pt-BR" sz="2500" b="1" kern="100" dirty="0">
                    <a:effectLst/>
                    <a:latin typeface="Arial Narrow" panose="020B0606020202030204" pitchFamily="34" charset="0"/>
                    <a:ea typeface="Aptos" panose="020B0004020202020204" pitchFamily="34" charset="0"/>
                    <a:cs typeface="Times New Roman" panose="02020603050405020304" pitchFamily="18" charset="0"/>
                  </a:rPr>
                  <a:t>3. </a:t>
                </a: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A sentença que nos permite calcular o perímetro </a:t>
                </a:r>
                <a14:m>
                  <m:oMath xmlns:m="http://schemas.openxmlformats.org/officeDocument/2006/math">
                    <m:r>
                      <a:rPr lang="pt-BR" sz="25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500" i="1" kern="100">
                        <a:effectLst/>
                        <a:latin typeface="Cambria Math" panose="02040503050406030204" pitchFamily="18" charset="0"/>
                        <a:ea typeface="Aptos" panose="020B0004020202020204" pitchFamily="34" charset="0"/>
                        <a:cs typeface="Times New Roman" panose="02020603050405020304" pitchFamily="18" charset="0"/>
                      </a:rPr>
                      <m:t>𝑃</m:t>
                    </m:r>
                    <m:r>
                      <a:rPr lang="pt-BR" sz="25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500" kern="100" dirty="0">
                    <a:effectLst/>
                    <a:latin typeface="Arial Narrow" panose="020B0606020202030204" pitchFamily="34" charset="0"/>
                    <a:ea typeface="Times New Roman" panose="02020603050405020304" pitchFamily="18" charset="0"/>
                    <a:cs typeface="Times New Roman" panose="02020603050405020304" pitchFamily="18" charset="0"/>
                  </a:rPr>
                  <a:t> deste polígono pode ser representada como </a:t>
                </a:r>
              </a:p>
              <a:p>
                <a:pPr algn="just">
                  <a:lnSpc>
                    <a:spcPct val="115000"/>
                  </a:lnSpc>
                  <a:spcAft>
                    <a:spcPts val="800"/>
                  </a:spcAft>
                </a:pPr>
                <a:endParaRPr lang="pt-BR" sz="25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80D517AF-5D1F-A3DB-2F65-8C0C1B9F2481}"/>
                  </a:ext>
                </a:extLst>
              </p:cNvPr>
              <p:cNvSpPr txBox="1">
                <a:spLocks noRot="1" noChangeAspect="1" noMove="1" noResize="1" noEditPoints="1" noAdjustHandles="1" noChangeArrowheads="1" noChangeShapeType="1" noTextEdit="1"/>
              </p:cNvSpPr>
              <p:nvPr/>
            </p:nvSpPr>
            <p:spPr>
              <a:xfrm>
                <a:off x="5759570" y="1275381"/>
                <a:ext cx="6090956" cy="2028119"/>
              </a:xfrm>
              <a:prstGeom prst="rect">
                <a:avLst/>
              </a:prstGeom>
              <a:blipFill>
                <a:blip r:embed="rId4"/>
                <a:stretch>
                  <a:fillRect l="-1702" t="-1201" r="-1602"/>
                </a:stretch>
              </a:blipFill>
            </p:spPr>
            <p:txBody>
              <a:bodyPr/>
              <a:lstStyle/>
              <a:p>
                <a:r>
                  <a:rPr lang="pt-BR">
                    <a:noFill/>
                  </a:rPr>
                  <a:t> </a:t>
                </a:r>
              </a:p>
            </p:txBody>
          </p:sp>
        </mc:Fallback>
      </mc:AlternateContent>
      <p:pic>
        <p:nvPicPr>
          <p:cNvPr id="18" name="Imagem 17">
            <a:extLst>
              <a:ext uri="{FF2B5EF4-FFF2-40B4-BE49-F238E27FC236}">
                <a16:creationId xmlns:a16="http://schemas.microsoft.com/office/drawing/2014/main" id="{240E64F3-AE2A-6D81-0EBD-3340D3DEFDAE}"/>
              </a:ext>
            </a:extLst>
          </p:cNvPr>
          <p:cNvPicPr>
            <a:picLocks noChangeAspect="1"/>
          </p:cNvPicPr>
          <p:nvPr/>
        </p:nvPicPr>
        <p:blipFill>
          <a:blip r:embed="rId5">
            <a:extLst>
              <a:ext uri="{BEBA8EAE-BF5A-486C-A8C5-ECC9F3942E4B}">
                <a14:imgProps xmlns:a14="http://schemas.microsoft.com/office/drawing/2010/main">
                  <a14:imgLayer r:embed="rId6">
                    <a14:imgEffect>
                      <a14:saturation sat="300000"/>
                    </a14:imgEffect>
                    <a14:imgEffect>
                      <a14:brightnessContrast contrast="-40000"/>
                    </a14:imgEffect>
                  </a14:imgLayer>
                </a14:imgProps>
              </a:ext>
            </a:extLst>
          </a:blip>
          <a:stretch>
            <a:fillRect/>
          </a:stretch>
        </p:blipFill>
        <p:spPr>
          <a:xfrm>
            <a:off x="5857345" y="2341334"/>
            <a:ext cx="4385092" cy="1628749"/>
          </a:xfrm>
          <a:prstGeom prst="rect">
            <a:avLst/>
          </a:prstGeom>
        </p:spPr>
      </p:pic>
      <mc:AlternateContent xmlns:mc="http://schemas.openxmlformats.org/markup-compatibility/2006" xmlns:a14="http://schemas.microsoft.com/office/drawing/2010/main">
        <mc:Choice Requires="a14">
          <p:sp>
            <p:nvSpPr>
              <p:cNvPr id="19" name="CaixaDeTexto 18">
                <a:extLst>
                  <a:ext uri="{FF2B5EF4-FFF2-40B4-BE49-F238E27FC236}">
                    <a16:creationId xmlns:a16="http://schemas.microsoft.com/office/drawing/2014/main" id="{2A3412D2-2601-42B5-C946-94FD90AD737A}"/>
                  </a:ext>
                </a:extLst>
              </p:cNvPr>
              <p:cNvSpPr txBox="1"/>
              <p:nvPr/>
            </p:nvSpPr>
            <p:spPr>
              <a:xfrm>
                <a:off x="5759570" y="4076875"/>
                <a:ext cx="6090950" cy="2400657"/>
              </a:xfrm>
              <a:prstGeom prst="rect">
                <a:avLst/>
              </a:prstGeom>
              <a:noFill/>
            </p:spPr>
            <p:txBody>
              <a:bodyPr wrap="square">
                <a:spAutoFit/>
              </a:bodyPr>
              <a:lstStyle/>
              <a:p>
                <a:r>
                  <a:rPr lang="pt-BR" sz="2500" b="1" dirty="0">
                    <a:latin typeface="Arial Narrow" panose="020B0606020202030204" pitchFamily="34" charset="0"/>
                  </a:rPr>
                  <a:t>4. </a:t>
                </a:r>
                <a:r>
                  <a:rPr lang="pt-BR" sz="2500" dirty="0">
                    <a:latin typeface="Arial Narrow" panose="020B0606020202030204" pitchFamily="34" charset="0"/>
                  </a:rPr>
                  <a:t>Qual é o único possível valor que </a:t>
                </a:r>
                <a14:m>
                  <m:oMath xmlns:m="http://schemas.openxmlformats.org/officeDocument/2006/math">
                    <m:r>
                      <a:rPr lang="pt-BR" sz="2500" i="1">
                        <a:latin typeface="Cambria Math" panose="02040503050406030204" pitchFamily="18" charset="0"/>
                      </a:rPr>
                      <m:t>𝑥</m:t>
                    </m:r>
                    <m:r>
                      <a:rPr lang="pt-BR" sz="2500" i="1">
                        <a:latin typeface="Cambria Math" panose="02040503050406030204" pitchFamily="18" charset="0"/>
                      </a:rPr>
                      <m:t>+</m:t>
                    </m:r>
                    <m:r>
                      <a:rPr lang="pt-BR" sz="2500" i="1">
                        <a:latin typeface="Cambria Math" panose="02040503050406030204" pitchFamily="18" charset="0"/>
                      </a:rPr>
                      <m:t>𝑦</m:t>
                    </m:r>
                  </m:oMath>
                </a14:m>
                <a:r>
                  <a:rPr lang="pt-BR" sz="2500" dirty="0">
                    <a:latin typeface="Arial Narrow" panose="020B0606020202030204" pitchFamily="34" charset="0"/>
                  </a:rPr>
                  <a:t> pode assumir no polígono </a:t>
                </a:r>
                <a14:m>
                  <m:oMath xmlns:m="http://schemas.openxmlformats.org/officeDocument/2006/math">
                    <m:r>
                      <m:rPr>
                        <m:sty m:val="p"/>
                      </m:rPr>
                      <a:rPr lang="pt-BR" sz="2500">
                        <a:latin typeface="Cambria Math" panose="02040503050406030204" pitchFamily="18" charset="0"/>
                      </a:rPr>
                      <m:t>FGHI</m:t>
                    </m:r>
                  </m:oMath>
                </a14:m>
                <a:r>
                  <a:rPr lang="pt-BR" sz="2500" dirty="0">
                    <a:latin typeface="Arial Narrow" panose="020B0606020202030204" pitchFamily="34" charset="0"/>
                  </a:rPr>
                  <a:t>?</a:t>
                </a:r>
              </a:p>
              <a:p>
                <a:r>
                  <a:rPr lang="pt-BR" sz="2500" dirty="0">
                    <a:latin typeface="Arial Narrow" panose="020B0606020202030204" pitchFamily="34" charset="0"/>
                  </a:rPr>
                  <a:t>(A) 4</a:t>
                </a:r>
              </a:p>
              <a:p>
                <a:r>
                  <a:rPr lang="pt-BR" sz="2500" dirty="0">
                    <a:latin typeface="Arial Narrow" panose="020B0606020202030204" pitchFamily="34" charset="0"/>
                  </a:rPr>
                  <a:t>(B) 8</a:t>
                </a:r>
              </a:p>
              <a:p>
                <a:r>
                  <a:rPr lang="pt-BR" sz="2500" dirty="0">
                    <a:latin typeface="Arial Narrow" panose="020B0606020202030204" pitchFamily="34" charset="0"/>
                  </a:rPr>
                  <a:t>(C) 16</a:t>
                </a:r>
              </a:p>
              <a:p>
                <a:r>
                  <a:rPr lang="pt-BR" sz="2500" dirty="0">
                    <a:latin typeface="Arial Narrow" panose="020B0606020202030204" pitchFamily="34" charset="0"/>
                  </a:rPr>
                  <a:t>(D) 20</a:t>
                </a:r>
              </a:p>
            </p:txBody>
          </p:sp>
        </mc:Choice>
        <mc:Fallback xmlns="">
          <p:sp>
            <p:nvSpPr>
              <p:cNvPr id="19" name="CaixaDeTexto 18">
                <a:extLst>
                  <a:ext uri="{FF2B5EF4-FFF2-40B4-BE49-F238E27FC236}">
                    <a16:creationId xmlns:a16="http://schemas.microsoft.com/office/drawing/2014/main" id="{2A3412D2-2601-42B5-C946-94FD90AD737A}"/>
                  </a:ext>
                </a:extLst>
              </p:cNvPr>
              <p:cNvSpPr txBox="1">
                <a:spLocks noRot="1" noChangeAspect="1" noMove="1" noResize="1" noEditPoints="1" noAdjustHandles="1" noChangeArrowheads="1" noChangeShapeType="1" noTextEdit="1"/>
              </p:cNvSpPr>
              <p:nvPr/>
            </p:nvSpPr>
            <p:spPr>
              <a:xfrm>
                <a:off x="5759570" y="4076875"/>
                <a:ext cx="6090950" cy="2400657"/>
              </a:xfrm>
              <a:prstGeom prst="rect">
                <a:avLst/>
              </a:prstGeom>
              <a:blipFill>
                <a:blip r:embed="rId7"/>
                <a:stretch>
                  <a:fillRect l="-1702" t="-2030" b="-5076"/>
                </a:stretch>
              </a:blipFill>
            </p:spPr>
            <p:txBody>
              <a:bodyPr/>
              <a:lstStyle/>
              <a:p>
                <a:r>
                  <a:rPr lang="pt-BR">
                    <a:noFill/>
                  </a:rPr>
                  <a:t> </a:t>
                </a:r>
              </a:p>
            </p:txBody>
          </p:sp>
        </mc:Fallback>
      </mc:AlternateContent>
      <p:cxnSp>
        <p:nvCxnSpPr>
          <p:cNvPr id="21" name="Conector reto 20">
            <a:extLst>
              <a:ext uri="{FF2B5EF4-FFF2-40B4-BE49-F238E27FC236}">
                <a16:creationId xmlns:a16="http://schemas.microsoft.com/office/drawing/2014/main" id="{1260CF10-277F-A787-FE4B-1DE16D8AE77C}"/>
              </a:ext>
            </a:extLst>
          </p:cNvPr>
          <p:cNvCxnSpPr>
            <a:cxnSpLocks/>
          </p:cNvCxnSpPr>
          <p:nvPr/>
        </p:nvCxnSpPr>
        <p:spPr>
          <a:xfrm>
            <a:off x="5658926" y="1392727"/>
            <a:ext cx="0" cy="5154713"/>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013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19F97-9B09-EBC4-E094-35C33E68083F}"/>
            </a:ext>
          </a:extLst>
        </p:cNvPr>
        <p:cNvGrpSpPr/>
        <p:nvPr/>
      </p:nvGrpSpPr>
      <p:grpSpPr>
        <a:xfrm>
          <a:off x="0" y="0"/>
          <a:ext cx="0" cy="0"/>
          <a:chOff x="0" y="0"/>
          <a:chExt cx="0" cy="0"/>
        </a:xfrm>
      </p:grpSpPr>
      <p:pic>
        <p:nvPicPr>
          <p:cNvPr id="3" name="Imagem 2" descr="Logotipo, nome da empresa&#10;&#10;Descrição gerada automaticamente">
            <a:extLst>
              <a:ext uri="{FF2B5EF4-FFF2-40B4-BE49-F238E27FC236}">
                <a16:creationId xmlns:a16="http://schemas.microsoft.com/office/drawing/2014/main" id="{5C993F06-6BCE-E434-D5F0-FCECC4B83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4466195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3570</TotalTime>
  <Words>9143</Words>
  <Application>Microsoft Office PowerPoint</Application>
  <PresentationFormat>Widescreen</PresentationFormat>
  <Paragraphs>775</Paragraphs>
  <Slides>109</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109</vt:i4>
      </vt:variant>
    </vt:vector>
  </HeadingPairs>
  <TitlesOfParts>
    <vt:vector size="118" baseType="lpstr">
      <vt:lpstr>Aptos</vt:lpstr>
      <vt:lpstr>Arial</vt:lpstr>
      <vt:lpstr>Arial Narrow</vt:lpstr>
      <vt:lpstr>Calibri</vt:lpstr>
      <vt:lpstr>Cambria Math</vt:lpstr>
      <vt:lpstr>Symbol</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TYAGO CAVALCANTE BILIO</cp:lastModifiedBy>
  <cp:revision>174</cp:revision>
  <dcterms:created xsi:type="dcterms:W3CDTF">2023-05-30T13:00:46Z</dcterms:created>
  <dcterms:modified xsi:type="dcterms:W3CDTF">2024-07-09T21:04:41Z</dcterms:modified>
</cp:coreProperties>
</file>