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414" r:id="rId5"/>
    <p:sldId id="379" r:id="rId6"/>
    <p:sldId id="380" r:id="rId7"/>
    <p:sldId id="381" r:id="rId8"/>
    <p:sldId id="259" r:id="rId9"/>
    <p:sldId id="264" r:id="rId10"/>
    <p:sldId id="265" r:id="rId11"/>
    <p:sldId id="382" r:id="rId12"/>
    <p:sldId id="266" r:id="rId13"/>
    <p:sldId id="415" r:id="rId14"/>
    <p:sldId id="270" r:id="rId15"/>
    <p:sldId id="271" r:id="rId16"/>
    <p:sldId id="276" r:id="rId17"/>
    <p:sldId id="279" r:id="rId18"/>
    <p:sldId id="280" r:id="rId19"/>
    <p:sldId id="387" r:id="rId20"/>
    <p:sldId id="283" r:id="rId21"/>
    <p:sldId id="388" r:id="rId22"/>
    <p:sldId id="416" r:id="rId23"/>
    <p:sldId id="284" r:id="rId24"/>
    <p:sldId id="370" r:id="rId25"/>
    <p:sldId id="287" r:id="rId26"/>
    <p:sldId id="291" r:id="rId27"/>
    <p:sldId id="393" r:id="rId28"/>
    <p:sldId id="292" r:id="rId29"/>
    <p:sldId id="417" r:id="rId30"/>
    <p:sldId id="418" r:id="rId31"/>
    <p:sldId id="419" r:id="rId32"/>
    <p:sldId id="289" r:id="rId33"/>
    <p:sldId id="293" r:id="rId34"/>
    <p:sldId id="400" r:id="rId35"/>
    <p:sldId id="420" r:id="rId36"/>
    <p:sldId id="421" r:id="rId37"/>
    <p:sldId id="297" r:id="rId38"/>
    <p:sldId id="298" r:id="rId39"/>
    <p:sldId id="304" r:id="rId40"/>
    <p:sldId id="303" r:id="rId41"/>
    <p:sldId id="401" r:id="rId42"/>
    <p:sldId id="402" r:id="rId43"/>
    <p:sldId id="371" r:id="rId44"/>
    <p:sldId id="422" r:id="rId45"/>
    <p:sldId id="423" r:id="rId46"/>
    <p:sldId id="424" r:id="rId47"/>
    <p:sldId id="425" r:id="rId48"/>
    <p:sldId id="426" r:id="rId49"/>
    <p:sldId id="427" r:id="rId50"/>
    <p:sldId id="428" r:id="rId51"/>
    <p:sldId id="429" r:id="rId52"/>
    <p:sldId id="430" r:id="rId53"/>
    <p:sldId id="431" r:id="rId54"/>
    <p:sldId id="432" r:id="rId55"/>
    <p:sldId id="433" r:id="rId56"/>
    <p:sldId id="434" r:id="rId57"/>
    <p:sldId id="435" r:id="rId58"/>
    <p:sldId id="452" r:id="rId59"/>
    <p:sldId id="453" r:id="rId60"/>
    <p:sldId id="456" r:id="rId61"/>
    <p:sldId id="403" r:id="rId62"/>
    <p:sldId id="457" r:id="rId63"/>
    <p:sldId id="460" r:id="rId64"/>
    <p:sldId id="468" r:id="rId65"/>
    <p:sldId id="461" r:id="rId66"/>
    <p:sldId id="462" r:id="rId67"/>
    <p:sldId id="404" r:id="rId68"/>
    <p:sldId id="465" r:id="rId69"/>
    <p:sldId id="366" r:id="rId7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D047E85-4F07-F552-7040-FB0D7A6510D2}"/>
              </a:ext>
            </a:extLst>
          </p:cNvPr>
          <p:cNvSpPr txBox="1"/>
          <p:nvPr/>
        </p:nvSpPr>
        <p:spPr>
          <a:xfrm>
            <a:off x="531439" y="3327538"/>
            <a:ext cx="6162674" cy="584775"/>
          </a:xfrm>
          <a:prstGeom prst="rect">
            <a:avLst/>
          </a:prstGeom>
          <a:noFill/>
        </p:spPr>
        <p:txBody>
          <a:bodyPr wrap="square">
            <a:spAutoFit/>
          </a:bodyPr>
          <a:lstStyle/>
          <a:p>
            <a:r>
              <a:rPr lang="pt-BR" sz="3200" b="1" dirty="0">
                <a:solidFill>
                  <a:schemeClr val="bg1"/>
                </a:solidFill>
              </a:rPr>
              <a:t>8º ANO</a:t>
            </a:r>
          </a:p>
        </p:txBody>
      </p:sp>
      <p:pic>
        <p:nvPicPr>
          <p:cNvPr id="6" name="Imagem 5">
            <a:extLst>
              <a:ext uri="{FF2B5EF4-FFF2-40B4-BE49-F238E27FC236}">
                <a16:creationId xmlns:a16="http://schemas.microsoft.com/office/drawing/2014/main" id="{B19EF2C3-94B9-9E34-CE10-99B686D173EC}"/>
              </a:ext>
            </a:extLst>
          </p:cNvPr>
          <p:cNvPicPr>
            <a:picLocks noChangeAspect="1"/>
          </p:cNvPicPr>
          <p:nvPr/>
        </p:nvPicPr>
        <p:blipFill>
          <a:blip r:embed="rId2"/>
          <a:stretch>
            <a:fillRect/>
          </a:stretch>
        </p:blipFill>
        <p:spPr>
          <a:xfrm>
            <a:off x="379039" y="4095920"/>
            <a:ext cx="4237087" cy="853514"/>
          </a:xfrm>
          <a:prstGeom prst="rect">
            <a:avLst/>
          </a:prstGeom>
        </p:spPr>
      </p:pic>
      <p:pic>
        <p:nvPicPr>
          <p:cNvPr id="3" name="Imagem 2" descr="Seta&#10;&#10;Descrição gerada automaticamente com confiança média">
            <a:extLst>
              <a:ext uri="{FF2B5EF4-FFF2-40B4-BE49-F238E27FC236}">
                <a16:creationId xmlns:a16="http://schemas.microsoft.com/office/drawing/2014/main" id="{CEF49DBB-85D6-2945-ECE5-55D8EEB38C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929015"/>
          </a:xfrm>
          <a:prstGeom prst="rect">
            <a:avLst/>
          </a:prstGeom>
        </p:spPr>
      </p:pic>
      <p:sp>
        <p:nvSpPr>
          <p:cNvPr id="5" name="CaixaDeTexto 4">
            <a:extLst>
              <a:ext uri="{FF2B5EF4-FFF2-40B4-BE49-F238E27FC236}">
                <a16:creationId xmlns:a16="http://schemas.microsoft.com/office/drawing/2014/main" id="{AD9464C2-70D0-ED54-A52F-9AFB3C0E6B71}"/>
              </a:ext>
            </a:extLst>
          </p:cNvPr>
          <p:cNvSpPr txBox="1"/>
          <p:nvPr/>
        </p:nvSpPr>
        <p:spPr>
          <a:xfrm>
            <a:off x="532737" y="3269330"/>
            <a:ext cx="2219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prstClr val="white"/>
                </a:solidFill>
                <a:effectLst/>
                <a:uLnTx/>
                <a:uFillTx/>
                <a:latin typeface="Arial Narrow" panose="020B0606020202030204" pitchFamily="34" charset="0"/>
                <a:ea typeface="Verdana" panose="020B0604030504040204" pitchFamily="34" charset="0"/>
                <a:cs typeface="ADLaM Display" panose="02010000000000000000" pitchFamily="2" charset="0"/>
              </a:rPr>
              <a:t>8º ANO</a:t>
            </a:r>
          </a:p>
        </p:txBody>
      </p:sp>
      <p:sp>
        <p:nvSpPr>
          <p:cNvPr id="7" name="CaixaDeTexto 6">
            <a:extLst>
              <a:ext uri="{FF2B5EF4-FFF2-40B4-BE49-F238E27FC236}">
                <a16:creationId xmlns:a16="http://schemas.microsoft.com/office/drawing/2014/main" id="{D35C6372-8166-FCC2-FB60-E79C2001F20A}"/>
              </a:ext>
            </a:extLst>
          </p:cNvPr>
          <p:cNvSpPr txBox="1"/>
          <p:nvPr/>
        </p:nvSpPr>
        <p:spPr>
          <a:xfrm>
            <a:off x="409643" y="4271005"/>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Arial Narrow" panose="020B0606020202030204" pitchFamily="34" charset="0"/>
                <a:ea typeface="Verdana" panose="020B0604030504040204" pitchFamily="34" charset="0"/>
                <a:cs typeface="ADLaM Display" panose="02010000000000000000" pitchFamily="2" charset="0"/>
              </a:rPr>
              <a:t>LÍNGUA PORTUGUESA</a:t>
            </a:r>
          </a:p>
        </p:txBody>
      </p:sp>
      <p:sp>
        <p:nvSpPr>
          <p:cNvPr id="8" name="CaixaDeTexto 7">
            <a:extLst>
              <a:ext uri="{FF2B5EF4-FFF2-40B4-BE49-F238E27FC236}">
                <a16:creationId xmlns:a16="http://schemas.microsoft.com/office/drawing/2014/main" id="{1FE58BBA-41AF-414B-D89B-25759C4141F6}"/>
              </a:ext>
            </a:extLst>
          </p:cNvPr>
          <p:cNvSpPr txBox="1"/>
          <p:nvPr/>
        </p:nvSpPr>
        <p:spPr>
          <a:xfrm>
            <a:off x="532736" y="5476579"/>
            <a:ext cx="38778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Arial Narrow" panose="020B0606020202030204" pitchFamily="34" charset="0"/>
              </a:rPr>
              <a:t>Agosto</a:t>
            </a:r>
            <a:r>
              <a:rPr kumimoji="0" lang="pt-BR" sz="2800" b="0" i="0" u="none" strike="noStrike" kern="1200" cap="none" spc="0" normalizeH="0" baseline="0" noProof="0" dirty="0">
                <a:ln>
                  <a:noFill/>
                </a:ln>
                <a:solidFill>
                  <a:srgbClr val="ED7D31"/>
                </a:solidFill>
                <a:effectLst/>
                <a:uLnTx/>
                <a:uFillTx/>
                <a:latin typeface="Arial Narrow" panose="020B0606020202030204" pitchFamily="34" charset="0"/>
              </a:rPr>
              <a:t>/Setembro - 2024</a:t>
            </a:r>
          </a:p>
        </p:txBody>
      </p:sp>
    </p:spTree>
    <p:extLst>
      <p:ext uri="{BB962C8B-B14F-4D97-AF65-F5344CB8AC3E}">
        <p14:creationId xmlns:p14="http://schemas.microsoft.com/office/powerpoint/2010/main" val="476362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B6D87CC-A0B7-207C-13F8-DBAE59F42D38}"/>
              </a:ext>
            </a:extLst>
          </p:cNvPr>
          <p:cNvSpPr txBox="1"/>
          <p:nvPr/>
        </p:nvSpPr>
        <p:spPr>
          <a:xfrm>
            <a:off x="420419" y="1273116"/>
            <a:ext cx="11351161" cy="800219"/>
          </a:xfrm>
          <a:prstGeom prst="rect">
            <a:avLst/>
          </a:prstGeom>
          <a:noFill/>
        </p:spPr>
        <p:txBody>
          <a:bodyPr wrap="square">
            <a:spAutoFit/>
          </a:bodyPr>
          <a:lstStyle/>
          <a:p>
            <a:r>
              <a:rPr lang="pt-BR" sz="2300" b="1" dirty="0">
                <a:latin typeface="Arial Narrow" panose="020B0606020202030204" pitchFamily="34" charset="0"/>
              </a:rPr>
              <a:t>Agosto - Semana 1</a:t>
            </a:r>
          </a:p>
          <a:p>
            <a:r>
              <a:rPr lang="pt-BR" sz="2300" b="1" dirty="0">
                <a:latin typeface="Arial Narrow" panose="020B0606020202030204" pitchFamily="34" charset="0"/>
              </a:rPr>
              <a:t>Contextualizando o gênero textual, o tema e o campo de atuação</a:t>
            </a:r>
          </a:p>
        </p:txBody>
      </p:sp>
      <p:graphicFrame>
        <p:nvGraphicFramePr>
          <p:cNvPr id="4" name="Tabela 3">
            <a:extLst>
              <a:ext uri="{FF2B5EF4-FFF2-40B4-BE49-F238E27FC236}">
                <a16:creationId xmlns:a16="http://schemas.microsoft.com/office/drawing/2014/main" id="{DA70D1EF-E70B-5909-128D-F526D81AF98A}"/>
              </a:ext>
            </a:extLst>
          </p:cNvPr>
          <p:cNvGraphicFramePr>
            <a:graphicFrameLocks noGrp="1"/>
          </p:cNvGraphicFramePr>
          <p:nvPr>
            <p:extLst>
              <p:ext uri="{D42A27DB-BD31-4B8C-83A1-F6EECF244321}">
                <p14:modId xmlns:p14="http://schemas.microsoft.com/office/powerpoint/2010/main" val="2298509515"/>
              </p:ext>
            </p:extLst>
          </p:nvPr>
        </p:nvGraphicFramePr>
        <p:xfrm>
          <a:off x="420418" y="914418"/>
          <a:ext cx="11351162" cy="346697"/>
        </p:xfrm>
        <a:graphic>
          <a:graphicData uri="http://schemas.openxmlformats.org/drawingml/2006/table">
            <a:tbl>
              <a:tblPr firstRow="1" firstCol="1" bandRow="1"/>
              <a:tblGrid>
                <a:gridCol w="1135116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57D6B79F-E38E-2B35-3A2A-06DD94D9F15C}"/>
              </a:ext>
            </a:extLst>
          </p:cNvPr>
          <p:cNvSpPr txBox="1"/>
          <p:nvPr/>
        </p:nvSpPr>
        <p:spPr>
          <a:xfrm>
            <a:off x="420418" y="3062361"/>
            <a:ext cx="11351162" cy="2618666"/>
          </a:xfrm>
          <a:prstGeom prst="rect">
            <a:avLst/>
          </a:prstGeom>
          <a:noFill/>
        </p:spPr>
        <p:txBody>
          <a:bodyPr wrap="square">
            <a:spAutoFit/>
          </a:bodyPr>
          <a:lstStyle/>
          <a:p>
            <a:pPr>
              <a:lnSpc>
                <a:spcPct val="114000"/>
              </a:lnSpc>
            </a:pPr>
            <a:r>
              <a:rPr lang="pt-BR" sz="2300" b="1" dirty="0">
                <a:latin typeface="Arial Narrow" panose="020B0606020202030204" pitchFamily="34" charset="0"/>
              </a:rPr>
              <a:t>1</a:t>
            </a:r>
            <a:r>
              <a:rPr lang="pt-BR" sz="2300" dirty="0">
                <a:latin typeface="Arial Narrow" panose="020B0606020202030204" pitchFamily="34" charset="0"/>
              </a:rPr>
              <a:t>. Antes da leitura dos textos, vamos conversar?</a:t>
            </a:r>
          </a:p>
          <a:p>
            <a:pPr>
              <a:lnSpc>
                <a:spcPct val="114000"/>
              </a:lnSpc>
            </a:pPr>
            <a:r>
              <a:rPr lang="pt-BR" sz="800" dirty="0">
                <a:latin typeface="Arial Narrow" panose="020B0606020202030204" pitchFamily="34" charset="0"/>
              </a:rPr>
              <a:t> </a:t>
            </a: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sua opinião, é possível fazer a leitura de uma imagem?</a:t>
            </a: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já ouviu falar sobre charges?  E sobre cartum? </a:t>
            </a: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o que é charge?</a:t>
            </a: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sempre compreende os sentidos de uma charge?</a:t>
            </a: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qual é a principal diferença entre charge e cartum? </a:t>
            </a:r>
          </a:p>
        </p:txBody>
      </p:sp>
      <p:sp>
        <p:nvSpPr>
          <p:cNvPr id="5" name="CaixaDeTexto 4">
            <a:extLst>
              <a:ext uri="{FF2B5EF4-FFF2-40B4-BE49-F238E27FC236}">
                <a16:creationId xmlns:a16="http://schemas.microsoft.com/office/drawing/2014/main" id="{F851B2DA-F086-3622-FA0E-4F2B5541F00D}"/>
              </a:ext>
            </a:extLst>
          </p:cNvPr>
          <p:cNvSpPr txBox="1"/>
          <p:nvPr/>
        </p:nvSpPr>
        <p:spPr>
          <a:xfrm>
            <a:off x="420418" y="2429436"/>
            <a:ext cx="11430923" cy="446276"/>
          </a:xfrm>
          <a:prstGeom prst="rect">
            <a:avLst/>
          </a:prstGeom>
          <a:noFill/>
        </p:spPr>
        <p:txBody>
          <a:bodyPr wrap="square">
            <a:spAutoFit/>
          </a:bodyPr>
          <a:lstStyle/>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Caro(a) estudante, vamos conhecer os gêneros textuais Charge e Cartum? </a:t>
            </a:r>
            <a:endParaRPr lang="pt-BR" sz="2300" dirty="0"/>
          </a:p>
        </p:txBody>
      </p:sp>
    </p:spTree>
    <p:extLst>
      <p:ext uri="{BB962C8B-B14F-4D97-AF65-F5344CB8AC3E}">
        <p14:creationId xmlns:p14="http://schemas.microsoft.com/office/powerpoint/2010/main" val="268196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DF9D816-E518-0724-B5F9-8C242CB38A92}"/>
              </a:ext>
            </a:extLst>
          </p:cNvPr>
          <p:cNvSpPr txBox="1"/>
          <p:nvPr/>
        </p:nvSpPr>
        <p:spPr>
          <a:xfrm>
            <a:off x="412376" y="710049"/>
            <a:ext cx="11367247" cy="461665"/>
          </a:xfrm>
          <a:prstGeom prst="rect">
            <a:avLst/>
          </a:prstGeom>
          <a:noFill/>
        </p:spPr>
        <p:txBody>
          <a:bodyPr wrap="square">
            <a:spAutoFit/>
          </a:bodyPr>
          <a:lstStyle/>
          <a:p>
            <a:r>
              <a:rPr lang="pt-BR" sz="2300" b="1" dirty="0">
                <a:latin typeface="Arial Narrow" panose="020B0606020202030204" pitchFamily="34" charset="0"/>
              </a:rPr>
              <a:t>Conhecendo os gêneros textuais</a:t>
            </a:r>
            <a:endParaRPr lang="pt-BR" sz="2300" b="1" dirty="0"/>
          </a:p>
        </p:txBody>
      </p:sp>
      <p:sp>
        <p:nvSpPr>
          <p:cNvPr id="2" name="CaixaDeTexto 1">
            <a:extLst>
              <a:ext uri="{FF2B5EF4-FFF2-40B4-BE49-F238E27FC236}">
                <a16:creationId xmlns:a16="http://schemas.microsoft.com/office/drawing/2014/main" id="{F9823BC2-D4C9-84AB-1914-414418076781}"/>
              </a:ext>
            </a:extLst>
          </p:cNvPr>
          <p:cNvSpPr txBox="1"/>
          <p:nvPr/>
        </p:nvSpPr>
        <p:spPr>
          <a:xfrm>
            <a:off x="345141" y="1171714"/>
            <a:ext cx="11501717" cy="4847481"/>
          </a:xfrm>
          <a:prstGeom prst="rect">
            <a:avLst/>
          </a:prstGeom>
          <a:solidFill>
            <a:schemeClr val="accent6">
              <a:lumMod val="20000"/>
              <a:lumOff val="80000"/>
            </a:schemeClr>
          </a:solidFill>
          <a:ln w="28575">
            <a:solidFill>
              <a:schemeClr val="accent6">
                <a:lumMod val="50000"/>
              </a:schemeClr>
            </a:solidFill>
          </a:ln>
        </p:spPr>
        <p:txBody>
          <a:bodyPr wrap="square" rtlCol="0">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charge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 gênero textual que se caracteriza pela combinação de elementos visuais e textuais para transmitir uma mensagem de forma humorística e crítica. Ela utiliza recursos como caricaturas, desenhos, legendas e balões de fala para criar uma narrativa visual que satiriza algum aspecto da sociedade, seja político, social, cultural ou econômico.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Características da Charge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 charges possuem algumas características específicas que as diferenciam de outros gêneros textuais. Uma das principais características é o uso do humor como forma de crítica. Através de elementos visuais e textuais engraçados, a charge busca chamar a atenção do leitor e provocar reflexões sobre determinado tema. Ela também é marcada pela sua concisão. Por se tratar de um gênero textual que utiliza elementos visuais, é necessário transmitir a mensagem de forma rápida e direta. Por isso, as charges costumam ser curtas e objetivas, utilizando poucas palavras para transmitir uma ideia complexa.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Outra característica importante é a sua capacidade de contextualização. Ela está sempre relacionada a algum acontecimento atual, seja um fato político, uma polêmica social ou um evento esportivo.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https://aulanotadez.com.br/</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glossario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/o-que-e-</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genero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-textual-charge/. Acesso em: 11 de jun. 2024.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0738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DF9D816-E518-0724-B5F9-8C242CB38A92}"/>
              </a:ext>
            </a:extLst>
          </p:cNvPr>
          <p:cNvSpPr txBox="1"/>
          <p:nvPr/>
        </p:nvSpPr>
        <p:spPr>
          <a:xfrm>
            <a:off x="412376" y="710049"/>
            <a:ext cx="11367247" cy="461665"/>
          </a:xfrm>
          <a:prstGeom prst="rect">
            <a:avLst/>
          </a:prstGeom>
          <a:noFill/>
        </p:spPr>
        <p:txBody>
          <a:bodyPr wrap="square">
            <a:spAutoFit/>
          </a:bodyPr>
          <a:lstStyle/>
          <a:p>
            <a:r>
              <a:rPr lang="pt-BR" sz="2300" b="1" dirty="0">
                <a:latin typeface="Arial Narrow" panose="020B0606020202030204" pitchFamily="34" charset="0"/>
              </a:rPr>
              <a:t>Conhecendo os gêneros textuais</a:t>
            </a:r>
            <a:endParaRPr lang="pt-BR" sz="2300" b="1" dirty="0"/>
          </a:p>
        </p:txBody>
      </p:sp>
      <p:sp>
        <p:nvSpPr>
          <p:cNvPr id="2" name="CaixaDeTexto 1">
            <a:extLst>
              <a:ext uri="{FF2B5EF4-FFF2-40B4-BE49-F238E27FC236}">
                <a16:creationId xmlns:a16="http://schemas.microsoft.com/office/drawing/2014/main" id="{F9823BC2-D4C9-84AB-1914-414418076781}"/>
              </a:ext>
            </a:extLst>
          </p:cNvPr>
          <p:cNvSpPr txBox="1"/>
          <p:nvPr/>
        </p:nvSpPr>
        <p:spPr>
          <a:xfrm>
            <a:off x="345141" y="1171714"/>
            <a:ext cx="11501717" cy="2811539"/>
          </a:xfrm>
          <a:prstGeom prst="rect">
            <a:avLst/>
          </a:prstGeom>
          <a:solidFill>
            <a:schemeClr val="accent6">
              <a:lumMod val="20000"/>
              <a:lumOff val="80000"/>
            </a:schemeClr>
          </a:solidFill>
          <a:ln w="28575">
            <a:solidFill>
              <a:schemeClr val="accent6">
                <a:lumMod val="50000"/>
              </a:schemeClr>
            </a:solidFill>
          </a:ln>
        </p:spPr>
        <p:txBody>
          <a:bodyPr wrap="square" rtlCol="0">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Cartum</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 gênero jornalístico considerado opinativo ou analítico que critica, satiriza e expõe situações por meio do grafismo e humor. Abrange, hoje, praticamente todos os veículos de difusão da informação gráfica: jornais, revistas e a internet. </a:t>
            </a: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Características do cartum</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Sátiras a questões sociais, de forma atemporal e universal. Linguagem verbal e não verbal. Humor.  Leitura crítica da realidade. O contexto é a própria sociedade. Situações e questões coletivas. </a:t>
            </a:r>
          </a:p>
          <a:p>
            <a:pPr algn="r"/>
            <a:r>
              <a:rPr lang="pt-BR" sz="18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https://www.significados.com.br/charge-e-cartum/. Acesso em: 10 de jun. 2024. </a:t>
            </a:r>
            <a:endParaRPr lang="pt-BR" sz="1000" dirty="0">
              <a:latin typeface="Arial Narrow" panose="020B0606020202030204" pitchFamily="34" charset="0"/>
            </a:endParaRPr>
          </a:p>
        </p:txBody>
      </p:sp>
    </p:spTree>
    <p:extLst>
      <p:ext uri="{BB962C8B-B14F-4D97-AF65-F5344CB8AC3E}">
        <p14:creationId xmlns:p14="http://schemas.microsoft.com/office/powerpoint/2010/main" val="69026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1E5E50C-AA97-82F3-5A03-67ACBF5729D6}"/>
              </a:ext>
            </a:extLst>
          </p:cNvPr>
          <p:cNvSpPr txBox="1"/>
          <p:nvPr/>
        </p:nvSpPr>
        <p:spPr>
          <a:xfrm>
            <a:off x="340658" y="813444"/>
            <a:ext cx="11519647" cy="47288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os textos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01D2E8A-3EC3-0B9A-B6CA-FEDC165A4171}"/>
              </a:ext>
            </a:extLst>
          </p:cNvPr>
          <p:cNvSpPr txBox="1"/>
          <p:nvPr/>
        </p:nvSpPr>
        <p:spPr>
          <a:xfrm>
            <a:off x="340658" y="1319781"/>
            <a:ext cx="2626660" cy="472758"/>
          </a:xfrm>
          <a:prstGeom prst="rect">
            <a:avLst/>
          </a:prstGeom>
          <a:noFill/>
        </p:spPr>
        <p:txBody>
          <a:bodyPr wrap="square">
            <a:spAutoFit/>
          </a:bodyPr>
          <a:lstStyle/>
          <a:p>
            <a:pPr>
              <a:lnSpc>
                <a:spcPct val="115000"/>
              </a:lnSpc>
              <a:spcAft>
                <a:spcPts val="800"/>
              </a:spcAft>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Texto 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30C029E4-CBC7-92EC-5DF8-F2650B6219EA}"/>
              </a:ext>
            </a:extLst>
          </p:cNvPr>
          <p:cNvSpPr txBox="1"/>
          <p:nvPr/>
        </p:nvSpPr>
        <p:spPr>
          <a:xfrm>
            <a:off x="6840069" y="1319781"/>
            <a:ext cx="3747247" cy="472758"/>
          </a:xfrm>
          <a:prstGeom prst="rect">
            <a:avLst/>
          </a:prstGeom>
          <a:noFill/>
        </p:spPr>
        <p:txBody>
          <a:bodyPr wrap="square">
            <a:spAutoFit/>
          </a:bodyPr>
          <a:lstStyle/>
          <a:p>
            <a:pPr algn="just">
              <a:lnSpc>
                <a:spcPct val="115000"/>
              </a:lnSpc>
              <a:spcAft>
                <a:spcPts val="800"/>
              </a:spcAft>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9BD6F000-C1E5-D505-6E08-ED8872DAE30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2022" y="2050574"/>
            <a:ext cx="4981947" cy="3686838"/>
          </a:xfrm>
          <a:prstGeom prst="rect">
            <a:avLst/>
          </a:prstGeom>
          <a:noFill/>
        </p:spPr>
      </p:pic>
      <p:sp>
        <p:nvSpPr>
          <p:cNvPr id="11" name="CaixaDeTexto 10">
            <a:extLst>
              <a:ext uri="{FF2B5EF4-FFF2-40B4-BE49-F238E27FC236}">
                <a16:creationId xmlns:a16="http://schemas.microsoft.com/office/drawing/2014/main" id="{098B72A7-0A4A-E87A-B845-7513B4FB9D5C}"/>
              </a:ext>
            </a:extLst>
          </p:cNvPr>
          <p:cNvSpPr txBox="1"/>
          <p:nvPr/>
        </p:nvSpPr>
        <p:spPr>
          <a:xfrm>
            <a:off x="412377" y="6070056"/>
            <a:ext cx="4831976" cy="400110"/>
          </a:xfrm>
          <a:prstGeom prst="rect">
            <a:avLst/>
          </a:prstGeom>
          <a:noFill/>
        </p:spPr>
        <p:txBody>
          <a:bodyPr wrap="square">
            <a:spAutoFit/>
          </a:bodyPr>
          <a:lstStyle/>
          <a:p>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Disponível </a:t>
            </a:r>
            <a:r>
              <a:rPr lang="pt-BR" sz="1000" kern="1800" dirty="0" err="1">
                <a:effectLst/>
                <a:latin typeface="Arial Narrow" panose="020B0606020202030204" pitchFamily="34" charset="0"/>
                <a:ea typeface="Times New Roman" panose="02020603050405020304" pitchFamily="18" charset="0"/>
                <a:cs typeface="Times New Roman" panose="02020603050405020304" pitchFamily="18" charset="0"/>
              </a:rPr>
              <a:t>em:https</a:t>
            </a:r>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://cdn.gazetadealagoas.com.br/</a:t>
            </a:r>
            <a:r>
              <a:rPr lang="pt-BR" sz="1000" kern="1800" dirty="0" err="1">
                <a:effectLst/>
                <a:latin typeface="Arial Narrow" panose="020B0606020202030204" pitchFamily="34" charset="0"/>
                <a:ea typeface="Times New Roman" panose="02020603050405020304" pitchFamily="18" charset="0"/>
                <a:cs typeface="Times New Roman" panose="02020603050405020304" pitchFamily="18" charset="0"/>
              </a:rPr>
              <a:t>img</a:t>
            </a:r>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/Artigo-Destaque/370000/Charge-de-</a:t>
            </a:r>
            <a:r>
              <a:rPr lang="pt-BR" sz="1000" kern="1800" dirty="0" err="1">
                <a:effectLst/>
                <a:latin typeface="Arial Narrow" panose="020B0606020202030204" pitchFamily="34" charset="0"/>
                <a:ea typeface="Times New Roman" panose="02020603050405020304" pitchFamily="18" charset="0"/>
                <a:cs typeface="Times New Roman" panose="02020603050405020304" pitchFamily="18" charset="0"/>
              </a:rPr>
              <a:t>Adnael</a:t>
            </a:r>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-Silva---020820220037280600.jpg?xid=577875. Acesso em : 4 de abr. 2024.</a:t>
            </a:r>
            <a:endParaRPr lang="pt-BR" sz="1000" dirty="0"/>
          </a:p>
        </p:txBody>
      </p:sp>
      <p:pic>
        <p:nvPicPr>
          <p:cNvPr id="12" name="Imagem 11">
            <a:extLst>
              <a:ext uri="{FF2B5EF4-FFF2-40B4-BE49-F238E27FC236}">
                <a16:creationId xmlns:a16="http://schemas.microsoft.com/office/drawing/2014/main" id="{9B7186C4-A672-C5B3-045B-CE6B0D05E039}"/>
              </a:ext>
            </a:extLst>
          </p:cNvPr>
          <p:cNvPicPr>
            <a:picLocks noChangeAspect="1"/>
          </p:cNvPicPr>
          <p:nvPr/>
        </p:nvPicPr>
        <p:blipFill rotWithShape="1">
          <a:blip r:embed="rId3">
            <a:extLst>
              <a:ext uri="{28A0092B-C50C-407E-A947-70E740481C1C}">
                <a14:useLocalDpi xmlns:a14="http://schemas.microsoft.com/office/drawing/2010/main" val="0"/>
              </a:ext>
            </a:extLst>
          </a:blip>
          <a:srcRect l="1587" t="32677" r="63661" b="3120"/>
          <a:stretch/>
        </p:blipFill>
        <p:spPr bwMode="auto">
          <a:xfrm>
            <a:off x="7055222" y="1884252"/>
            <a:ext cx="4264407" cy="4019482"/>
          </a:xfrm>
          <a:prstGeom prst="rect">
            <a:avLst/>
          </a:prstGeom>
          <a:noFill/>
          <a:ln>
            <a:noFill/>
          </a:ln>
          <a:extLst>
            <a:ext uri="{53640926-AAD7-44D8-BBD7-CCE9431645EC}">
              <a14:shadowObscured xmlns:a14="http://schemas.microsoft.com/office/drawing/2010/main"/>
            </a:ext>
          </a:extLst>
        </p:spPr>
      </p:pic>
      <p:sp>
        <p:nvSpPr>
          <p:cNvPr id="14" name="CaixaDeTexto 13">
            <a:extLst>
              <a:ext uri="{FF2B5EF4-FFF2-40B4-BE49-F238E27FC236}">
                <a16:creationId xmlns:a16="http://schemas.microsoft.com/office/drawing/2014/main" id="{82F984AC-F640-A219-440B-13A333761F1C}"/>
              </a:ext>
            </a:extLst>
          </p:cNvPr>
          <p:cNvSpPr txBox="1"/>
          <p:nvPr/>
        </p:nvSpPr>
        <p:spPr>
          <a:xfrm>
            <a:off x="6947647" y="5993112"/>
            <a:ext cx="4831976" cy="553998"/>
          </a:xfrm>
          <a:prstGeom prst="rect">
            <a:avLst/>
          </a:prstGeom>
          <a:noFill/>
        </p:spPr>
        <p:txBody>
          <a:bodyPr wrap="square">
            <a:spAutoFit/>
          </a:bodyPr>
          <a:lstStyle/>
          <a:p>
            <a:pPr algn="r"/>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Disponível </a:t>
            </a:r>
            <a:r>
              <a:rPr lang="pt-BR" sz="1000" kern="1800" dirty="0" err="1">
                <a:effectLst/>
                <a:latin typeface="Arial Narrow" panose="020B0606020202030204" pitchFamily="34" charset="0"/>
                <a:ea typeface="Times New Roman" panose="02020603050405020304" pitchFamily="18" charset="0"/>
                <a:cs typeface="Times New Roman" panose="02020603050405020304" pitchFamily="18" charset="0"/>
              </a:rPr>
              <a:t>em:https</a:t>
            </a:r>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://encrypted-tbn0.gstatic.com/</a:t>
            </a:r>
            <a:r>
              <a:rPr lang="pt-BR" sz="1000" kern="1800" dirty="0" err="1">
                <a:effectLst/>
                <a:latin typeface="Arial Narrow" panose="020B0606020202030204" pitchFamily="34" charset="0"/>
                <a:ea typeface="Times New Roman" panose="02020603050405020304" pitchFamily="18" charset="0"/>
                <a:cs typeface="Times New Roman" panose="02020603050405020304" pitchFamily="18" charset="0"/>
              </a:rPr>
              <a:t>images?q</a:t>
            </a:r>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=tbn:ANd9GcTJzrDwYkbAHC0T4zT</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TG3CbVW7caHsIw9dawffMm3eCCkyNFE22lHwbt4EuI5BA3ovx3JU&amp;usqp=CAU. Acesso em: 10 de jun. 2024.</a:t>
            </a:r>
            <a:endParaRPr lang="pt-BR" sz="1000" dirty="0"/>
          </a:p>
        </p:txBody>
      </p:sp>
    </p:spTree>
    <p:extLst>
      <p:ext uri="{BB962C8B-B14F-4D97-AF65-F5344CB8AC3E}">
        <p14:creationId xmlns:p14="http://schemas.microsoft.com/office/powerpoint/2010/main" val="130672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BC6673E-E1D1-2C4D-033A-7DED24DE5C46}"/>
              </a:ext>
            </a:extLst>
          </p:cNvPr>
          <p:cNvSpPr txBox="1"/>
          <p:nvPr/>
        </p:nvSpPr>
        <p:spPr>
          <a:xfrm>
            <a:off x="358588" y="1088947"/>
            <a:ext cx="11474823" cy="4543231"/>
          </a:xfrm>
          <a:prstGeom prst="rect">
            <a:avLst/>
          </a:prstGeom>
          <a:noFill/>
        </p:spPr>
        <p:txBody>
          <a:bodyPr wrap="square">
            <a:spAutoFit/>
          </a:bodyPr>
          <a:lstStyle/>
          <a:p>
            <a:pPr algn="just">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A charge e o cartum são gêneros textuais que utilizam elementos visuais e textuais para criar uma narrativa crítica e humorística, abordando assuntos relevantes da sociedade. Observe os textos e responda qual é o assunto abordado nos textos I e II?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3</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As charges são muito utilizadas para fazer críticas de natureza política. São normalmente publicadas em jornais ou revistas e conseguem atingir um vasto público. O que a charge critica? E o cartum?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 4.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O cartum tem a intenção de satirizar costumes humanos não situados no tempo, a charge possui a intenção de satirizar circunstâncias que estão em um contexto específico. Ou seja, em um contexto direcionado para os problemas sociais, principalmente.</a:t>
            </a: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Qual é a realidade social representada pela charge?  E pelo cartum?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670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635F2A4-4708-F202-776D-5C1450FAE607}"/>
              </a:ext>
            </a:extLst>
          </p:cNvPr>
          <p:cNvSpPr txBox="1"/>
          <p:nvPr/>
        </p:nvSpPr>
        <p:spPr>
          <a:xfrm>
            <a:off x="358588" y="960022"/>
            <a:ext cx="11474824" cy="3729034"/>
          </a:xfrm>
          <a:prstGeom prst="rect">
            <a:avLst/>
          </a:prstGeom>
          <a:noFill/>
        </p:spPr>
        <p:txBody>
          <a:bodyPr wrap="square">
            <a:spAutoFit/>
          </a:bodyPr>
          <a:lstStyle/>
          <a:p>
            <a:pPr algn="just">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5</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A finalidade é o objetivo, o propósito que se deseja alcançar a partir de determinada ação, atitude, comportamento</a:t>
            </a: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Qual a finalidade</a:t>
            </a: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da charge?  E do cartum? Associe corretamente.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076325" algn="just">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1. CHARGE                                                                   2. CARTUM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 Gênero que tem a finalidade de criticar, satirizar e expor situações por meio do grafismo e humor, criticando problemas sociais, políticos e ambientais, geralmente trata de temas e assuntos universais.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 Gênero textual que tem a finalidade de ilustrar, por meio da sátira, os acontecimentos atuais que despertam o interesse público. Muito usado em jornais e revistas por causa do cunho político e social.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6.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O cartum foi escrito com a intenção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8032BDA9-3A20-D592-F2E0-58FD5B886C98}"/>
              </a:ext>
            </a:extLst>
          </p:cNvPr>
          <p:cNvGraphicFramePr>
            <a:graphicFrameLocks noGrp="1"/>
          </p:cNvGraphicFramePr>
          <p:nvPr>
            <p:extLst>
              <p:ext uri="{D42A27DB-BD31-4B8C-83A1-F6EECF244321}">
                <p14:modId xmlns:p14="http://schemas.microsoft.com/office/powerpoint/2010/main" val="3342319"/>
              </p:ext>
            </p:extLst>
          </p:nvPr>
        </p:nvGraphicFramePr>
        <p:xfrm>
          <a:off x="358588" y="4884213"/>
          <a:ext cx="11474824" cy="367475"/>
        </p:xfrm>
        <a:graphic>
          <a:graphicData uri="http://schemas.openxmlformats.org/drawingml/2006/table">
            <a:tbl>
              <a:tblPr firstRow="1" firstCol="1" bandRow="1">
                <a:tableStyleId>{5C22544A-7EE6-4342-B048-85BDC9FD1C3A}</a:tableStyleId>
              </a:tblPr>
              <a:tblGrid>
                <a:gridCol w="2868706">
                  <a:extLst>
                    <a:ext uri="{9D8B030D-6E8A-4147-A177-3AD203B41FA5}">
                      <a16:colId xmlns:a16="http://schemas.microsoft.com/office/drawing/2014/main" val="3183494048"/>
                    </a:ext>
                  </a:extLst>
                </a:gridCol>
                <a:gridCol w="2868706">
                  <a:extLst>
                    <a:ext uri="{9D8B030D-6E8A-4147-A177-3AD203B41FA5}">
                      <a16:colId xmlns:a16="http://schemas.microsoft.com/office/drawing/2014/main" val="976494377"/>
                    </a:ext>
                  </a:extLst>
                </a:gridCol>
                <a:gridCol w="2868706">
                  <a:extLst>
                    <a:ext uri="{9D8B030D-6E8A-4147-A177-3AD203B41FA5}">
                      <a16:colId xmlns:a16="http://schemas.microsoft.com/office/drawing/2014/main" val="798729499"/>
                    </a:ext>
                  </a:extLst>
                </a:gridCol>
                <a:gridCol w="2868706">
                  <a:extLst>
                    <a:ext uri="{9D8B030D-6E8A-4147-A177-3AD203B41FA5}">
                      <a16:colId xmlns:a16="http://schemas.microsoft.com/office/drawing/2014/main" val="3776542677"/>
                    </a:ext>
                  </a:extLst>
                </a:gridCol>
              </a:tblGrid>
              <a:tr h="0">
                <a:tc>
                  <a:txBody>
                    <a:bodyPr/>
                    <a:lstStyle/>
                    <a:p>
                      <a:pPr algn="just">
                        <a:lnSpc>
                          <a:spcPct val="115000"/>
                        </a:lnSpc>
                        <a:spcAft>
                          <a:spcPts val="800"/>
                        </a:spcAft>
                      </a:pPr>
                      <a:r>
                        <a:rPr lang="pt-BR" sz="2300" b="0" kern="1800">
                          <a:solidFill>
                            <a:schemeClr val="tx1"/>
                          </a:solidFill>
                          <a:effectLst/>
                          <a:latin typeface="Arial Narrow" panose="020B0606020202030204" pitchFamily="34" charset="0"/>
                        </a:rPr>
                        <a:t>(    ) divertir o leitor.</a:t>
                      </a:r>
                      <a:endParaRPr lang="pt-BR" sz="23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lnSpc>
                          <a:spcPct val="115000"/>
                        </a:lnSpc>
                        <a:spcAft>
                          <a:spcPts val="800"/>
                        </a:spcAft>
                      </a:pPr>
                      <a:r>
                        <a:rPr lang="pt-BR" sz="2300" b="0" kern="1800" dirty="0">
                          <a:solidFill>
                            <a:schemeClr val="tx1"/>
                          </a:solidFill>
                          <a:effectLst/>
                          <a:latin typeface="Arial Narrow" panose="020B0606020202030204" pitchFamily="34" charset="0"/>
                        </a:rPr>
                        <a:t>(   ) fazer uma crítica.</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lnSpc>
                          <a:spcPct val="115000"/>
                        </a:lnSpc>
                        <a:spcAft>
                          <a:spcPts val="800"/>
                        </a:spcAft>
                      </a:pPr>
                      <a:r>
                        <a:rPr lang="pt-BR" sz="2300" b="0" kern="1800">
                          <a:solidFill>
                            <a:schemeClr val="tx1"/>
                          </a:solidFill>
                          <a:effectLst/>
                          <a:latin typeface="Arial Narrow" panose="020B0606020202030204" pitchFamily="34" charset="0"/>
                        </a:rPr>
                        <a:t>(    ) noticiar um fato.</a:t>
                      </a:r>
                      <a:endParaRPr lang="pt-BR" sz="23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lnSpc>
                          <a:spcPct val="115000"/>
                        </a:lnSpc>
                        <a:spcAft>
                          <a:spcPts val="800"/>
                        </a:spcAft>
                      </a:pPr>
                      <a:r>
                        <a:rPr lang="pt-BR" sz="2300" b="0" kern="1800" dirty="0">
                          <a:solidFill>
                            <a:schemeClr val="tx1"/>
                          </a:solidFill>
                          <a:effectLst/>
                          <a:latin typeface="Arial Narrow" panose="020B0606020202030204" pitchFamily="34" charset="0"/>
                        </a:rPr>
                        <a:t>(    ) contar algo ao leitor.</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412260984"/>
                  </a:ext>
                </a:extLst>
              </a:tr>
            </a:tbl>
          </a:graphicData>
        </a:graphic>
      </p:graphicFrame>
    </p:spTree>
    <p:extLst>
      <p:ext uri="{BB962C8B-B14F-4D97-AF65-F5344CB8AC3E}">
        <p14:creationId xmlns:p14="http://schemas.microsoft.com/office/powerpoint/2010/main" val="776320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654830E-B16A-3BBF-94A7-951E69176B62}"/>
              </a:ext>
            </a:extLst>
          </p:cNvPr>
          <p:cNvSpPr txBox="1"/>
          <p:nvPr/>
        </p:nvSpPr>
        <p:spPr>
          <a:xfrm>
            <a:off x="349622" y="844004"/>
            <a:ext cx="11465859" cy="5117619"/>
          </a:xfrm>
          <a:prstGeom prst="rect">
            <a:avLst/>
          </a:prstGeom>
          <a:noFill/>
        </p:spPr>
        <p:txBody>
          <a:bodyPr wrap="square">
            <a:spAutoFit/>
          </a:bodyPr>
          <a:lstStyle/>
          <a:p>
            <a:pPr algn="just">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7.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A linguagem verbal é aquela em que a comunicação ocorre através das palavras escritas ou faladas. Já a linguagem não verbal utiliza-se símbolos e sinais visuais para que a comunicação seja completa. As duas linguagens são modos de conversação, sendo a comunicação definida pela troca de informações entre o emissor e o receptor com o objetivo de transmitir uma mensagem. Você acha que as linguagens utilizadas nos textos I e II conseguiram transmitir alguma mensagem?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b="1" kern="18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8.</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Figuras de linguagem, são recursos estilísticos usados para dar maior ênfase à comunicação. Na charge, texto I, há uma figura de linguagem chamada “Onomatopeia”, que imita os sons naturais, quer sejam de objetos, de pessoas ou de animais.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a) Retire da charge uma palavra que é uma figura de linguagem.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b="1" kern="18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b) O que expressa o uso da onomatopeia </a:t>
            </a: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ROOOONC</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9832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747AA023-0C57-76DC-29AC-7646EDD9C97A}"/>
              </a:ext>
            </a:extLst>
          </p:cNvPr>
          <p:cNvSpPr txBox="1"/>
          <p:nvPr/>
        </p:nvSpPr>
        <p:spPr>
          <a:xfrm>
            <a:off x="420419" y="1214536"/>
            <a:ext cx="6096000"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3E682D66-0D5F-D487-D888-4776FE42255C}"/>
              </a:ext>
            </a:extLst>
          </p:cNvPr>
          <p:cNvGraphicFramePr>
            <a:graphicFrameLocks noGrp="1"/>
          </p:cNvGraphicFramePr>
          <p:nvPr>
            <p:extLst>
              <p:ext uri="{D42A27DB-BD31-4B8C-83A1-F6EECF244321}">
                <p14:modId xmlns:p14="http://schemas.microsoft.com/office/powerpoint/2010/main" val="1953502611"/>
              </p:ext>
            </p:extLst>
          </p:nvPr>
        </p:nvGraphicFramePr>
        <p:xfrm>
          <a:off x="420419" y="843335"/>
          <a:ext cx="11351162" cy="346697"/>
        </p:xfrm>
        <a:graphic>
          <a:graphicData uri="http://schemas.openxmlformats.org/drawingml/2006/table">
            <a:tbl>
              <a:tblPr firstRow="1" firstCol="1" bandRow="1"/>
              <a:tblGrid>
                <a:gridCol w="1135116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7" name="CaixaDeTexto 6">
            <a:extLst>
              <a:ext uri="{FF2B5EF4-FFF2-40B4-BE49-F238E27FC236}">
                <a16:creationId xmlns:a16="http://schemas.microsoft.com/office/drawing/2014/main" id="{32780875-C3CF-807F-4121-F21D2D7461CC}"/>
              </a:ext>
            </a:extLst>
          </p:cNvPr>
          <p:cNvSpPr txBox="1"/>
          <p:nvPr/>
        </p:nvSpPr>
        <p:spPr>
          <a:xfrm>
            <a:off x="420419" y="1700705"/>
            <a:ext cx="6096000" cy="47288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os textos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C265D925-3E83-9D2E-53D8-7516C13077C8}"/>
              </a:ext>
            </a:extLst>
          </p:cNvPr>
          <p:cNvSpPr txBox="1"/>
          <p:nvPr/>
        </p:nvSpPr>
        <p:spPr>
          <a:xfrm>
            <a:off x="420419" y="2173591"/>
            <a:ext cx="4617746" cy="47275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06F601C8-2900-D3CA-A36D-D7B6D1B3DE8F}"/>
              </a:ext>
            </a:extLst>
          </p:cNvPr>
          <p:cNvSpPr txBox="1"/>
          <p:nvPr/>
        </p:nvSpPr>
        <p:spPr>
          <a:xfrm>
            <a:off x="6516419" y="2173591"/>
            <a:ext cx="3756211" cy="47275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Imagem 11" descr="Charge Celular Consumo | Consumismo e meio ambiente, Meio ambiente e  sustentabilidade, Atividade alfabeto educação infantil">
            <a:extLst>
              <a:ext uri="{FF2B5EF4-FFF2-40B4-BE49-F238E27FC236}">
                <a16:creationId xmlns:a16="http://schemas.microsoft.com/office/drawing/2014/main" id="{38E1C832-5FB2-DFC9-2B83-92F44EBB987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6561" y="2646349"/>
            <a:ext cx="3801957" cy="3557513"/>
          </a:xfrm>
          <a:prstGeom prst="rect">
            <a:avLst/>
          </a:prstGeom>
          <a:noFill/>
          <a:ln>
            <a:noFill/>
          </a:ln>
        </p:spPr>
      </p:pic>
      <p:pic>
        <p:nvPicPr>
          <p:cNvPr id="13" name="Imagem 12" descr="ARIONAURO CARTUNS - Blog do Cartunista Arionauro: Charge Salada Agrotóxicos">
            <a:extLst>
              <a:ext uri="{FF2B5EF4-FFF2-40B4-BE49-F238E27FC236}">
                <a16:creationId xmlns:a16="http://schemas.microsoft.com/office/drawing/2014/main" id="{52CB3457-77A2-C2AC-3592-CF926182FE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6893" y="2646349"/>
            <a:ext cx="3801957" cy="3557512"/>
          </a:xfrm>
          <a:prstGeom prst="rect">
            <a:avLst/>
          </a:prstGeom>
          <a:noFill/>
          <a:ln>
            <a:noFill/>
          </a:ln>
        </p:spPr>
      </p:pic>
      <p:sp>
        <p:nvSpPr>
          <p:cNvPr id="15" name="CaixaDeTexto 14">
            <a:extLst>
              <a:ext uri="{FF2B5EF4-FFF2-40B4-BE49-F238E27FC236}">
                <a16:creationId xmlns:a16="http://schemas.microsoft.com/office/drawing/2014/main" id="{BC4D5AC3-7C8F-8141-6E42-93B94E5B28E5}"/>
              </a:ext>
            </a:extLst>
          </p:cNvPr>
          <p:cNvSpPr txBox="1"/>
          <p:nvPr/>
        </p:nvSpPr>
        <p:spPr>
          <a:xfrm>
            <a:off x="519953" y="6203861"/>
            <a:ext cx="4993341" cy="400110"/>
          </a:xfrm>
          <a:prstGeom prst="rect">
            <a:avLst/>
          </a:prstGeom>
          <a:noFill/>
        </p:spPr>
        <p:txBody>
          <a:bodyPr wrap="square">
            <a:spAutoFit/>
          </a:bodyPr>
          <a:lstStyle/>
          <a:p>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https://i.pinimg.com/564x/c8/86/d3/c886d39f48c51f66a8eeb899e9de1f07.jpg. Acesso em: 16 abr. 2024.</a:t>
            </a:r>
            <a:endParaRPr lang="pt-BR" sz="1000" dirty="0"/>
          </a:p>
        </p:txBody>
      </p:sp>
      <p:sp>
        <p:nvSpPr>
          <p:cNvPr id="17" name="CaixaDeTexto 16">
            <a:extLst>
              <a:ext uri="{FF2B5EF4-FFF2-40B4-BE49-F238E27FC236}">
                <a16:creationId xmlns:a16="http://schemas.microsoft.com/office/drawing/2014/main" id="{713F7FF5-43D9-07A8-9218-60FB893D8562}"/>
              </a:ext>
            </a:extLst>
          </p:cNvPr>
          <p:cNvSpPr txBox="1"/>
          <p:nvPr/>
        </p:nvSpPr>
        <p:spPr>
          <a:xfrm>
            <a:off x="6859472" y="6203861"/>
            <a:ext cx="4473389" cy="400110"/>
          </a:xfrm>
          <a:prstGeom prst="rect">
            <a:avLst/>
          </a:prstGeom>
          <a:noFill/>
        </p:spPr>
        <p:txBody>
          <a:bodyPr wrap="square">
            <a:spAutoFit/>
          </a:bodyPr>
          <a:lstStyle/>
          <a:p>
            <a:pPr algn="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http://www.arionaurocartuns.com.br/2016/09/charge-salada-agrotoxicos.html Acesso em: 16 abr. 2024.</a:t>
            </a:r>
            <a:endParaRPr lang="pt-BR" sz="1000" dirty="0"/>
          </a:p>
        </p:txBody>
      </p:sp>
    </p:spTree>
    <p:extLst>
      <p:ext uri="{BB962C8B-B14F-4D97-AF65-F5344CB8AC3E}">
        <p14:creationId xmlns:p14="http://schemas.microsoft.com/office/powerpoint/2010/main" val="3945753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14F80C7-3A6B-F9A9-D510-BC61AE1EF959}"/>
              </a:ext>
            </a:extLst>
          </p:cNvPr>
          <p:cNvSpPr txBox="1"/>
          <p:nvPr/>
        </p:nvSpPr>
        <p:spPr>
          <a:xfrm>
            <a:off x="331694" y="943189"/>
            <a:ext cx="11474823" cy="3873753"/>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 charges III e IV apresentam dois tipos de linguagem: a verbal e a não verbal. A linguagem verbal significa a presença do texto escrito e a linguagem não verbal diz respeito à imagem, ilustração. Qual alternativa apresenta uma afirmação correta sobre a linguagem não verbal nos textos III e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Interfere na incompreensão da mensagem textual.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Leva o leitor a não compreensão da mensagem verbal do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Complementa a linguagem verbal, contribuindo para a compreensão global do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É mais importante que a linguagem verbal, pois o personagem não consegue se expressar sem o auxílio da ilustração.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endParaRPr lang="pt-BR" sz="2300" dirty="0"/>
          </a:p>
        </p:txBody>
      </p:sp>
    </p:spTree>
    <p:extLst>
      <p:ext uri="{BB962C8B-B14F-4D97-AF65-F5344CB8AC3E}">
        <p14:creationId xmlns:p14="http://schemas.microsoft.com/office/powerpoint/2010/main" val="1420844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CF25E8B-611A-6A17-1AC1-BFB1751FAADB}"/>
              </a:ext>
            </a:extLst>
          </p:cNvPr>
          <p:cNvSpPr txBox="1"/>
          <p:nvPr/>
        </p:nvSpPr>
        <p:spPr>
          <a:xfrm>
            <a:off x="358587" y="872308"/>
            <a:ext cx="11492753" cy="5534272"/>
          </a:xfrm>
          <a:prstGeom prst="rect">
            <a:avLst/>
          </a:prstGeom>
          <a:noFill/>
        </p:spPr>
        <p:txBody>
          <a:bodyPr wrap="square">
            <a:spAutoFit/>
          </a:bodyPr>
          <a:lstStyle/>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Vimos no texto III, na charge que o consumidor, mesmo com um produto em perfeito estado de conservação, sente-se insatisfeito com a mercadoria. Isso geralmente ocorre porque o dono do produto considera o mesmo ultrapassado por causa do lançamento de novos produtos em curto prazo de tempo. Observando a charge, pode-se inferir que a personagem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poupador.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precavido.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econômico.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consumista.</a:t>
            </a:r>
          </a:p>
          <a:p>
            <a:pPr algn="just">
              <a:lnSpc>
                <a:spcPct val="115000"/>
              </a:lnSpc>
            </a:pPr>
            <a:endParaRPr lang="pt-BR" sz="23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11.</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Por meio da charge, o veículo expõe a opinião e o ponto de vista em um desenho que pode, ou não, ser acompanhado de legenda. Também pode ser considerado uma forma de levar ao público leitor, de maneira diferenciada e rápida, o debate sobre os mais variados temas da atualidade. Qual o tema dos textos III e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6111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667D1D5-331B-EC31-17C7-84712FF69464}"/>
              </a:ext>
            </a:extLst>
          </p:cNvPr>
          <p:cNvSpPr txBox="1"/>
          <p:nvPr/>
        </p:nvSpPr>
        <p:spPr>
          <a:xfrm>
            <a:off x="268941" y="767426"/>
            <a:ext cx="11609294" cy="5855449"/>
          </a:xfrm>
          <a:prstGeom prst="rect">
            <a:avLst/>
          </a:prstGeom>
          <a:noFill/>
        </p:spPr>
        <p:txBody>
          <a:bodyPr wrap="square">
            <a:spAutoFit/>
          </a:bodyPr>
          <a:lstStyle/>
          <a:p>
            <a:pPr algn="just"/>
            <a:r>
              <a:rPr lang="pt-BR" sz="22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a:t>
            </a:r>
            <a:r>
              <a:rPr lang="pt-BR" sz="22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cartum é um desenho humorístico, animado ou não, que tem como característica a crítica, de maneira breve, dos momentos que abrangem o dia a dia de uma sociedade. O cartum critica o/a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7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7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falta de apetite que o personagem demonstra.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preocupação da mãe com a alimentação do filho.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aumento da demanda por produtos naturais.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uso indiscriminado do agrotóxico na plantação.</a:t>
            </a:r>
          </a:p>
          <a:p>
            <a:pPr algn="just"/>
            <a:endParaRPr lang="pt-BR" sz="23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13</a:t>
            </a:r>
            <a:r>
              <a:rPr lang="pt-BR" sz="22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ironia é uma figura de linguagem utilizada para dizer algo por meio de expressões que remetem propositalmente ao oposto do que se quis dizer. A ironia presente nessa charge é</a:t>
            </a:r>
          </a:p>
          <a:p>
            <a:pPr algn="just"/>
            <a:endParaRPr lang="pt-BR" sz="7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Embora a mãe do garoto afirme que a salada é saudável, o menino olha com expressão de perplexidade ao deparar-se com a cena de uma plantação sendo contaminada com agrotóxicos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 imagem que o garoto vê através da janela confirma que as verduras e os vegetais são sempre saudáveis, pois o uso de agrotóxicos garante que a lavoura esteja livre de pragas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O texto transmite a ideia de que as crianças não suportam comer salada, ainda que esse tipo de alimentação seja saudável.</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O objetivo do texto é mostrar que as mães, em geral, são preocupadas com a alimentação dos filhos.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9575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823782D-AF22-E174-945D-836920AEEB88}"/>
              </a:ext>
            </a:extLst>
          </p:cNvPr>
          <p:cNvSpPr txBox="1"/>
          <p:nvPr/>
        </p:nvSpPr>
        <p:spPr>
          <a:xfrm>
            <a:off x="286871" y="961060"/>
            <a:ext cx="11618258" cy="3853042"/>
          </a:xfrm>
          <a:prstGeom prst="rect">
            <a:avLst/>
          </a:prstGeom>
          <a:noFill/>
        </p:spPr>
        <p:txBody>
          <a:bodyPr wrap="square">
            <a:spAutoFit/>
          </a:bodyPr>
          <a:lstStyle/>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14.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efeito de humor produzido na charge resulta da ironia presente na fala da personagem, que explicitamente, representa o discurso da mãe. Qual efeito de humor é causado por essa charge?</a:t>
            </a:r>
          </a:p>
          <a:p>
            <a:pPr algn="just">
              <a:lnSpc>
                <a:spcPct val="115000"/>
              </a:lnSpc>
            </a:pPr>
            <a:endParaRPr lang="pt-BR" sz="23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15.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“Filhinho, come a salada toda que vai te deixar mais saudável!” a palavra “filhinho” foi utilizada para expressar</a:t>
            </a:r>
          </a:p>
          <a:p>
            <a:pPr algn="just">
              <a:lnSpc>
                <a:spcPct val="115000"/>
              </a:lnSpc>
            </a:pPr>
            <a:endParaRPr lang="pt-BR" sz="7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ironia.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tamanho.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desprezo.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afetividade.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1674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F16E38CA-51E5-672F-B9B0-E7C3B7ED90BB}"/>
              </a:ext>
            </a:extLst>
          </p:cNvPr>
          <p:cNvSpPr txBox="1"/>
          <p:nvPr/>
        </p:nvSpPr>
        <p:spPr>
          <a:xfrm>
            <a:off x="420419" y="1088991"/>
            <a:ext cx="11351161" cy="430887"/>
          </a:xfrm>
          <a:prstGeom prst="rect">
            <a:avLst/>
          </a:prstGeom>
          <a:noFill/>
        </p:spPr>
        <p:txBody>
          <a:bodyPr wrap="square">
            <a:spAutoFit/>
          </a:bodyPr>
          <a:lstStyle/>
          <a:p>
            <a:r>
              <a:rPr lang="pt-BR" sz="22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36C9D21E-6CA3-31F1-A9D0-2BCD1E643E4C}"/>
              </a:ext>
            </a:extLst>
          </p:cNvPr>
          <p:cNvGraphicFramePr>
            <a:graphicFrameLocks noGrp="1"/>
          </p:cNvGraphicFramePr>
          <p:nvPr>
            <p:extLst>
              <p:ext uri="{D42A27DB-BD31-4B8C-83A1-F6EECF244321}">
                <p14:modId xmlns:p14="http://schemas.microsoft.com/office/powerpoint/2010/main" val="46515423"/>
              </p:ext>
            </p:extLst>
          </p:nvPr>
        </p:nvGraphicFramePr>
        <p:xfrm>
          <a:off x="420419" y="773402"/>
          <a:ext cx="11351162" cy="346697"/>
        </p:xfrm>
        <a:graphic>
          <a:graphicData uri="http://schemas.openxmlformats.org/drawingml/2006/table">
            <a:tbl>
              <a:tblPr firstRow="1" firstCol="1" bandRow="1"/>
              <a:tblGrid>
                <a:gridCol w="1135116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571770DE-C667-BF44-E6FD-DE6F77F31FEB}"/>
              </a:ext>
            </a:extLst>
          </p:cNvPr>
          <p:cNvSpPr txBox="1"/>
          <p:nvPr/>
        </p:nvSpPr>
        <p:spPr>
          <a:xfrm>
            <a:off x="420417" y="1535267"/>
            <a:ext cx="4739625" cy="769441"/>
          </a:xfrm>
          <a:prstGeom prst="rect">
            <a:avLst/>
          </a:prstGeom>
          <a:noFill/>
        </p:spPr>
        <p:txBody>
          <a:bodyPr wrap="square">
            <a:spAutoFit/>
          </a:bodyPr>
          <a:lstStyle/>
          <a:p>
            <a:pPr algn="just"/>
            <a:r>
              <a:rPr lang="pt-BR" sz="2200" kern="1800" dirty="0">
                <a:effectLst/>
                <a:latin typeface="Arial Narrow" panose="020B0606020202030204" pitchFamily="34" charset="0"/>
                <a:ea typeface="Times New Roman" panose="02020603050405020304" pitchFamily="18" charset="0"/>
                <a:cs typeface="Times New Roman" panose="02020603050405020304" pitchFamily="18" charset="0"/>
              </a:rPr>
              <a:t>Leia o texto.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b="1" kern="1800" dirty="0">
                <a:effectLst/>
                <a:latin typeface="Arial Narrow" panose="020B0606020202030204" pitchFamily="34" charset="0"/>
                <a:ea typeface="Times New Roman" panose="02020603050405020304" pitchFamily="18" charset="0"/>
                <a:cs typeface="Times New Roman" panose="02020603050405020304" pitchFamily="18" charset="0"/>
              </a:rPr>
              <a:t>Texto V</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Charge: Clássicos infantis revisados. - Blog do AFTM">
            <a:extLst>
              <a:ext uri="{FF2B5EF4-FFF2-40B4-BE49-F238E27FC236}">
                <a16:creationId xmlns:a16="http://schemas.microsoft.com/office/drawing/2014/main" id="{73F48EBF-4E96-3B45-307C-39C01667E2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087"/>
          <a:stretch/>
        </p:blipFill>
        <p:spPr bwMode="auto">
          <a:xfrm>
            <a:off x="420416" y="2335486"/>
            <a:ext cx="4739626" cy="3877056"/>
          </a:xfrm>
          <a:prstGeom prst="rect">
            <a:avLst/>
          </a:prstGeom>
          <a:noFill/>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CA355506-F9A4-C0EC-36D8-A6D73C2741B8}"/>
              </a:ext>
            </a:extLst>
          </p:cNvPr>
          <p:cNvSpPr txBox="1"/>
          <p:nvPr/>
        </p:nvSpPr>
        <p:spPr>
          <a:xfrm>
            <a:off x="420415" y="6296174"/>
            <a:ext cx="4841866" cy="413255"/>
          </a:xfrm>
          <a:prstGeom prst="rect">
            <a:avLst/>
          </a:prstGeom>
          <a:noFill/>
        </p:spPr>
        <p:txBody>
          <a:bodyPr wrap="square">
            <a:spAutoFit/>
          </a:bodyPr>
          <a:lstStyle/>
          <a:p>
            <a:pP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https://blogdoaftm.com.br/wp-content/uploads/2020/05/2575-1024x768.jpg</a:t>
            </a:r>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 Acesso em 15 de abr.de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231CBFD6-167A-57A8-C821-2C801F06148A}"/>
              </a:ext>
            </a:extLst>
          </p:cNvPr>
          <p:cNvSpPr txBox="1"/>
          <p:nvPr/>
        </p:nvSpPr>
        <p:spPr>
          <a:xfrm>
            <a:off x="5273518" y="1868715"/>
            <a:ext cx="6589061" cy="4847481"/>
          </a:xfrm>
          <a:prstGeom prst="rect">
            <a:avLst/>
          </a:prstGeom>
          <a:noFill/>
        </p:spPr>
        <p:txBody>
          <a:bodyPr wrap="square">
            <a:spAutoFit/>
          </a:bodyPr>
          <a:lstStyle/>
          <a:p>
            <a:pPr algn="just"/>
            <a:r>
              <a:rPr lang="pt-BR" sz="2200" b="1" kern="1800" dirty="0">
                <a:effectLst/>
                <a:latin typeface="Arial Narrow" panose="020B0606020202030204" pitchFamily="34" charset="0"/>
                <a:ea typeface="Times New Roman" panose="02020603050405020304" pitchFamily="18" charset="0"/>
                <a:cs typeface="Times New Roman" panose="02020603050405020304" pitchFamily="18" charset="0"/>
              </a:rPr>
              <a:t>16. </a:t>
            </a:r>
            <a:r>
              <a:rPr lang="pt-BR" sz="2200" kern="1800" dirty="0">
                <a:effectLst/>
                <a:latin typeface="Arial Narrow" panose="020B0606020202030204" pitchFamily="34" charset="0"/>
                <a:ea typeface="Times New Roman" panose="02020603050405020304" pitchFamily="18" charset="0"/>
                <a:cs typeface="Times New Roman" panose="02020603050405020304" pitchFamily="18" charset="0"/>
              </a:rPr>
              <a:t>Nessa charge, há uma crítica a pessoas que mentem e usam uma desculpa para se defender. Qual foi a desculpa utilizada pelo menino para justificar o fato de espalhar mentiras?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kern="18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b="1" kern="1800" dirty="0">
                <a:effectLst/>
                <a:latin typeface="Arial Narrow" panose="020B0606020202030204" pitchFamily="34" charset="0"/>
                <a:ea typeface="Times New Roman" panose="02020603050405020304" pitchFamily="18" charset="0"/>
                <a:cs typeface="Times New Roman" panose="02020603050405020304" pitchFamily="18" charset="0"/>
              </a:rPr>
              <a:t>17</a:t>
            </a:r>
            <a:r>
              <a:rPr lang="pt-BR" sz="2200" kern="1800" dirty="0">
                <a:effectLst/>
                <a:latin typeface="Arial Narrow" panose="020B0606020202030204" pitchFamily="34" charset="0"/>
                <a:ea typeface="Times New Roman" panose="02020603050405020304" pitchFamily="18" charset="0"/>
                <a:cs typeface="Times New Roman" panose="02020603050405020304" pitchFamily="18" charset="0"/>
              </a:rPr>
              <a:t>. Intertextualidade é o nome dado à relação feita quando um texto é citado em outro texto. É o “diálogo” de um texto com um ou mais textos.</a:t>
            </a:r>
            <a:r>
              <a:rPr lang="pt-BR" sz="2200" b="1" kern="18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800" dirty="0">
                <a:effectLst/>
                <a:latin typeface="Arial Narrow" panose="020B0606020202030204" pitchFamily="34" charset="0"/>
                <a:ea typeface="Times New Roman" panose="02020603050405020304" pitchFamily="18" charset="0"/>
                <a:cs typeface="Times New Roman" panose="02020603050405020304" pitchFamily="18" charset="0"/>
              </a:rPr>
              <a:t>A intertextualidade pode ser encontrada nos diversos gêneros textuais. Ou seja, esse diálogo pode ocorrer entre gêneros discursivos iguais ou até diferentes.</a:t>
            </a:r>
          </a:p>
          <a:p>
            <a:pPr algn="just"/>
            <a:endParaRPr lang="pt-BR" sz="7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kern="1800" dirty="0">
                <a:effectLst/>
                <a:latin typeface="Arial Narrow" panose="020B0606020202030204" pitchFamily="34" charset="0"/>
                <a:ea typeface="Times New Roman" panose="02020603050405020304" pitchFamily="18" charset="0"/>
                <a:cs typeface="Times New Roman" panose="02020603050405020304" pitchFamily="18" charset="0"/>
              </a:rPr>
              <a:t>a) Você conhece as personagens dessa charge?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500" kern="18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kern="1800" dirty="0">
                <a:effectLst/>
                <a:latin typeface="Arial Narrow" panose="020B0606020202030204" pitchFamily="34" charset="0"/>
                <a:ea typeface="Times New Roman" panose="02020603050405020304" pitchFamily="18" charset="0"/>
                <a:cs typeface="Times New Roman" panose="02020603050405020304" pitchFamily="18" charset="0"/>
              </a:rPr>
              <a:t>b) O autor da charge faz referência a uma história infantil. Qual?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7682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5A544AD-21A4-8BBC-F97A-689A520236DC}"/>
              </a:ext>
            </a:extLst>
          </p:cNvPr>
          <p:cNvSpPr txBox="1"/>
          <p:nvPr/>
        </p:nvSpPr>
        <p:spPr>
          <a:xfrm>
            <a:off x="367553" y="709847"/>
            <a:ext cx="11501718" cy="5471691"/>
          </a:xfrm>
          <a:prstGeom prst="rect">
            <a:avLst/>
          </a:prstGeom>
          <a:noFill/>
        </p:spPr>
        <p:txBody>
          <a:bodyPr wrap="square">
            <a:spAutoFit/>
          </a:bodyPr>
          <a:lstStyle/>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c) Linguagem não verbal é aquela que não utiliza a fala e nem a escrita. Ao invés disso, usa imagens e símbolos para comunicar algo. É o caso de pinturas, esculturas, desenhos, entre outras formas de expressão. Que tipo de intertextualidade foi utilizada nessa charge?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 Intertextualidade em linguagem verbal.                     (  </a:t>
            </a:r>
            <a:r>
              <a:rPr lang="pt-BR" sz="2300" kern="18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Intertextualidade em linguagem não verbal.</a:t>
            </a:r>
          </a:p>
          <a:p>
            <a:pPr algn="just">
              <a:lnSpc>
                <a:spcPct val="115000"/>
              </a:lnSpc>
            </a:pPr>
            <a:endParaRPr lang="pt-BR" sz="2300" kern="1800" dirty="0">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18.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Na sua opinião contar mentiras é exercer a liberdade de expressão? Comente.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19.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No texto V o significado do verbo “Espalhar”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700" kern="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7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(A) propagar.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(B) estender.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(C) repartir.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(D) inspirar.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0828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A3973E4F-6F80-11E4-C861-CDC0ED8365A1}"/>
              </a:ext>
            </a:extLst>
          </p:cNvPr>
          <p:cNvSpPr txBox="1"/>
          <p:nvPr/>
        </p:nvSpPr>
        <p:spPr>
          <a:xfrm>
            <a:off x="420419" y="1115673"/>
            <a:ext cx="11351162" cy="830997"/>
          </a:xfrm>
          <a:prstGeom prst="rect">
            <a:avLst/>
          </a:prstGeom>
          <a:noFill/>
        </p:spPr>
        <p:txBody>
          <a:bodyPr wrap="square">
            <a:spAutoFit/>
          </a:bodyPr>
          <a:lstStyle/>
          <a:p>
            <a:r>
              <a:rPr lang="pt-BR" sz="2300" b="1" dirty="0">
                <a:latin typeface="Arial Narrow" panose="020B0606020202030204" pitchFamily="34" charset="0"/>
              </a:rPr>
              <a:t>Semana 2</a:t>
            </a:r>
          </a:p>
          <a:p>
            <a:r>
              <a:rPr lang="pt-BR" sz="2300" b="1" dirty="0">
                <a:latin typeface="Arial Narrow" panose="020B0606020202030204" pitchFamily="34" charset="0"/>
              </a:rPr>
              <a:t>Contextualizando o gênero, o tema e o campo de atuação</a:t>
            </a:r>
          </a:p>
        </p:txBody>
      </p:sp>
      <p:graphicFrame>
        <p:nvGraphicFramePr>
          <p:cNvPr id="2" name="Tabela 1">
            <a:extLst>
              <a:ext uri="{FF2B5EF4-FFF2-40B4-BE49-F238E27FC236}">
                <a16:creationId xmlns:a16="http://schemas.microsoft.com/office/drawing/2014/main" id="{5003ADB3-728B-122B-BA75-45278C0E517E}"/>
              </a:ext>
            </a:extLst>
          </p:cNvPr>
          <p:cNvGraphicFramePr>
            <a:graphicFrameLocks noGrp="1"/>
          </p:cNvGraphicFramePr>
          <p:nvPr>
            <p:extLst>
              <p:ext uri="{D42A27DB-BD31-4B8C-83A1-F6EECF244321}">
                <p14:modId xmlns:p14="http://schemas.microsoft.com/office/powerpoint/2010/main" val="4154018547"/>
              </p:ext>
            </p:extLst>
          </p:nvPr>
        </p:nvGraphicFramePr>
        <p:xfrm>
          <a:off x="420419" y="768976"/>
          <a:ext cx="11351162" cy="346697"/>
        </p:xfrm>
        <a:graphic>
          <a:graphicData uri="http://schemas.openxmlformats.org/drawingml/2006/table">
            <a:tbl>
              <a:tblPr firstRow="1" firstCol="1" bandRow="1"/>
              <a:tblGrid>
                <a:gridCol w="1135116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0833BC40-28F4-AD3D-2243-3D248C940BC6}"/>
              </a:ext>
            </a:extLst>
          </p:cNvPr>
          <p:cNvSpPr txBox="1"/>
          <p:nvPr/>
        </p:nvSpPr>
        <p:spPr>
          <a:xfrm>
            <a:off x="420419" y="2782737"/>
            <a:ext cx="11351162" cy="2628155"/>
          </a:xfrm>
          <a:prstGeom prst="rect">
            <a:avLst/>
          </a:prstGeom>
          <a:noFill/>
        </p:spPr>
        <p:txBody>
          <a:bodyPr wrap="square">
            <a:spAutoFit/>
          </a:bodyPr>
          <a:lstStyle/>
          <a:p>
            <a:pPr>
              <a:lnSpc>
                <a:spcPct val="114000"/>
              </a:lnSpc>
            </a:pPr>
            <a:r>
              <a:rPr lang="pt-BR" sz="2300" b="1" dirty="0">
                <a:latin typeface="Arial Narrow" panose="020B0606020202030204" pitchFamily="34" charset="0"/>
              </a:rPr>
              <a:t>1</a:t>
            </a:r>
            <a:r>
              <a:rPr lang="pt-BR" sz="2300" dirty="0">
                <a:latin typeface="Arial Narrow" panose="020B0606020202030204" pitchFamily="34" charset="0"/>
              </a:rPr>
              <a:t>. Antes da leitura dos textos, vamos conversar?</a:t>
            </a:r>
          </a:p>
          <a:p>
            <a:pPr>
              <a:lnSpc>
                <a:spcPct val="114000"/>
              </a:lnSpc>
            </a:pPr>
            <a:endParaRPr lang="pt-BR" sz="800" dirty="0">
              <a:latin typeface="Arial Narrow" panose="020B0606020202030204" pitchFamily="34"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é um meme?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é possível tratar nos memes?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Onde encontramos memes?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Quem são os produtores de memes?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 recursos são necessários para a produção de memes?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BB438D6-BA69-A9A0-C1DF-94032C067FBD}"/>
              </a:ext>
            </a:extLst>
          </p:cNvPr>
          <p:cNvSpPr txBox="1"/>
          <p:nvPr/>
        </p:nvSpPr>
        <p:spPr>
          <a:xfrm>
            <a:off x="420419" y="2095175"/>
            <a:ext cx="11351162" cy="47275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vamos conhecer o gênero textual meme?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2839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51AC257-C866-A42B-7B17-EA00A02BAF69}"/>
              </a:ext>
            </a:extLst>
          </p:cNvPr>
          <p:cNvSpPr txBox="1"/>
          <p:nvPr/>
        </p:nvSpPr>
        <p:spPr>
          <a:xfrm>
            <a:off x="394447" y="714045"/>
            <a:ext cx="11403106" cy="461665"/>
          </a:xfrm>
          <a:prstGeom prst="rect">
            <a:avLst/>
          </a:prstGeom>
          <a:noFill/>
        </p:spPr>
        <p:txBody>
          <a:bodyPr wrap="square">
            <a:spAutoFit/>
          </a:bodyPr>
          <a:lstStyle/>
          <a:p>
            <a:r>
              <a:rPr lang="pt-BR" sz="2400" b="1" dirty="0">
                <a:latin typeface="Arial Narrow" panose="020B0606020202030204" pitchFamily="34" charset="0"/>
              </a:rPr>
              <a:t>Conhecendo o gênero textual</a:t>
            </a:r>
          </a:p>
        </p:txBody>
      </p:sp>
      <p:sp>
        <p:nvSpPr>
          <p:cNvPr id="2" name="CaixaDeTexto 1">
            <a:extLst>
              <a:ext uri="{FF2B5EF4-FFF2-40B4-BE49-F238E27FC236}">
                <a16:creationId xmlns:a16="http://schemas.microsoft.com/office/drawing/2014/main" id="{3C752C7E-2C11-6E23-2D9D-672C57FB1508}"/>
              </a:ext>
            </a:extLst>
          </p:cNvPr>
          <p:cNvSpPr txBox="1"/>
          <p:nvPr/>
        </p:nvSpPr>
        <p:spPr>
          <a:xfrm>
            <a:off x="394447" y="1366280"/>
            <a:ext cx="11403106" cy="4970591"/>
          </a:xfrm>
          <a:prstGeom prst="rect">
            <a:avLst/>
          </a:prstGeom>
          <a:solidFill>
            <a:schemeClr val="accent6">
              <a:lumMod val="20000"/>
              <a:lumOff val="80000"/>
            </a:schemeClr>
          </a:solidFill>
          <a:ln w="28575">
            <a:solidFill>
              <a:schemeClr val="accent6">
                <a:lumMod val="50000"/>
              </a:schemeClr>
            </a:solidFill>
          </a:ln>
        </p:spPr>
        <p:txBody>
          <a:bodyPr wrap="square" rtlCol="0">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Os</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memes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são uma forma de comunicação que se popularizou na internet e se tornou uma parte importante da cultura digital. Os gêneros textuais são formas específicas de comunicação que possuem características próprias e são utilizados em diferentes contextos. O gênero textual meme é uma combinação desses dois conceitos, onde os memes são utilizados como forma de comunicação por meio de textos, imagens e vídeos.</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Os memes possuem algumas características específicas que os diferenciam de outros tipos de comunicação. Primeiramente, eles são curtos e objetivos, geralmente contendo apenas algumas palavras ou uma frase. Além disso, os memes são altamente visuais, utilizando imagens ou vídeos para transmitir sua mensagem. Eles também são altamente compartilháveis, sendo facilmente replicados e disseminados nas redes sociais. Geralmente, um meme é composto por uma imagem ou vídeo que serve como base, acompanhado por um texto que complementa ou modifica o significado original. Essa combinação entre imagem e texto é o que torna os memes tão eficazes na comunicação, pois permite transmitir uma mensagem de forma rápida e concisa. </a:t>
            </a:r>
          </a:p>
          <a:p>
            <a:pPr algn="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dirty="0">
                <a:effectLst/>
                <a:latin typeface="Arial Narrow" panose="020B0606020202030204" pitchFamily="34" charset="0"/>
                <a:ea typeface="Calibri" panose="020F0502020204030204" pitchFamily="34" charset="0"/>
                <a:cs typeface="Times New Roman" panose="02020603050405020304" pitchFamily="18" charset="0"/>
              </a:rPr>
              <a:t>https://aulanotadez.com.br/</a:t>
            </a:r>
            <a:r>
              <a:rPr lang="pt-BR" sz="1000" u="sng" dirty="0" err="1">
                <a:effectLst/>
                <a:latin typeface="Arial Narrow" panose="020B0606020202030204" pitchFamily="34" charset="0"/>
                <a:ea typeface="Calibri" panose="020F0502020204030204" pitchFamily="34" charset="0"/>
                <a:cs typeface="Times New Roman" panose="02020603050405020304" pitchFamily="18" charset="0"/>
              </a:rPr>
              <a:t>glossario</a:t>
            </a:r>
            <a:r>
              <a:rPr lang="pt-BR" sz="1000" u="sng" dirty="0">
                <a:effectLst/>
                <a:latin typeface="Arial Narrow" panose="020B0606020202030204" pitchFamily="34" charset="0"/>
                <a:ea typeface="Calibri" panose="020F0502020204030204" pitchFamily="34" charset="0"/>
                <a:cs typeface="Times New Roman" panose="02020603050405020304" pitchFamily="18" charset="0"/>
              </a:rPr>
              <a:t>/o-que-e-</a:t>
            </a:r>
            <a:r>
              <a:rPr lang="pt-BR" sz="1000" u="sng" dirty="0" err="1">
                <a:effectLst/>
                <a:latin typeface="Arial Narrow" panose="020B0606020202030204" pitchFamily="34" charset="0"/>
                <a:ea typeface="Calibri" panose="020F0502020204030204" pitchFamily="34" charset="0"/>
                <a:cs typeface="Times New Roman" panose="02020603050405020304" pitchFamily="18" charset="0"/>
              </a:rPr>
              <a:t>genero</a:t>
            </a:r>
            <a:r>
              <a:rPr lang="pt-BR" sz="1000" u="sng" dirty="0">
                <a:effectLst/>
                <a:latin typeface="Arial Narrow" panose="020B0606020202030204" pitchFamily="34" charset="0"/>
                <a:ea typeface="Calibri" panose="020F0502020204030204" pitchFamily="34" charset="0"/>
                <a:cs typeface="Times New Roman" panose="02020603050405020304" pitchFamily="18" charset="0"/>
              </a:rPr>
              <a:t>-textual-memes/</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 Acesso em: 10 de jun. 2024. </a:t>
            </a:r>
            <a:endParaRPr lang="pt-BR" sz="1000" dirty="0">
              <a:latin typeface="Arial Narrow" panose="020B0606020202030204" pitchFamily="34" charset="0"/>
            </a:endParaRPr>
          </a:p>
        </p:txBody>
      </p:sp>
    </p:spTree>
    <p:extLst>
      <p:ext uri="{BB962C8B-B14F-4D97-AF65-F5344CB8AC3E}">
        <p14:creationId xmlns:p14="http://schemas.microsoft.com/office/powerpoint/2010/main" val="3527683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7A435BB-D25B-87F9-9A03-44174B5E8CCD}"/>
              </a:ext>
            </a:extLst>
          </p:cNvPr>
          <p:cNvSpPr txBox="1"/>
          <p:nvPr/>
        </p:nvSpPr>
        <p:spPr>
          <a:xfrm>
            <a:off x="336176" y="790426"/>
            <a:ext cx="11519647" cy="961802"/>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abaixo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C5B1530-28A6-2B59-5194-5867BF28FE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9331" y="1917606"/>
            <a:ext cx="4872598" cy="3827266"/>
          </a:xfrm>
          <a:prstGeom prst="rect">
            <a:avLst/>
          </a:prstGeom>
          <a:noFill/>
        </p:spPr>
      </p:pic>
      <p:sp>
        <p:nvSpPr>
          <p:cNvPr id="7" name="CaixaDeTexto 6">
            <a:extLst>
              <a:ext uri="{FF2B5EF4-FFF2-40B4-BE49-F238E27FC236}">
                <a16:creationId xmlns:a16="http://schemas.microsoft.com/office/drawing/2014/main" id="{36AD5F9D-21CD-EACE-2FDD-4A7B781F101B}"/>
              </a:ext>
            </a:extLst>
          </p:cNvPr>
          <p:cNvSpPr txBox="1"/>
          <p:nvPr/>
        </p:nvSpPr>
        <p:spPr>
          <a:xfrm>
            <a:off x="479331" y="5783240"/>
            <a:ext cx="4872598" cy="400110"/>
          </a:xfrm>
          <a:prstGeom prst="rect">
            <a:avLst/>
          </a:prstGeom>
          <a:noFill/>
        </p:spPr>
        <p:txBody>
          <a:bodyPr wrap="square">
            <a:spAutoFit/>
          </a:bodyPr>
          <a:lstStyle/>
          <a:p>
            <a:pPr algn="ct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https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://www.almanaquedamulher.com/</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/uploads/2021/12/Memes-de-gatinhos-o-que-estou-fazendo.jpg</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16 de abril.de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26F0E5D1-2A26-CDA0-47D0-FB2A0E4DBF6A}"/>
              </a:ext>
            </a:extLst>
          </p:cNvPr>
          <p:cNvSpPr txBox="1"/>
          <p:nvPr/>
        </p:nvSpPr>
        <p:spPr>
          <a:xfrm>
            <a:off x="5540187" y="1866617"/>
            <a:ext cx="6315635" cy="3870740"/>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Memes são conteúdos (imagens, vídeos ou frases) que se espalham rapidamente pela internet, muitas vezes, por meio das redes sociais, sendo reproduzidos e modificados por muitas pessoas. Qual é o objetivo principal do gênero meme?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Espalhar desinformação na internet.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Promover marcas e produtos famosos.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(C)Compartilhar emoções de forma rápida e eficaz.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Promover diversão às pessoas através da internet.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5024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6922437-67A1-DC8D-9DCC-4C5B00204C29}"/>
              </a:ext>
            </a:extLst>
          </p:cNvPr>
          <p:cNvSpPr txBox="1"/>
          <p:nvPr/>
        </p:nvSpPr>
        <p:spPr>
          <a:xfrm>
            <a:off x="322729" y="760441"/>
            <a:ext cx="11528612" cy="552458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meme é mais conhecido pela sua utilização como piadas, mas também pode ser utilizado em campanhas publicitárias, forma de linguagem e até nas divulgações de marcas e serviços na internet. Que situação é retratada no meme analisado?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meme é composto por linguagem verbal e não verbal, visto que imagens, sem e com movimento,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sons e textos verbais estão em constante relação, na constituição de sentidos do texto</a:t>
            </a:r>
            <a:r>
              <a:rPr lang="pt-BR" sz="2300" kern="100" dirty="0">
                <a:latin typeface="Arial Narrow" panose="020B0606020202030204" pitchFamily="34" charset="0"/>
                <a:ea typeface="Calibri" panose="020F0502020204030204" pitchFamily="34" charset="0"/>
                <a:cs typeface="Times New Roman" panose="02020603050405020304" pitchFamily="18" charset="0"/>
              </a:rPr>
              <a:t>.</a:t>
            </a:r>
          </a:p>
          <a:p>
            <a:pPr algn="just"/>
            <a:endParaRPr lang="pt-BR" sz="80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Que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linguagens são usadas nesse meme?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Como essas linguagens se relacionam no texto em estudo?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 gênero textual meme, geralmente, é uma mescla entre a linguagem verbal e não-verbal e o sentido é construído pela união desses dois elementos. Quais sentidos são construídos pelas linguagens usadas nesse meme?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O que deu origem a esse meme?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0388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D3A2CE9-0485-BF8B-BB83-7D6BCB3FCBA3}"/>
              </a:ext>
            </a:extLst>
          </p:cNvPr>
          <p:cNvSpPr txBox="1"/>
          <p:nvPr/>
        </p:nvSpPr>
        <p:spPr>
          <a:xfrm>
            <a:off x="420419" y="1205688"/>
            <a:ext cx="11351162"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917816F4-B6AD-306C-CEDF-5FE6BD2178D5}"/>
              </a:ext>
            </a:extLst>
          </p:cNvPr>
          <p:cNvGraphicFramePr>
            <a:graphicFrameLocks noGrp="1"/>
          </p:cNvGraphicFramePr>
          <p:nvPr>
            <p:extLst>
              <p:ext uri="{D42A27DB-BD31-4B8C-83A1-F6EECF244321}">
                <p14:modId xmlns:p14="http://schemas.microsoft.com/office/powerpoint/2010/main" val="962957411"/>
              </p:ext>
            </p:extLst>
          </p:nvPr>
        </p:nvGraphicFramePr>
        <p:xfrm>
          <a:off x="420419" y="843335"/>
          <a:ext cx="11351162" cy="346697"/>
        </p:xfrm>
        <a:graphic>
          <a:graphicData uri="http://schemas.openxmlformats.org/drawingml/2006/table">
            <a:tbl>
              <a:tblPr firstRow="1" firstCol="1" bandRow="1"/>
              <a:tblGrid>
                <a:gridCol w="1135116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3" name="CaixaDeTexto 2">
            <a:extLst>
              <a:ext uri="{FF2B5EF4-FFF2-40B4-BE49-F238E27FC236}">
                <a16:creationId xmlns:a16="http://schemas.microsoft.com/office/drawing/2014/main" id="{C546B730-B6E8-21E8-9EA8-32A08C73533E}"/>
              </a:ext>
            </a:extLst>
          </p:cNvPr>
          <p:cNvSpPr txBox="1"/>
          <p:nvPr/>
        </p:nvSpPr>
        <p:spPr>
          <a:xfrm>
            <a:off x="394447" y="2792489"/>
            <a:ext cx="11403106" cy="1874359"/>
          </a:xfrm>
          <a:prstGeom prst="rect">
            <a:avLst/>
          </a:prstGeom>
          <a:solidFill>
            <a:schemeClr val="accent6">
              <a:lumMod val="20000"/>
              <a:lumOff val="80000"/>
            </a:schemeClr>
          </a:solidFill>
          <a:ln w="28575">
            <a:solidFill>
              <a:schemeClr val="accent6">
                <a:lumMod val="50000"/>
              </a:schemeClr>
            </a:solidFill>
          </a:ln>
        </p:spPr>
        <p:txBody>
          <a:bodyPr wrap="square" rtlCol="0">
            <a:spAutoFit/>
          </a:bodyPr>
          <a:lstStyle/>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Meme é um termo grego que significa imitação.</a:t>
            </a: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termo é bastante conhecido e utilizado no "mundo da internet", referindo-se ao fenômeno de "viralização" de uma informação, ou seja, qualquer vídeo, imagem, frase, ideia, música etc., que se espalhe entre vários usuários rapidamente, alcançando muita popularidade. </a:t>
            </a:r>
          </a:p>
          <a:p>
            <a:pPr algn="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https://www.significados.com.br/meme/#: Acesso em: 16 de maio 2024. </a:t>
            </a:r>
            <a:endParaRPr lang="pt-BR" sz="1000" dirty="0">
              <a:latin typeface="Arial Narrow" panose="020B0606020202030204" pitchFamily="34" charset="0"/>
            </a:endParaRPr>
          </a:p>
        </p:txBody>
      </p:sp>
      <p:pic>
        <p:nvPicPr>
          <p:cNvPr id="4" name="Imagem 3">
            <a:extLst>
              <a:ext uri="{FF2B5EF4-FFF2-40B4-BE49-F238E27FC236}">
                <a16:creationId xmlns:a16="http://schemas.microsoft.com/office/drawing/2014/main" id="{1338E537-D587-DF54-6109-F26427583B0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394447" y="2173800"/>
            <a:ext cx="2841017" cy="663471"/>
          </a:xfrm>
          <a:prstGeom prst="rect">
            <a:avLst/>
          </a:prstGeom>
          <a:noFill/>
          <a:ln>
            <a:noFill/>
          </a:ln>
        </p:spPr>
      </p:pic>
    </p:spTree>
    <p:extLst>
      <p:ext uri="{BB962C8B-B14F-4D97-AF65-F5344CB8AC3E}">
        <p14:creationId xmlns:p14="http://schemas.microsoft.com/office/powerpoint/2010/main" val="293715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E396E09-0E1D-2EEE-3566-8C93BEA18699}"/>
              </a:ext>
            </a:extLst>
          </p:cNvPr>
          <p:cNvSpPr txBox="1"/>
          <p:nvPr/>
        </p:nvSpPr>
        <p:spPr>
          <a:xfrm>
            <a:off x="358586" y="643583"/>
            <a:ext cx="11510683" cy="961802"/>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2F7D114-EB5D-0927-BA4E-AF1B0596A5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5642" y="1626721"/>
            <a:ext cx="4207771" cy="4207771"/>
          </a:xfrm>
          <a:prstGeom prst="rect">
            <a:avLst/>
          </a:prstGeom>
          <a:noFill/>
        </p:spPr>
      </p:pic>
      <p:sp>
        <p:nvSpPr>
          <p:cNvPr id="6" name="CaixaDeTexto 5">
            <a:extLst>
              <a:ext uri="{FF2B5EF4-FFF2-40B4-BE49-F238E27FC236}">
                <a16:creationId xmlns:a16="http://schemas.microsoft.com/office/drawing/2014/main" id="{1E8991E0-9219-2428-8400-249EC9DC7C0E}"/>
              </a:ext>
            </a:extLst>
          </p:cNvPr>
          <p:cNvSpPr txBox="1"/>
          <p:nvPr/>
        </p:nvSpPr>
        <p:spPr>
          <a:xfrm>
            <a:off x="7625642" y="5874423"/>
            <a:ext cx="4243628" cy="742576"/>
          </a:xfrm>
          <a:prstGeom prst="rect">
            <a:avLst/>
          </a:prstGeom>
          <a:noFill/>
        </p:spPr>
        <p:txBody>
          <a:bodyPr wrap="square">
            <a:spAutoFit/>
          </a:bodyPr>
          <a:lstStyle/>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https://encrypted-tbn0.gstatic.com/</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images?q</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=tbn:ANd9GcTdLDXChu39NdUzf4UP56Tfxxa6LkOhUGomcLTnhH6h2nb1XPEe0Am6NuA3ytzmWQWmKYE&amp;usqp=CAU. Acesso em: 16 de maio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A0362786-3266-56F7-AFCD-456DA6169E37}"/>
              </a:ext>
            </a:extLst>
          </p:cNvPr>
          <p:cNvSpPr txBox="1"/>
          <p:nvPr/>
        </p:nvSpPr>
        <p:spPr>
          <a:xfrm>
            <a:off x="358585" y="2340649"/>
            <a:ext cx="7117978" cy="879921"/>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Memes podem ser humorísticos, satíricos, políticos, informativos ou simplesmente absurdos.  O meme lido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Tabela 9">
            <a:extLst>
              <a:ext uri="{FF2B5EF4-FFF2-40B4-BE49-F238E27FC236}">
                <a16:creationId xmlns:a16="http://schemas.microsoft.com/office/drawing/2014/main" id="{411D099A-82AF-DEBC-6905-3DD6F27CCE37}"/>
              </a:ext>
            </a:extLst>
          </p:cNvPr>
          <p:cNvGraphicFramePr>
            <a:graphicFrameLocks noGrp="1"/>
          </p:cNvGraphicFramePr>
          <p:nvPr>
            <p:extLst>
              <p:ext uri="{D42A27DB-BD31-4B8C-83A1-F6EECF244321}">
                <p14:modId xmlns:p14="http://schemas.microsoft.com/office/powerpoint/2010/main" val="1474430853"/>
              </p:ext>
            </p:extLst>
          </p:nvPr>
        </p:nvGraphicFramePr>
        <p:xfrm>
          <a:off x="358585" y="3546868"/>
          <a:ext cx="7019366" cy="367475"/>
        </p:xfrm>
        <a:graphic>
          <a:graphicData uri="http://schemas.openxmlformats.org/drawingml/2006/table">
            <a:tbl>
              <a:tblPr firstRow="1" firstCol="1" bandRow="1">
                <a:tableStyleId>{5C22544A-7EE6-4342-B048-85BDC9FD1C3A}</a:tableStyleId>
              </a:tblPr>
              <a:tblGrid>
                <a:gridCol w="2339565">
                  <a:extLst>
                    <a:ext uri="{9D8B030D-6E8A-4147-A177-3AD203B41FA5}">
                      <a16:colId xmlns:a16="http://schemas.microsoft.com/office/drawing/2014/main" val="2194912203"/>
                    </a:ext>
                  </a:extLst>
                </a:gridCol>
                <a:gridCol w="2339565">
                  <a:extLst>
                    <a:ext uri="{9D8B030D-6E8A-4147-A177-3AD203B41FA5}">
                      <a16:colId xmlns:a16="http://schemas.microsoft.com/office/drawing/2014/main" val="654380417"/>
                    </a:ext>
                  </a:extLst>
                </a:gridCol>
                <a:gridCol w="2340236">
                  <a:extLst>
                    <a:ext uri="{9D8B030D-6E8A-4147-A177-3AD203B41FA5}">
                      <a16:colId xmlns:a16="http://schemas.microsoft.com/office/drawing/2014/main" val="3083340486"/>
                    </a:ext>
                  </a:extLst>
                </a:gridCol>
              </a:tblGrid>
              <a:tr h="0">
                <a:tc>
                  <a:txBody>
                    <a:bodyPr/>
                    <a:lstStyle/>
                    <a:p>
                      <a:pPr algn="just">
                        <a:lnSpc>
                          <a:spcPct val="115000"/>
                        </a:lnSpc>
                        <a:spcAft>
                          <a:spcPts val="800"/>
                        </a:spcAft>
                      </a:pPr>
                      <a:r>
                        <a:rPr lang="pt-BR" sz="2300" b="0" kern="100">
                          <a:solidFill>
                            <a:schemeClr val="tx1"/>
                          </a:solidFill>
                          <a:effectLst/>
                          <a:latin typeface="Arial Narrow" panose="020B0606020202030204" pitchFamily="34" charset="0"/>
                        </a:rPr>
                        <a:t>(    ) informativo.</a:t>
                      </a:r>
                      <a:endParaRPr lang="pt-BR" sz="23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lnSpc>
                          <a:spcPct val="115000"/>
                        </a:lnSpc>
                        <a:spcAft>
                          <a:spcPts val="800"/>
                        </a:spcAft>
                      </a:pPr>
                      <a:r>
                        <a:rPr lang="pt-BR" sz="2300" b="0" kern="100" dirty="0">
                          <a:solidFill>
                            <a:schemeClr val="tx1"/>
                          </a:solidFill>
                          <a:effectLst/>
                          <a:latin typeface="Arial Narrow" panose="020B0606020202030204" pitchFamily="34" charset="0"/>
                        </a:rPr>
                        <a:t>(   ) humorístico.</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lnSpc>
                          <a:spcPct val="115000"/>
                        </a:lnSpc>
                        <a:spcAft>
                          <a:spcPts val="800"/>
                        </a:spcAft>
                      </a:pPr>
                      <a:r>
                        <a:rPr lang="pt-BR" sz="2300" b="0" kern="100" dirty="0">
                          <a:solidFill>
                            <a:schemeClr val="tx1"/>
                          </a:solidFill>
                          <a:effectLst/>
                          <a:latin typeface="Arial Narrow" panose="020B0606020202030204" pitchFamily="34" charset="0"/>
                        </a:rPr>
                        <a:t>(   ) político.</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175759704"/>
                  </a:ext>
                </a:extLst>
              </a:tr>
            </a:tbl>
          </a:graphicData>
        </a:graphic>
      </p:graphicFrame>
    </p:spTree>
    <p:extLst>
      <p:ext uri="{BB962C8B-B14F-4D97-AF65-F5344CB8AC3E}">
        <p14:creationId xmlns:p14="http://schemas.microsoft.com/office/powerpoint/2010/main" val="312018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AE3FBBBE-ECB2-F52C-18C6-EF6AE9AF8DD6}"/>
              </a:ext>
            </a:extLst>
          </p:cNvPr>
          <p:cNvSpPr txBox="1"/>
          <p:nvPr/>
        </p:nvSpPr>
        <p:spPr>
          <a:xfrm>
            <a:off x="349624" y="873557"/>
            <a:ext cx="11447929" cy="3056542"/>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Comparando a frase com a fisionomia da apresentadora, percebe-se 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ela está muito contente e animada.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há muita alegria pelo fato de ela estar apresentando.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 ela está assustada em aprender a usar uma nova tecnologia.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 há muita preocupação em aprender sobre as novas tecnologias.</a:t>
            </a:r>
          </a:p>
          <a:p>
            <a:pPr algn="just">
              <a:lnSpc>
                <a:spcPct val="115000"/>
              </a:lnSpc>
              <a:tabLst>
                <a:tab pos="270510" algn="l"/>
              </a:tabLst>
            </a:pPr>
            <a:endParaRPr lang="pt-BR" sz="23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O que é correto afirmar sobre esse meme? Destaque- 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F7230E8B-034B-26B1-FE81-274947DBF340}"/>
              </a:ext>
            </a:extLst>
          </p:cNvPr>
          <p:cNvGraphicFramePr>
            <a:graphicFrameLocks noGrp="1"/>
          </p:cNvGraphicFramePr>
          <p:nvPr>
            <p:extLst>
              <p:ext uri="{D42A27DB-BD31-4B8C-83A1-F6EECF244321}">
                <p14:modId xmlns:p14="http://schemas.microsoft.com/office/powerpoint/2010/main" val="1786841419"/>
              </p:ext>
            </p:extLst>
          </p:nvPr>
        </p:nvGraphicFramePr>
        <p:xfrm>
          <a:off x="349624" y="4076198"/>
          <a:ext cx="11501717" cy="1620000"/>
        </p:xfrm>
        <a:graphic>
          <a:graphicData uri="http://schemas.openxmlformats.org/drawingml/2006/table">
            <a:tbl>
              <a:tblPr firstRow="1" firstCol="1" bandRow="1">
                <a:tableStyleId>{5C22544A-7EE6-4342-B048-85BDC9FD1C3A}</a:tableStyleId>
              </a:tblPr>
              <a:tblGrid>
                <a:gridCol w="11501717">
                  <a:extLst>
                    <a:ext uri="{9D8B030D-6E8A-4147-A177-3AD203B41FA5}">
                      <a16:colId xmlns:a16="http://schemas.microsoft.com/office/drawing/2014/main" val="2099587843"/>
                    </a:ext>
                  </a:extLst>
                </a:gridCol>
              </a:tblGrid>
              <a:tr h="405000">
                <a:tc>
                  <a:txBody>
                    <a:bodyPr/>
                    <a:lstStyle/>
                    <a:p>
                      <a:pPr algn="just">
                        <a:lnSpc>
                          <a:spcPct val="100000"/>
                        </a:lnSpc>
                        <a:spcAft>
                          <a:spcPts val="0"/>
                        </a:spcAft>
                        <a:tabLst>
                          <a:tab pos="270510" algn="l"/>
                        </a:tabLst>
                      </a:pPr>
                      <a:r>
                        <a:rPr lang="pt-BR" sz="2300" b="0" kern="100" dirty="0">
                          <a:solidFill>
                            <a:schemeClr val="tx1"/>
                          </a:solidFill>
                          <a:effectLst/>
                          <a:highlight>
                            <a:srgbClr val="FFFFFF"/>
                          </a:highlight>
                          <a:latin typeface="Arial Narrow" panose="020B0606020202030204" pitchFamily="34" charset="0"/>
                        </a:rPr>
                        <a:t>O meme traz uma comparação implícita.</a:t>
                      </a:r>
                      <a:endParaRPr lang="pt-BR" sz="2300" b="0" kern="100" dirty="0">
                        <a:solidFill>
                          <a:schemeClr val="tx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9388718"/>
                  </a:ext>
                </a:extLst>
              </a:tr>
              <a:tr h="405000">
                <a:tc>
                  <a:txBody>
                    <a:bodyPr/>
                    <a:lstStyle/>
                    <a:p>
                      <a:pPr algn="just">
                        <a:lnSpc>
                          <a:spcPct val="100000"/>
                        </a:lnSpc>
                        <a:spcAft>
                          <a:spcPts val="0"/>
                        </a:spcAft>
                        <a:tabLst>
                          <a:tab pos="270510" algn="l"/>
                        </a:tabLst>
                      </a:pPr>
                      <a:r>
                        <a:rPr lang="pt-BR" sz="2300" b="0" kern="100" dirty="0">
                          <a:solidFill>
                            <a:schemeClr val="tx1"/>
                          </a:solidFill>
                          <a:effectLst/>
                          <a:latin typeface="Arial Narrow" panose="020B0606020202030204" pitchFamily="34" charset="0"/>
                        </a:rPr>
                        <a:t>O meme critica a conduta do ser humano. </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2049538"/>
                  </a:ext>
                </a:extLst>
              </a:tr>
              <a:tr h="405000">
                <a:tc>
                  <a:txBody>
                    <a:bodyPr/>
                    <a:lstStyle/>
                    <a:p>
                      <a:pPr algn="just">
                        <a:lnSpc>
                          <a:spcPct val="100000"/>
                        </a:lnSpc>
                        <a:spcAft>
                          <a:spcPts val="0"/>
                        </a:spcAft>
                        <a:tabLst>
                          <a:tab pos="270510" algn="l"/>
                        </a:tabLst>
                      </a:pPr>
                      <a:r>
                        <a:rPr lang="pt-BR" sz="2300" b="0" kern="100" dirty="0">
                          <a:solidFill>
                            <a:schemeClr val="tx1"/>
                          </a:solidFill>
                          <a:effectLst/>
                          <a:highlight>
                            <a:srgbClr val="FFFFFF"/>
                          </a:highlight>
                          <a:latin typeface="Arial Narrow" panose="020B0606020202030204" pitchFamily="34" charset="0"/>
                        </a:rPr>
                        <a:t>O texto faz uso da ironia para criticar determinado contexto.</a:t>
                      </a:r>
                      <a:endParaRPr lang="pt-BR" sz="2300" b="0" kern="100" dirty="0">
                        <a:solidFill>
                          <a:schemeClr val="tx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9574219"/>
                  </a:ext>
                </a:extLst>
              </a:tr>
              <a:tr h="405000">
                <a:tc>
                  <a:txBody>
                    <a:bodyPr/>
                    <a:lstStyle/>
                    <a:p>
                      <a:pPr algn="just">
                        <a:lnSpc>
                          <a:spcPct val="100000"/>
                        </a:lnSpc>
                        <a:spcAft>
                          <a:spcPts val="0"/>
                        </a:spcAft>
                        <a:tabLst>
                          <a:tab pos="270510" algn="l"/>
                        </a:tabLst>
                      </a:pPr>
                      <a:r>
                        <a:rPr lang="pt-BR" sz="2300" b="0" kern="100" dirty="0">
                          <a:solidFill>
                            <a:schemeClr val="tx1"/>
                          </a:solidFill>
                          <a:effectLst/>
                          <a:highlight>
                            <a:srgbClr val="FFFFFF"/>
                          </a:highlight>
                          <a:latin typeface="Arial Narrow" panose="020B0606020202030204" pitchFamily="34" charset="0"/>
                        </a:rPr>
                        <a:t>O texto apenas dá destaque para uma situação ocorrida numa apresentação. </a:t>
                      </a:r>
                      <a:endParaRPr lang="pt-BR" sz="2300" b="0" kern="100" dirty="0">
                        <a:solidFill>
                          <a:schemeClr val="tx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2208942"/>
                  </a:ext>
                </a:extLst>
              </a:tr>
            </a:tbl>
          </a:graphicData>
        </a:graphic>
      </p:graphicFrame>
    </p:spTree>
    <p:extLst>
      <p:ext uri="{BB962C8B-B14F-4D97-AF65-F5344CB8AC3E}">
        <p14:creationId xmlns:p14="http://schemas.microsoft.com/office/powerpoint/2010/main" val="2434839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87AE8087-5EEE-03E1-C023-8382C569303B}"/>
              </a:ext>
            </a:extLst>
          </p:cNvPr>
          <p:cNvSpPr txBox="1"/>
          <p:nvPr/>
        </p:nvSpPr>
        <p:spPr>
          <a:xfrm>
            <a:off x="345140" y="829530"/>
            <a:ext cx="11501717" cy="446276"/>
          </a:xfrm>
          <a:prstGeom prst="rect">
            <a:avLst/>
          </a:prstGeom>
          <a:noFill/>
        </p:spPr>
        <p:txBody>
          <a:bodyPr wrap="square">
            <a:spAutoFit/>
          </a:bodyPr>
          <a:lstStyle/>
          <a:p>
            <a:pPr algn="just">
              <a:tabLst>
                <a:tab pos="270510" algn="l"/>
              </a:tabLst>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Identifique os gêneros textuais e justifique sua resposta.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B317A08C-D6D2-117A-2589-027F236F28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8233" y="1997277"/>
            <a:ext cx="3110755" cy="2994310"/>
          </a:xfrm>
          <a:prstGeom prst="rect">
            <a:avLst/>
          </a:prstGeom>
          <a:noFill/>
        </p:spPr>
      </p:pic>
      <p:sp>
        <p:nvSpPr>
          <p:cNvPr id="10" name="CaixaDeTexto 9">
            <a:extLst>
              <a:ext uri="{FF2B5EF4-FFF2-40B4-BE49-F238E27FC236}">
                <a16:creationId xmlns:a16="http://schemas.microsoft.com/office/drawing/2014/main" id="{11FA4152-5820-FCD8-7914-E9A1C91C61E8}"/>
              </a:ext>
            </a:extLst>
          </p:cNvPr>
          <p:cNvSpPr txBox="1"/>
          <p:nvPr/>
        </p:nvSpPr>
        <p:spPr>
          <a:xfrm>
            <a:off x="345140" y="1461354"/>
            <a:ext cx="2819400" cy="446276"/>
          </a:xfrm>
          <a:prstGeom prst="rect">
            <a:avLst/>
          </a:prstGeom>
          <a:noFill/>
        </p:spPr>
        <p:txBody>
          <a:bodyPr wrap="square">
            <a:spAutoFit/>
          </a:bodyPr>
          <a:lstStyle/>
          <a:p>
            <a:pPr algn="just">
              <a:tabLst>
                <a:tab pos="27051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5AE788E3-FC07-CB29-3BB7-7CCDC85810FF}"/>
              </a:ext>
            </a:extLst>
          </p:cNvPr>
          <p:cNvSpPr txBox="1"/>
          <p:nvPr/>
        </p:nvSpPr>
        <p:spPr>
          <a:xfrm>
            <a:off x="4686298" y="1461354"/>
            <a:ext cx="2819400" cy="446276"/>
          </a:xfrm>
          <a:prstGeom prst="rect">
            <a:avLst/>
          </a:prstGeom>
          <a:noFill/>
        </p:spPr>
        <p:txBody>
          <a:bodyPr wrap="square">
            <a:spAutoFit/>
          </a:bodyPr>
          <a:lstStyle/>
          <a:p>
            <a:pPr algn="just">
              <a:tabLst>
                <a:tab pos="27051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3A07890E-0752-DF41-45E5-91D4DAB284B5}"/>
              </a:ext>
            </a:extLst>
          </p:cNvPr>
          <p:cNvSpPr txBox="1"/>
          <p:nvPr/>
        </p:nvSpPr>
        <p:spPr>
          <a:xfrm>
            <a:off x="8511987" y="1443532"/>
            <a:ext cx="2819400" cy="446276"/>
          </a:xfrm>
          <a:prstGeom prst="rect">
            <a:avLst/>
          </a:prstGeom>
          <a:noFill/>
        </p:spPr>
        <p:txBody>
          <a:bodyPr wrap="square">
            <a:spAutoFit/>
          </a:bodyPr>
          <a:lstStyle/>
          <a:p>
            <a:pPr algn="just">
              <a:tabLst>
                <a:tab pos="27051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E8057C0A-D1D4-BC58-95EF-3351DF62CA0B}"/>
              </a:ext>
            </a:extLst>
          </p:cNvPr>
          <p:cNvSpPr txBox="1"/>
          <p:nvPr/>
        </p:nvSpPr>
        <p:spPr>
          <a:xfrm>
            <a:off x="448233" y="5262282"/>
            <a:ext cx="3298844" cy="707886"/>
          </a:xfrm>
          <a:prstGeom prst="rect">
            <a:avLst/>
          </a:prstGeom>
          <a:noFill/>
        </p:spPr>
        <p:txBody>
          <a:bodyPr wrap="square">
            <a:spAutoFit/>
          </a:bodyPr>
          <a:lstStyle/>
          <a:p>
            <a:pPr>
              <a:tabLst>
                <a:tab pos="270510" algn="l"/>
              </a:tabLst>
            </a:pPr>
            <a:r>
              <a:rPr lang="pt-BR" sz="10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Disponível em: https://images.educamaisbrasil.com.br/</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content</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banco_de_imagens</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/guia-de-estudo/D/ricardo-ferraz-foto-cade-tudo.jpg. Acesso em: 16 de maio 2024.</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15" name="Imagem 14">
            <a:extLst>
              <a:ext uri="{FF2B5EF4-FFF2-40B4-BE49-F238E27FC236}">
                <a16:creationId xmlns:a16="http://schemas.microsoft.com/office/drawing/2014/main" id="{C0A5EEF3-6E1A-3A6A-86DB-35A9BFAD1CD3}"/>
              </a:ext>
            </a:extLst>
          </p:cNvPr>
          <p:cNvPicPr>
            <a:picLocks noChangeAspect="1"/>
          </p:cNvPicPr>
          <p:nvPr/>
        </p:nvPicPr>
        <p:blipFill rotWithShape="1">
          <a:blip r:embed="rId3">
            <a:extLst>
              <a:ext uri="{28A0092B-C50C-407E-A947-70E740481C1C}">
                <a14:useLocalDpi xmlns:a14="http://schemas.microsoft.com/office/drawing/2010/main" val="0"/>
              </a:ext>
            </a:extLst>
          </a:blip>
          <a:srcRect l="3349" r="3349"/>
          <a:stretch/>
        </p:blipFill>
        <p:spPr bwMode="auto">
          <a:xfrm>
            <a:off x="4686297" y="1997277"/>
            <a:ext cx="3243577" cy="2994310"/>
          </a:xfrm>
          <a:prstGeom prst="rect">
            <a:avLst/>
          </a:prstGeom>
          <a:noFill/>
          <a:ln>
            <a:noFill/>
          </a:ln>
          <a:extLst>
            <a:ext uri="{53640926-AAD7-44D8-BBD7-CCE9431645EC}">
              <a14:shadowObscured xmlns:a14="http://schemas.microsoft.com/office/drawing/2010/main"/>
            </a:ext>
          </a:extLst>
        </p:spPr>
      </p:pic>
      <p:sp>
        <p:nvSpPr>
          <p:cNvPr id="17" name="CaixaDeTexto 16">
            <a:extLst>
              <a:ext uri="{FF2B5EF4-FFF2-40B4-BE49-F238E27FC236}">
                <a16:creationId xmlns:a16="http://schemas.microsoft.com/office/drawing/2014/main" id="{ED46B0D1-7B9A-5101-F543-B597987E54C2}"/>
              </a:ext>
            </a:extLst>
          </p:cNvPr>
          <p:cNvSpPr txBox="1"/>
          <p:nvPr/>
        </p:nvSpPr>
        <p:spPr>
          <a:xfrm>
            <a:off x="4607859" y="5262279"/>
            <a:ext cx="3401932" cy="861774"/>
          </a:xfrm>
          <a:prstGeom prst="rect">
            <a:avLst/>
          </a:prstGeom>
          <a:noFill/>
        </p:spPr>
        <p:txBody>
          <a:bodyPr wrap="square">
            <a:spAutoFit/>
          </a:bodyPr>
          <a:lstStyle/>
          <a:p>
            <a:pPr algn="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https://claudia.abril.com.br/wp-content/uploads/2020/01/destaque1-7.png?w=680&amp;h=440&amp;crop=1</a:t>
            </a:r>
            <a:r>
              <a:rPr lang="pt-BR" sz="1000" u="sng" dirty="0">
                <a:effectLst/>
                <a:latin typeface="Arial Narrow" panose="020B0606020202030204" pitchFamily="34" charset="0"/>
                <a:ea typeface="Calibri" panose="020F0502020204030204" pitchFamily="34" charset="0"/>
                <a:cs typeface="Times New Roman" panose="02020603050405020304" pitchFamily="18" charset="0"/>
              </a:rPr>
              <a:t>https://claudia.abril.com.br/</a:t>
            </a:r>
            <a:r>
              <a:rPr lang="pt-BR" sz="1000" u="sng" dirty="0" err="1">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000" u="sng" dirty="0">
                <a:effectLst/>
                <a:latin typeface="Arial Narrow" panose="020B0606020202030204" pitchFamily="34" charset="0"/>
                <a:ea typeface="Calibri" panose="020F0502020204030204" pitchFamily="34" charset="0"/>
                <a:cs typeface="Times New Roman" panose="02020603050405020304" pitchFamily="18" charset="0"/>
              </a:rPr>
              <a:t>/uploads/2020/01/destaque1-7.png?w=680&amp;h=440&amp;crop=1</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 Acesso em: 16 de maio 2024.</a:t>
            </a:r>
            <a:endParaRPr lang="pt-BR" sz="1000" dirty="0"/>
          </a:p>
        </p:txBody>
      </p:sp>
      <p:pic>
        <p:nvPicPr>
          <p:cNvPr id="18" name="Imagem 17">
            <a:extLst>
              <a:ext uri="{FF2B5EF4-FFF2-40B4-BE49-F238E27FC236}">
                <a16:creationId xmlns:a16="http://schemas.microsoft.com/office/drawing/2014/main" id="{933E72A6-BE22-970C-261F-7B5F1DB32A9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11986" y="1997275"/>
            <a:ext cx="3334871" cy="2970918"/>
          </a:xfrm>
          <a:prstGeom prst="rect">
            <a:avLst/>
          </a:prstGeom>
          <a:noFill/>
        </p:spPr>
      </p:pic>
      <p:sp>
        <p:nvSpPr>
          <p:cNvPr id="20" name="CaixaDeTexto 19">
            <a:extLst>
              <a:ext uri="{FF2B5EF4-FFF2-40B4-BE49-F238E27FC236}">
                <a16:creationId xmlns:a16="http://schemas.microsoft.com/office/drawing/2014/main" id="{5382C47A-3E5E-472C-769B-8A4FEF95DFEE}"/>
              </a:ext>
            </a:extLst>
          </p:cNvPr>
          <p:cNvSpPr txBox="1"/>
          <p:nvPr/>
        </p:nvSpPr>
        <p:spPr>
          <a:xfrm>
            <a:off x="8444925" y="5046838"/>
            <a:ext cx="3401932" cy="553998"/>
          </a:xfrm>
          <a:prstGeom prst="rect">
            <a:avLst/>
          </a:prstGeom>
          <a:noFill/>
        </p:spPr>
        <p:txBody>
          <a:bodyPr wrap="square">
            <a:spAutoFit/>
          </a:bodyPr>
          <a:lstStyle/>
          <a:p>
            <a:pPr algn="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https://www.coladaweb.com/</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/uploads/2019/03/20190311-charge.jpg. Acesso em: 16 de maio 2024.</a:t>
            </a:r>
            <a:endParaRPr lang="pt-BR" sz="1000" dirty="0"/>
          </a:p>
        </p:txBody>
      </p:sp>
    </p:spTree>
    <p:extLst>
      <p:ext uri="{BB962C8B-B14F-4D97-AF65-F5344CB8AC3E}">
        <p14:creationId xmlns:p14="http://schemas.microsoft.com/office/powerpoint/2010/main" val="2394121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F796B-41D9-154F-0F9E-4133C65170F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2FA4EBE-5EDC-8885-ED46-AC6EB27DB538}"/>
              </a:ext>
            </a:extLst>
          </p:cNvPr>
          <p:cNvSpPr txBox="1"/>
          <p:nvPr/>
        </p:nvSpPr>
        <p:spPr>
          <a:xfrm>
            <a:off x="376518" y="924054"/>
            <a:ext cx="11483788" cy="2628155"/>
          </a:xfrm>
          <a:prstGeom prst="rect">
            <a:avLst/>
          </a:prstGeom>
          <a:noFill/>
        </p:spPr>
        <p:txBody>
          <a:bodyPr wrap="square">
            <a:spAutoFit/>
          </a:bodyPr>
          <a:lstStyle/>
          <a:p>
            <a:pPr algn="just">
              <a:lnSpc>
                <a:spcPct val="114000"/>
              </a:lnSpc>
              <a:tabLst>
                <a:tab pos="270510" algn="l"/>
              </a:tabLst>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9.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No trecho “ Não sei o que é pior, se as ruas que sempre alagam, </a:t>
            </a:r>
            <a:r>
              <a:rPr lang="pt-BR" sz="2300" b="1" u="sng"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ou</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o que nossas autoridades sempre alegam”. O termo destacado estabelece</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tabLst>
                <a:tab pos="270510" algn="l"/>
              </a:tabLst>
            </a:pPr>
            <a:r>
              <a:rPr lang="pt-BR" sz="8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tabLst>
                <a:tab pos="270510" algn="l"/>
              </a:tabLs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relação de explicação entre os termos.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tabLst>
                <a:tab pos="270510" algn="l"/>
              </a:tabLs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relação de alternância entre as orações.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tabLst>
                <a:tab pos="270510" algn="l"/>
              </a:tabLs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 relação de conclusão entre as orações.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tabLst>
                <a:tab pos="270510" algn="l"/>
              </a:tabLs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 relação de adição entre os termos conectados.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6123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3868EA4-E4CF-2D4C-FD56-2017D884F8C4}"/>
              </a:ext>
            </a:extLst>
          </p:cNvPr>
          <p:cNvSpPr txBox="1"/>
          <p:nvPr/>
        </p:nvSpPr>
        <p:spPr>
          <a:xfrm>
            <a:off x="429076" y="1127022"/>
            <a:ext cx="11351161" cy="430887"/>
          </a:xfrm>
          <a:prstGeom prst="rect">
            <a:avLst/>
          </a:prstGeom>
          <a:noFill/>
        </p:spPr>
        <p:txBody>
          <a:bodyPr wrap="square">
            <a:spAutoFit/>
          </a:bodyPr>
          <a:lstStyle/>
          <a:p>
            <a:r>
              <a:rPr lang="pt-BR" sz="22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F26618CB-F242-A8DC-05CC-3D13AD338EE4}"/>
              </a:ext>
            </a:extLst>
          </p:cNvPr>
          <p:cNvGraphicFramePr>
            <a:graphicFrameLocks noGrp="1"/>
          </p:cNvGraphicFramePr>
          <p:nvPr>
            <p:extLst>
              <p:ext uri="{D42A27DB-BD31-4B8C-83A1-F6EECF244321}">
                <p14:modId xmlns:p14="http://schemas.microsoft.com/office/powerpoint/2010/main" val="1222941938"/>
              </p:ext>
            </p:extLst>
          </p:nvPr>
        </p:nvGraphicFramePr>
        <p:xfrm>
          <a:off x="420417" y="745401"/>
          <a:ext cx="11351162" cy="376746"/>
        </p:xfrm>
        <a:graphic>
          <a:graphicData uri="http://schemas.openxmlformats.org/drawingml/2006/table">
            <a:tbl>
              <a:tblPr firstRow="1" firstCol="1" bandRow="1"/>
              <a:tblGrid>
                <a:gridCol w="1135116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075C509F-C961-5EE7-9290-16845F885C48}"/>
              </a:ext>
            </a:extLst>
          </p:cNvPr>
          <p:cNvSpPr txBox="1"/>
          <p:nvPr/>
        </p:nvSpPr>
        <p:spPr>
          <a:xfrm>
            <a:off x="420417" y="1557909"/>
            <a:ext cx="3954359" cy="800219"/>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os textos.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97657721-36BB-CCBD-9093-BBF0F193B8D4}"/>
              </a:ext>
            </a:extLst>
          </p:cNvPr>
          <p:cNvSpPr txBox="1"/>
          <p:nvPr/>
        </p:nvSpPr>
        <p:spPr>
          <a:xfrm>
            <a:off x="6453664" y="1911852"/>
            <a:ext cx="3954359" cy="446276"/>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FD5613D7-D7F5-CC21-918F-A704FBC6D4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4181" y="2420881"/>
            <a:ext cx="3040265" cy="3876105"/>
          </a:xfrm>
          <a:prstGeom prst="rect">
            <a:avLst/>
          </a:prstGeom>
          <a:noFill/>
        </p:spPr>
      </p:pic>
      <p:pic>
        <p:nvPicPr>
          <p:cNvPr id="7" name="Imagem 6">
            <a:extLst>
              <a:ext uri="{FF2B5EF4-FFF2-40B4-BE49-F238E27FC236}">
                <a16:creationId xmlns:a16="http://schemas.microsoft.com/office/drawing/2014/main" id="{6161676A-BED3-1AC7-05E7-3E631214A0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84726" y="2421291"/>
            <a:ext cx="2955834" cy="3875695"/>
          </a:xfrm>
          <a:prstGeom prst="rect">
            <a:avLst/>
          </a:prstGeom>
          <a:noFill/>
        </p:spPr>
      </p:pic>
      <p:sp>
        <p:nvSpPr>
          <p:cNvPr id="10" name="CaixaDeTexto 9">
            <a:extLst>
              <a:ext uri="{FF2B5EF4-FFF2-40B4-BE49-F238E27FC236}">
                <a16:creationId xmlns:a16="http://schemas.microsoft.com/office/drawing/2014/main" id="{A4EED243-05A0-4A0E-EBC6-E4D39780B364}"/>
              </a:ext>
            </a:extLst>
          </p:cNvPr>
          <p:cNvSpPr txBox="1"/>
          <p:nvPr/>
        </p:nvSpPr>
        <p:spPr>
          <a:xfrm>
            <a:off x="268942" y="6296986"/>
            <a:ext cx="4858870" cy="400110"/>
          </a:xfrm>
          <a:prstGeom prst="rect">
            <a:avLst/>
          </a:prstGeom>
          <a:noFill/>
        </p:spPr>
        <p:txBody>
          <a:bodyPr wrap="square">
            <a:spAutoFit/>
          </a:bodyPr>
          <a:lstStyle/>
          <a:p>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https://m.media-amazon.com/</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images</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/I/81ub7uPKERL._AC_UF894,1000_QL80_.jpg. Acesso em: 15 de maio 2024.</a:t>
            </a:r>
            <a:endParaRPr lang="pt-BR" sz="1000" dirty="0"/>
          </a:p>
        </p:txBody>
      </p:sp>
      <p:sp>
        <p:nvSpPr>
          <p:cNvPr id="25" name="CaixaDeTexto 24">
            <a:extLst>
              <a:ext uri="{FF2B5EF4-FFF2-40B4-BE49-F238E27FC236}">
                <a16:creationId xmlns:a16="http://schemas.microsoft.com/office/drawing/2014/main" id="{FE708781-BCE8-0E60-B61E-66C987363815}"/>
              </a:ext>
            </a:extLst>
          </p:cNvPr>
          <p:cNvSpPr txBox="1"/>
          <p:nvPr/>
        </p:nvSpPr>
        <p:spPr>
          <a:xfrm>
            <a:off x="6580094" y="6296986"/>
            <a:ext cx="4447725" cy="400110"/>
          </a:xfrm>
          <a:prstGeom prst="rect">
            <a:avLst/>
          </a:prstGeom>
          <a:noFill/>
        </p:spPr>
        <p:txBody>
          <a:bodyPr wrap="square">
            <a:spAutoFit/>
          </a:bodyPr>
          <a:lstStyle/>
          <a:p>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https://br.pinterest.com/pin/590253094926386727/. Acesso em 08 maio 2024.</a:t>
            </a:r>
            <a:endParaRPr lang="pt-BR" sz="1000" dirty="0"/>
          </a:p>
        </p:txBody>
      </p:sp>
    </p:spTree>
    <p:extLst>
      <p:ext uri="{BB962C8B-B14F-4D97-AF65-F5344CB8AC3E}">
        <p14:creationId xmlns:p14="http://schemas.microsoft.com/office/powerpoint/2010/main" val="2412476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364C655-1E0E-4614-E9FC-554B77453B54}"/>
              </a:ext>
            </a:extLst>
          </p:cNvPr>
          <p:cNvSpPr txBox="1"/>
          <p:nvPr/>
        </p:nvSpPr>
        <p:spPr>
          <a:xfrm>
            <a:off x="322730" y="1035255"/>
            <a:ext cx="11510681" cy="4109908"/>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Meme é uma palavra de origem grega, que se refere à imitação.</a:t>
            </a:r>
          </a:p>
          <a:p>
            <a:pPr algn="just">
              <a:lnSpc>
                <a:spcPct val="114000"/>
              </a:lnSpc>
            </a:pP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Quais dos textos é um meme?</a:t>
            </a:r>
          </a:p>
          <a:p>
            <a:pPr algn="just">
              <a:lnSpc>
                <a:spcPct val="114000"/>
              </a:lnSpc>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Texto I                                                                  (    ) Texto II</a:t>
            </a:r>
          </a:p>
          <a:p>
            <a:pPr algn="just">
              <a:lnSpc>
                <a:spcPct val="114000"/>
              </a:lnSpc>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Qual relação o meme evidencia?</a:t>
            </a:r>
          </a:p>
          <a:p>
            <a:pPr>
              <a:lnSpc>
                <a:spcPct val="114000"/>
              </a:lnSpc>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relação entre o filme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Harry Potter e o Cálice de Fogo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seriado de televisão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Chaves.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relação entre o nome do filme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Harry Potter e o Cálice de fogo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os dizeres do personagem Kiko do</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 seriado de televisão Chaves.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4007219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DA65E3E9-9E1C-E4AD-27A4-C5F0098CEBAF}"/>
              </a:ext>
            </a:extLst>
          </p:cNvPr>
          <p:cNvSpPr txBox="1"/>
          <p:nvPr/>
        </p:nvSpPr>
        <p:spPr>
          <a:xfrm>
            <a:off x="340658" y="998084"/>
            <a:ext cx="11510683" cy="4242187"/>
          </a:xfrm>
          <a:prstGeom prst="rect">
            <a:avLst/>
          </a:prstGeom>
          <a:noFill/>
        </p:spPr>
        <p:txBody>
          <a:bodyPr wrap="square">
            <a:spAutoFit/>
          </a:bodyPr>
          <a:lstStyle/>
          <a:p>
            <a:pPr>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Observe os títulos “Harry Potter e 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calice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calice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calice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Você me deixa louco” e “Harry Potter e o Cálice de Fogo”. O que causa a intertextualidade nesse meme?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referência ao filme de Harry Potter e o Cálice de Fogo.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 troca da palavra “cálice” substantivo pelo nome do verbo “cale-se”.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 utilização de imagens e símbolos do filme Harry Potter e o Cálice de Fogo.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 alusão aos personagens do filme Harry Potter e o Cálice de Fogo com os do seriado Chaves.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Memes são imagens estáticas, vídeos e textos que compartilham ideias, críticas ou apenas piadas. Assim, existem diferentes tipos que são utilizados para diferentes propósitos. Releia os memes desta unidade e classifique-os quanto ao tipo.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77501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93EBA36-3E8B-DAE8-97CF-09FFBC9E31FD}"/>
              </a:ext>
            </a:extLst>
          </p:cNvPr>
          <p:cNvSpPr txBox="1"/>
          <p:nvPr/>
        </p:nvSpPr>
        <p:spPr>
          <a:xfrm>
            <a:off x="323652" y="1115673"/>
            <a:ext cx="11447929" cy="800219"/>
          </a:xfrm>
          <a:prstGeom prst="rect">
            <a:avLst/>
          </a:prstGeom>
          <a:noFill/>
        </p:spPr>
        <p:txBody>
          <a:bodyPr wrap="square">
            <a:spAutoFit/>
          </a:bodyPr>
          <a:lstStyle/>
          <a:p>
            <a:r>
              <a:rPr lang="pt-BR" sz="2300" b="1" dirty="0">
                <a:latin typeface="Arial Narrow" panose="020B0606020202030204" pitchFamily="34" charset="0"/>
              </a:rPr>
              <a:t>Semana 3</a:t>
            </a:r>
          </a:p>
          <a:p>
            <a:r>
              <a:rPr lang="pt-BR" sz="2300" b="1" dirty="0">
                <a:latin typeface="Arial Narrow" panose="020B0606020202030204" pitchFamily="34" charset="0"/>
              </a:rPr>
              <a:t>Contextualizando o gênero textual, o tema e o campo de atuação </a:t>
            </a:r>
          </a:p>
        </p:txBody>
      </p:sp>
      <p:sp>
        <p:nvSpPr>
          <p:cNvPr id="7" name="CaixaDeTexto 6">
            <a:extLst>
              <a:ext uri="{FF2B5EF4-FFF2-40B4-BE49-F238E27FC236}">
                <a16:creationId xmlns:a16="http://schemas.microsoft.com/office/drawing/2014/main" id="{92658DE9-1377-2A4A-7B6E-DC1427C787B4}"/>
              </a:ext>
            </a:extLst>
          </p:cNvPr>
          <p:cNvSpPr txBox="1"/>
          <p:nvPr/>
        </p:nvSpPr>
        <p:spPr>
          <a:xfrm>
            <a:off x="396225" y="4523960"/>
            <a:ext cx="11447929" cy="656013"/>
          </a:xfrm>
          <a:prstGeom prst="rect">
            <a:avLst/>
          </a:prstGeom>
          <a:noFill/>
        </p:spPr>
        <p:txBody>
          <a:bodyPr wrap="square">
            <a:spAutoFit/>
          </a:bodyPr>
          <a:lstStyle/>
          <a:p>
            <a:pPr>
              <a:lnSpc>
                <a:spcPct val="114000"/>
              </a:lnSpc>
            </a:pPr>
            <a:r>
              <a:rPr lang="pt-BR" sz="2300" b="1" dirty="0">
                <a:latin typeface="Arial Narrow" panose="020B0606020202030204" pitchFamily="34" charset="0"/>
              </a:rPr>
              <a:t>1</a:t>
            </a:r>
            <a:r>
              <a:rPr lang="pt-BR" sz="2300" dirty="0">
                <a:latin typeface="Arial Narrow" panose="020B0606020202030204" pitchFamily="34" charset="0"/>
              </a:rPr>
              <a:t>. Antes de ler o texto, vamos conversar? </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Observe os textos. </a:t>
            </a:r>
            <a:endParaRPr lang="pt-BR" sz="2300" dirty="0">
              <a:latin typeface="Arial Narrow" panose="020B0606020202030204" pitchFamily="34" charset="0"/>
            </a:endParaRPr>
          </a:p>
          <a:p>
            <a:pPr>
              <a:lnSpc>
                <a:spcPct val="114000"/>
              </a:lnSpc>
            </a:pPr>
            <a:r>
              <a:rPr lang="pt-BR" sz="1000" dirty="0">
                <a:latin typeface="Arial Narrow" panose="020B0606020202030204" pitchFamily="34" charset="0"/>
              </a:rPr>
              <a:t> </a:t>
            </a:r>
          </a:p>
        </p:txBody>
      </p:sp>
      <p:graphicFrame>
        <p:nvGraphicFramePr>
          <p:cNvPr id="2" name="Tabela 1">
            <a:extLst>
              <a:ext uri="{FF2B5EF4-FFF2-40B4-BE49-F238E27FC236}">
                <a16:creationId xmlns:a16="http://schemas.microsoft.com/office/drawing/2014/main" id="{CCD7006A-BA28-C7CA-15E7-571E14688820}"/>
              </a:ext>
            </a:extLst>
          </p:cNvPr>
          <p:cNvGraphicFramePr>
            <a:graphicFrameLocks noGrp="1"/>
          </p:cNvGraphicFramePr>
          <p:nvPr>
            <p:extLst>
              <p:ext uri="{D42A27DB-BD31-4B8C-83A1-F6EECF244321}">
                <p14:modId xmlns:p14="http://schemas.microsoft.com/office/powerpoint/2010/main" val="1011118209"/>
              </p:ext>
            </p:extLst>
          </p:nvPr>
        </p:nvGraphicFramePr>
        <p:xfrm>
          <a:off x="323652" y="768976"/>
          <a:ext cx="11496312" cy="376746"/>
        </p:xfrm>
        <a:graphic>
          <a:graphicData uri="http://schemas.openxmlformats.org/drawingml/2006/table">
            <a:tbl>
              <a:tblPr firstRow="1" firstCol="1" bandRow="1"/>
              <a:tblGrid>
                <a:gridCol w="1149631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64228747-617B-99CD-1F77-3EFD2B4584B6}"/>
              </a:ext>
            </a:extLst>
          </p:cNvPr>
          <p:cNvSpPr txBox="1"/>
          <p:nvPr/>
        </p:nvSpPr>
        <p:spPr>
          <a:xfrm>
            <a:off x="347843" y="2169478"/>
            <a:ext cx="11496311" cy="2100896"/>
          </a:xfrm>
          <a:prstGeom prst="rect">
            <a:avLst/>
          </a:prstGeom>
          <a:noFill/>
        </p:spPr>
        <p:txBody>
          <a:bodyPr wrap="square">
            <a:spAutoFit/>
          </a:bodyPr>
          <a:lstStyle/>
          <a:p>
            <a:pPr algn="just">
              <a:lnSpc>
                <a:spcPct val="115000"/>
              </a:lnSpc>
              <a:tabLst>
                <a:tab pos="2700020" algn="ctr"/>
                <a:tab pos="5400040" algn="r"/>
              </a:tabLst>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Estudante, a partir de agora vocês verão um gênero textual que irá facilitar muito a sua aprendizagem, que é o gênero</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textual Infográfico. </a:t>
            </a: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À primeira vista, pode parecer que você não conhece, mas apesar da estranheza da palavra certamente você já viu muitos infográficos. Eles estão presentes em livros didáticos, revistas, jornais, redes sociais e em tantos outros meios de comunicação, exatamente por serem muito úteis e eficientes na comunicação visual. Vamos lá!</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4572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5A838C0-5FFA-85C0-7EBD-EE3ECA4BF976}"/>
              </a:ext>
            </a:extLst>
          </p:cNvPr>
          <p:cNvSpPr txBox="1"/>
          <p:nvPr/>
        </p:nvSpPr>
        <p:spPr>
          <a:xfrm>
            <a:off x="331694" y="704711"/>
            <a:ext cx="11528611" cy="5616730"/>
          </a:xfrm>
          <a:prstGeom prst="rect">
            <a:avLst/>
          </a:prstGeom>
          <a:noFill/>
        </p:spPr>
        <p:txBody>
          <a:bodyPr wrap="square">
            <a:spAutoFit/>
          </a:bodyPr>
          <a:lstStyle/>
          <a:p>
            <a:pPr fontAlgn="base">
              <a:tabLst>
                <a:tab pos="180340" algn="l"/>
              </a:tabLst>
            </a:pPr>
            <a:r>
              <a:rPr lang="pt-BR" sz="23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Texto I</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457200" algn="ctr" fontAlgn="base">
              <a:tabLst>
                <a:tab pos="180340" algn="l"/>
              </a:tabLst>
            </a:pPr>
            <a:r>
              <a:rPr lang="pt-BR" sz="23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O consumo consciente de água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lnSpc>
                <a:spcPct val="114000"/>
              </a:lnSpc>
              <a:tabLst>
                <a:tab pos="180340" algn="l"/>
              </a:tabLst>
            </a:pP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Importância do consumo consciente de água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tabLst>
                <a:tab pos="18034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Muitas pessoas não dão muita importância para o consumo consciente de água, porque acham que ela é um recurso inesgotável, podendo ser utilizada à vontade. Essa impressão se dá porque vemos água por todos os lados, seja na chuva, nos rios, lagos, mares, represas, piscinas etc. Realmente, a maior parte da superfície do nosso planeta, cerca de 70%, é ocupada por água.  Porém, desses 70%, apenas 2,5% são constituídos por água doce (esse é o tipo que é tratado e destinado ao nosso consumo), o restante é água salgada, segundo a Secretaria de Recursos Hídricos do Ministério do Meio Ambiente.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tabLst>
                <a:tab pos="18034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Se pensarmos em 2,5% de 70%, esse número parece bem baixo, mas esse total seria o suficiente para abastecer toda a população mundial, se não fosse a poluição das águas, a sua distribuição inadequada e, principalmente, o desperdício.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tabLst>
                <a:tab pos="18034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A maior parte dessa água é destinada à produção de alimentos e outra grande parcela para a indústria, restando uma pequena fração para o nosso consumo. Além do desperdício de água que ocorre na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40026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5A838C0-5FFA-85C0-7EBD-EE3ECA4BF976}"/>
              </a:ext>
            </a:extLst>
          </p:cNvPr>
          <p:cNvSpPr txBox="1"/>
          <p:nvPr/>
        </p:nvSpPr>
        <p:spPr>
          <a:xfrm>
            <a:off x="322729" y="785393"/>
            <a:ext cx="11528611" cy="5913991"/>
          </a:xfrm>
          <a:prstGeom prst="rect">
            <a:avLst/>
          </a:prstGeom>
          <a:noFill/>
        </p:spPr>
        <p:txBody>
          <a:bodyPr wrap="square">
            <a:spAutoFit/>
          </a:bodyPr>
          <a:lstStyle/>
          <a:p>
            <a:pPr algn="just" fontAlgn="base">
              <a:lnSpc>
                <a:spcPct val="114000"/>
              </a:lnSpc>
              <a:tabLst>
                <a:tab pos="18034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produção de alimentos e nas indústrias, desperdiçamos enorme quantidade deste recurso durante as nossas atividades cotidianas. [...]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tabLst>
                <a:tab pos="180340" algn="l"/>
              </a:tabLst>
            </a:pP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Como evitar o consumo de água?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tabLst>
                <a:tab pos="18034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Todos podem e devem ajudar a cuidar da água. Observe o seu uso diário de água e pense em </a:t>
            </a: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como você poderia mudar os seus hábitos de forma a economizá-la</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tabLst>
                <a:tab pos="18034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Evite o desperdício de água, sempre feche a torneira ao escovar os dentes, ensaboar as mãos, bem como ao lavar a louça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tabLst>
                <a:tab pos="18034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Não tome banhos demorados, cinco minutos costumam ser o tempo suficiente para termos uma boa higienização;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tabLst>
                <a:tab pos="18034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Desligue o chuveiro na hora de se ensaboar e de passar o xampu e o condicionador, religando-o somente na hora do enxágue. De acordo com o Ministério do Meio Ambiente, um minuto de chuveiro ligado gasta cerca de 15 litros de água. Agora imagine o tanto de água que você vai gastar se tomar banhos de 20 minutos, e ainda com o chuveiro ligado! Seriam mais ou menos 300 litros de água potável sendo jogados fora pelo ralo! ... [...]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fontAlgn="base">
              <a:lnSpc>
                <a:spcPct val="114000"/>
              </a:lnSpc>
              <a:tabLst>
                <a:tab pos="180340" algn="l"/>
              </a:tabLst>
            </a:pPr>
            <a:r>
              <a:rPr lang="pt-BR" sz="1050" kern="0" dirty="0">
                <a:effectLst/>
                <a:latin typeface="Arial Narrow" panose="020B0606020202030204" pitchFamily="34" charset="0"/>
                <a:ea typeface="Times New Roman" panose="02020603050405020304" pitchFamily="18" charset="0"/>
                <a:cs typeface="Times New Roman" panose="02020603050405020304" pitchFamily="18" charset="0"/>
              </a:rPr>
              <a:t>Disponível em: https://escolakids.uol.com.br/</a:t>
            </a:r>
            <a:r>
              <a:rPr lang="pt-BR" sz="1050" kern="0" dirty="0" err="1">
                <a:effectLst/>
                <a:latin typeface="Arial Narrow" panose="020B0606020202030204" pitchFamily="34" charset="0"/>
                <a:ea typeface="Times New Roman" panose="02020603050405020304" pitchFamily="18" charset="0"/>
                <a:cs typeface="Times New Roman" panose="02020603050405020304" pitchFamily="18" charset="0"/>
              </a:rPr>
              <a:t>ciencias</a:t>
            </a:r>
            <a:r>
              <a:rPr lang="pt-BR" sz="1050" kern="0" dirty="0">
                <a:effectLst/>
                <a:latin typeface="Arial Narrow" panose="020B0606020202030204" pitchFamily="34" charset="0"/>
                <a:ea typeface="Times New Roman" panose="02020603050405020304" pitchFamily="18" charset="0"/>
                <a:cs typeface="Times New Roman" panose="02020603050405020304" pitchFamily="18" charset="0"/>
              </a:rPr>
              <a:t>/consumo-consciente-de-agua.htm. Acesso em: 16 de maio 2024.</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0033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27D2CFA-B35A-D70C-C3E4-30617A0FB687}"/>
              </a:ext>
            </a:extLst>
          </p:cNvPr>
          <p:cNvSpPr txBox="1"/>
          <p:nvPr/>
        </p:nvSpPr>
        <p:spPr>
          <a:xfrm>
            <a:off x="358588" y="903155"/>
            <a:ext cx="6096000" cy="472758"/>
          </a:xfrm>
          <a:prstGeom prst="rect">
            <a:avLst/>
          </a:prstGeom>
          <a:noFill/>
        </p:spPr>
        <p:txBody>
          <a:bodyPr wrap="square">
            <a:spAutoFit/>
          </a:bodyPr>
          <a:lstStyle/>
          <a:p>
            <a:pPr fontAlgn="base">
              <a:lnSpc>
                <a:spcPct val="115000"/>
              </a:lnSpc>
              <a:spcAft>
                <a:spcPts val="800"/>
              </a:spcAft>
              <a:tabLst>
                <a:tab pos="180340" algn="l"/>
              </a:tabLst>
            </a:pPr>
            <a:r>
              <a:rPr lang="pt-BR" sz="23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Texto II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F55CD610-6008-03E0-53C5-E39EA7570F53}"/>
              </a:ext>
            </a:extLst>
          </p:cNvPr>
          <p:cNvPicPr>
            <a:picLocks noChangeAspect="1"/>
          </p:cNvPicPr>
          <p:nvPr/>
        </p:nvPicPr>
        <p:blipFill rotWithShape="1">
          <a:blip r:embed="rId2">
            <a:extLst>
              <a:ext uri="{28A0092B-C50C-407E-A947-70E740481C1C}">
                <a14:useLocalDpi xmlns:a14="http://schemas.microsoft.com/office/drawing/2010/main" val="0"/>
              </a:ext>
            </a:extLst>
          </a:blip>
          <a:srcRect b="15695"/>
          <a:stretch/>
        </p:blipFill>
        <p:spPr bwMode="auto">
          <a:xfrm>
            <a:off x="433948" y="1610284"/>
            <a:ext cx="6606204" cy="3643033"/>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17B2EC09-88A7-FAF2-D398-FD6D61DBB593}"/>
              </a:ext>
            </a:extLst>
          </p:cNvPr>
          <p:cNvSpPr txBox="1"/>
          <p:nvPr/>
        </p:nvSpPr>
        <p:spPr>
          <a:xfrm>
            <a:off x="358588" y="5281060"/>
            <a:ext cx="6681564" cy="248594"/>
          </a:xfrm>
          <a:prstGeom prst="rect">
            <a:avLst/>
          </a:prstGeom>
          <a:noFill/>
        </p:spPr>
        <p:txBody>
          <a:bodyPr wrap="square">
            <a:spAutoFit/>
          </a:bodyPr>
          <a:lstStyle/>
          <a:p>
            <a:pPr marL="457200" fontAlgn="base">
              <a:lnSpc>
                <a:spcPct val="107000"/>
              </a:lnSpc>
              <a:spcAft>
                <a:spcPts val="800"/>
              </a:spcAft>
              <a:tabLst>
                <a:tab pos="180340" algn="l"/>
              </a:tabLst>
            </a:pPr>
            <a:r>
              <a:rPr lang="pt-BR" sz="10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Disponível em: https://pt-static.z-dn.net/files/d2c/a5f2ddfb1afefcdaf49a5acdcc8c16d3.jpg. Acesso em: 16 de maio 2024. </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F6BB5C06-9F1D-08CD-A1D7-3F7F009D4258}"/>
              </a:ext>
            </a:extLst>
          </p:cNvPr>
          <p:cNvSpPr txBox="1"/>
          <p:nvPr/>
        </p:nvSpPr>
        <p:spPr>
          <a:xfrm>
            <a:off x="7198659" y="1920157"/>
            <a:ext cx="4661647" cy="3017686"/>
          </a:xfrm>
          <a:prstGeom prst="rect">
            <a:avLst/>
          </a:prstGeom>
          <a:noFill/>
        </p:spPr>
        <p:txBody>
          <a:bodyPr wrap="square">
            <a:spAutoFit/>
          </a:bodyPr>
          <a:lstStyle/>
          <a:p>
            <a:pPr algn="just" fontAlgn="base">
              <a:lnSpc>
                <a:spcPct val="115000"/>
              </a:lnSpc>
            </a:pP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O que é um infográfico?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tabLst>
                <a:tab pos="180340" algn="l"/>
              </a:tabLst>
            </a:pP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Você conhece esses gêneros textuais?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tabLst>
                <a:tab pos="180340" algn="l"/>
              </a:tabLst>
            </a:pP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Do que eles tratam?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tabLst>
                <a:tab pos="180340" algn="l"/>
              </a:tabLst>
            </a:pP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O que eles têm em comum?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tabLst>
                <a:tab pos="180340" algn="l"/>
              </a:tabLst>
            </a:pP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Qual dos textos chama mais atenção?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tabLst>
                <a:tab pos="180340" algn="l"/>
              </a:tabLst>
            </a:pP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Qual o tipo de linguagem nos textos I e II?</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5327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C4AC1F2-22F6-9AA8-603D-242F88702739}"/>
              </a:ext>
            </a:extLst>
          </p:cNvPr>
          <p:cNvSpPr txBox="1"/>
          <p:nvPr/>
        </p:nvSpPr>
        <p:spPr>
          <a:xfrm>
            <a:off x="394446" y="725251"/>
            <a:ext cx="11394141" cy="461665"/>
          </a:xfrm>
          <a:prstGeom prst="rect">
            <a:avLst/>
          </a:prstGeom>
          <a:noFill/>
        </p:spPr>
        <p:txBody>
          <a:bodyPr wrap="square">
            <a:spAutoFit/>
          </a:bodyPr>
          <a:lstStyle/>
          <a:p>
            <a:r>
              <a:rPr lang="pt-BR" sz="2400" b="1" dirty="0">
                <a:latin typeface="Arial Narrow" panose="020B0606020202030204" pitchFamily="34" charset="0"/>
              </a:rPr>
              <a:t>Conhecendo o gênero textual</a:t>
            </a:r>
          </a:p>
        </p:txBody>
      </p:sp>
      <p:sp>
        <p:nvSpPr>
          <p:cNvPr id="2" name="CaixaDeTexto 1">
            <a:extLst>
              <a:ext uri="{FF2B5EF4-FFF2-40B4-BE49-F238E27FC236}">
                <a16:creationId xmlns:a16="http://schemas.microsoft.com/office/drawing/2014/main" id="{7BD1B30B-9CFF-7583-24B6-C76869EB8F1B}"/>
              </a:ext>
            </a:extLst>
          </p:cNvPr>
          <p:cNvSpPr txBox="1"/>
          <p:nvPr/>
        </p:nvSpPr>
        <p:spPr>
          <a:xfrm>
            <a:off x="394446" y="1285597"/>
            <a:ext cx="11403106" cy="2677721"/>
          </a:xfrm>
          <a:prstGeom prst="rect">
            <a:avLst/>
          </a:prstGeom>
          <a:solidFill>
            <a:schemeClr val="accent1">
              <a:lumMod val="20000"/>
              <a:lumOff val="80000"/>
            </a:schemeClr>
          </a:solidFill>
          <a:ln w="28575">
            <a:solidFill>
              <a:schemeClr val="accent1">
                <a:lumMod val="50000"/>
              </a:schemeClr>
            </a:solidFill>
          </a:ln>
        </p:spPr>
        <p:txBody>
          <a:bodyPr wrap="square" rtlCol="0">
            <a:spAutoFit/>
          </a:bodyPr>
          <a:lstStyle/>
          <a:p>
            <a:pPr algn="ctr">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que é um infográfico?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 acordo com o Oxford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English</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Dictionary</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infográfico (ou gráfico de informações) é “uma representação visual de informações ou dados”.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Mas o significado de um infográfico é algo muito mais específico.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infográfico é uma coleção de imagens, visualizações de dados, como gráficos de barras e setores, e texto mínimo capaz de fornecer uma visão geral e fácil de entender a respeito de um assunto.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4000"/>
              </a:lnSpc>
            </a:pP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https://pt.venngage.com/blog/o-que-e-um-</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infografico</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/#1. Acesso em: 16 de maio 2024.</a:t>
            </a:r>
            <a:endParaRPr lang="pt-BR" sz="1000" kern="100" dirty="0">
              <a:effectLst/>
              <a:highlight>
                <a:srgbClr val="D9E2F3"/>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690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D3D3038-6A95-F4EB-3DDF-C69B3162B4FF}"/>
              </a:ext>
            </a:extLst>
          </p:cNvPr>
          <p:cNvSpPr txBox="1"/>
          <p:nvPr/>
        </p:nvSpPr>
        <p:spPr>
          <a:xfrm>
            <a:off x="367553" y="774803"/>
            <a:ext cx="11483788" cy="984885"/>
          </a:xfrm>
          <a:prstGeom prst="rect">
            <a:avLst/>
          </a:prstGeom>
          <a:noFill/>
        </p:spPr>
        <p:txBody>
          <a:bodyPr wrap="square">
            <a:spAutoFit/>
          </a:bodyPr>
          <a:lstStyle/>
          <a:p>
            <a:pPr algn="just" fontAlgn="base"/>
            <a:r>
              <a:rPr lang="pt-BR" sz="2300" kern="100" dirty="0">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1200" kern="100" dirty="0">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marR="90170"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MARKETING GOTA ECONOMIA DE ÁGUA on LinkedIn: Dicas para economizar água no  condomínio: 1 – Ter horários para regar os…">
            <a:extLst>
              <a:ext uri="{FF2B5EF4-FFF2-40B4-BE49-F238E27FC236}">
                <a16:creationId xmlns:a16="http://schemas.microsoft.com/office/drawing/2014/main" id="{4DAC4668-20BB-C930-148D-70BF4B01A21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6226" y="1864321"/>
            <a:ext cx="5500128" cy="3810338"/>
          </a:xfrm>
          <a:prstGeom prst="rect">
            <a:avLst/>
          </a:prstGeom>
          <a:noFill/>
          <a:ln>
            <a:noFill/>
          </a:ln>
        </p:spPr>
      </p:pic>
      <p:sp>
        <p:nvSpPr>
          <p:cNvPr id="5" name="CaixaDeTexto 4">
            <a:extLst>
              <a:ext uri="{FF2B5EF4-FFF2-40B4-BE49-F238E27FC236}">
                <a16:creationId xmlns:a16="http://schemas.microsoft.com/office/drawing/2014/main" id="{B2577F61-9938-CDA0-3173-DD44830CC39B}"/>
              </a:ext>
            </a:extLst>
          </p:cNvPr>
          <p:cNvSpPr txBox="1"/>
          <p:nvPr/>
        </p:nvSpPr>
        <p:spPr>
          <a:xfrm>
            <a:off x="506226" y="5779292"/>
            <a:ext cx="5500129" cy="400110"/>
          </a:xfrm>
          <a:prstGeom prst="rect">
            <a:avLst/>
          </a:prstGeom>
          <a:noFill/>
        </p:spPr>
        <p:txBody>
          <a:bodyPr wrap="square">
            <a:spAutoFit/>
          </a:bodyPr>
          <a:lstStyle/>
          <a:p>
            <a:pPr algn="ctr">
              <a:tabLst>
                <a:tab pos="180340" algn="l"/>
              </a:tabLs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a:t>
            </a:r>
            <a:r>
              <a:rPr lang="pt-BR" sz="1000" kern="100" dirty="0">
                <a:effectLst/>
                <a:highlight>
                  <a:srgbClr val="FFFF00"/>
                </a:highligh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https://sempreviva.wordpress.com/wp-content/uploads/2015/03/uso-da-agua.jpg?w=584.Acessp em 16 de mai. De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4189277F-5DD4-8676-1650-60BE71000C14}"/>
              </a:ext>
            </a:extLst>
          </p:cNvPr>
          <p:cNvSpPr txBox="1"/>
          <p:nvPr/>
        </p:nvSpPr>
        <p:spPr>
          <a:xfrm>
            <a:off x="6185648" y="1759688"/>
            <a:ext cx="5665694" cy="2915093"/>
          </a:xfrm>
          <a:prstGeom prst="rect">
            <a:avLst/>
          </a:prstGeom>
          <a:noFill/>
        </p:spPr>
        <p:txBody>
          <a:bodyPr wrap="square">
            <a:spAutoFit/>
          </a:bodyPr>
          <a:lstStyle/>
          <a:p>
            <a:pPr algn="just">
              <a:lnSpc>
                <a:spcPct val="115000"/>
              </a:lnSpc>
              <a:tabLst>
                <a:tab pos="18034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Infográfico é um conteúdo que une informações verbais e visuais, transmitindo dados e conceitos de forma fácil, isso garante o entendimento do leitor mesmo em temas complexos, costumam conter textos, ilustrações, gráficos, sons, ícones e outros tipos de mídia em sua produção. Que informação esse infográfico apresenta?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3141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70229AB-8BC7-F0F9-986E-0D310B2D0808}"/>
              </a:ext>
            </a:extLst>
          </p:cNvPr>
          <p:cNvSpPr txBox="1"/>
          <p:nvPr/>
        </p:nvSpPr>
        <p:spPr>
          <a:xfrm>
            <a:off x="345141" y="1037851"/>
            <a:ext cx="11501718" cy="4543103"/>
          </a:xfrm>
          <a:prstGeom prst="rect">
            <a:avLst/>
          </a:prstGeom>
          <a:noFill/>
        </p:spPr>
        <p:txBody>
          <a:bodyPr wrap="square">
            <a:spAutoFit/>
          </a:bodyPr>
          <a:lstStyle/>
          <a:p>
            <a:pPr algn="just">
              <a:lnSpc>
                <a:spcPct val="115000"/>
              </a:lnSpc>
              <a:tabLst>
                <a:tab pos="18034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Como o objetivo de um infográfico não é apenas informar, mas também tornar a experiência de visualização divertida e agradável para seu público, ele combina diferentes elementos gráficos - como cores, ícones, imagens, ilustrações e fontes. Tudo isso para explicar um tópico de uma forma atraente e fácil de entender. Que elementos não verbais representados nesse texto são responsáveis por tornar o texto mais atrativo e despertar a atenção do leitor?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gênero Infográfico serve para transmitir informações por meio do uso de imagens, desenhos e demais elementos visuais gráficos. Por que a informação sobre o consumo diário de água “49,6 litros!” foi destacada?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Qual é o órgão responsável pelo texto e pela certeza das informações apresentadas?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36613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70229AB-8BC7-F0F9-986E-0D310B2D0808}"/>
              </a:ext>
            </a:extLst>
          </p:cNvPr>
          <p:cNvSpPr txBox="1"/>
          <p:nvPr/>
        </p:nvSpPr>
        <p:spPr>
          <a:xfrm>
            <a:off x="358588" y="804768"/>
            <a:ext cx="11501718" cy="5235985"/>
          </a:xfrm>
          <a:prstGeom prst="rect">
            <a:avLst/>
          </a:prstGeom>
          <a:noFill/>
        </p:spPr>
        <p:txBody>
          <a:bodyPr wrap="square">
            <a:spAutoFit/>
          </a:bodyPr>
          <a:lstStyle/>
          <a:p>
            <a:pPr algn="just">
              <a:lnSpc>
                <a:spcPct val="115000"/>
              </a:lnSpc>
              <a:tabLst>
                <a:tab pos="18034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texto, a palavra “Consome” poderia ser substituída, sem prejuízo no sentido, por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utiliza.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compra.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emprega.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desperdiça.</a:t>
            </a:r>
          </a:p>
          <a:p>
            <a:pPr algn="just">
              <a:lnSpc>
                <a:spcPct val="115000"/>
              </a:lnSpc>
              <a:tabLst>
                <a:tab pos="180340" algn="l"/>
              </a:tabLs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principal finalidade desse infográfico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evitar a abordagem de questões complexas.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apresentar informações somente a respeito de assuntos polêmicos.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dificultar a visão e, principalmente, a compreensão sobre questões complexas.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apresentar dados e explicar questões complexas de uma forma mais rápida e simples.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50933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09113EC-9796-E875-12F5-5D307B884CBA}"/>
              </a:ext>
            </a:extLst>
          </p:cNvPr>
          <p:cNvSpPr txBox="1"/>
          <p:nvPr/>
        </p:nvSpPr>
        <p:spPr>
          <a:xfrm>
            <a:off x="394447" y="982271"/>
            <a:ext cx="11430000" cy="2915093"/>
          </a:xfrm>
          <a:prstGeom prst="rect">
            <a:avLst/>
          </a:prstGeom>
          <a:noFill/>
        </p:spPr>
        <p:txBody>
          <a:bodyPr wrap="square">
            <a:spAutoFit/>
          </a:bodyPr>
          <a:lstStyle/>
          <a:p>
            <a:pPr algn="just">
              <a:lnSpc>
                <a:spcPct val="115000"/>
              </a:lnSpc>
              <a:tabLst>
                <a:tab pos="18034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infográficos apresentam informações de forma sintética, utilizando imagens, cores, organização gráfica etc. Indique dois exemplos, no infográfico reproduzido acima, um em que a informação é apresentada por meio de linguagem verbal e outro por meio da linguagem não verbal.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Logo após o título do infográfico “Você sabe quanto de água consome por dia”? há representações visuais que fazem referência à quantidade de água e quanto é utilizada.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Quais objetos foram utilizados nessa representação?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6434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AD43314-2958-8950-3778-3DF83054020E}"/>
              </a:ext>
            </a:extLst>
          </p:cNvPr>
          <p:cNvGraphicFramePr>
            <a:graphicFrameLocks noGrp="1"/>
          </p:cNvGraphicFramePr>
          <p:nvPr>
            <p:extLst>
              <p:ext uri="{D42A27DB-BD31-4B8C-83A1-F6EECF244321}">
                <p14:modId xmlns:p14="http://schemas.microsoft.com/office/powerpoint/2010/main" val="1332575283"/>
              </p:ext>
            </p:extLst>
          </p:nvPr>
        </p:nvGraphicFramePr>
        <p:xfrm>
          <a:off x="340660" y="669310"/>
          <a:ext cx="11519646" cy="346697"/>
        </p:xfrm>
        <a:graphic>
          <a:graphicData uri="http://schemas.openxmlformats.org/drawingml/2006/table">
            <a:tbl>
              <a:tblPr firstRow="1" firstCol="1" bandRow="1"/>
              <a:tblGrid>
                <a:gridCol w="1151964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10052C8A-C396-F850-378B-08D5BBB2F4AD}"/>
              </a:ext>
            </a:extLst>
          </p:cNvPr>
          <p:cNvSpPr txBox="1"/>
          <p:nvPr/>
        </p:nvSpPr>
        <p:spPr>
          <a:xfrm>
            <a:off x="340660" y="993956"/>
            <a:ext cx="11519646" cy="461665"/>
          </a:xfrm>
          <a:prstGeom prst="rect">
            <a:avLst/>
          </a:prstGeom>
          <a:noFill/>
        </p:spPr>
        <p:txBody>
          <a:bodyPr wrap="square">
            <a:spAutoFit/>
          </a:bodyPr>
          <a:lstStyle/>
          <a:p>
            <a:pPr algn="just"/>
            <a:r>
              <a:rPr lang="pt-BR" sz="2400" b="1" dirty="0">
                <a:latin typeface="Arial Narrow" panose="020B0606020202030204" pitchFamily="34" charset="0"/>
              </a:rPr>
              <a:t>Ampliando os conhecimentos</a:t>
            </a:r>
          </a:p>
        </p:txBody>
      </p:sp>
      <p:sp>
        <p:nvSpPr>
          <p:cNvPr id="4" name="CaixaDeTexto 3">
            <a:extLst>
              <a:ext uri="{FF2B5EF4-FFF2-40B4-BE49-F238E27FC236}">
                <a16:creationId xmlns:a16="http://schemas.microsoft.com/office/drawing/2014/main" id="{F4C54BAC-A8E4-16CC-59D8-533E41E4654A}"/>
              </a:ext>
            </a:extLst>
          </p:cNvPr>
          <p:cNvSpPr txBox="1"/>
          <p:nvPr/>
        </p:nvSpPr>
        <p:spPr>
          <a:xfrm>
            <a:off x="340660" y="1455621"/>
            <a:ext cx="6096000" cy="923330"/>
          </a:xfrm>
          <a:prstGeom prst="rect">
            <a:avLst/>
          </a:prstGeom>
          <a:noFill/>
        </p:spPr>
        <p:txBody>
          <a:bodyPr wrap="square">
            <a:spAutoFit/>
          </a:bodyPr>
          <a:lstStyle/>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p>
          <a:p>
            <a:endParaRPr lang="pt-BR" sz="800" kern="100" dirty="0">
              <a:latin typeface="Arial Narrow" panose="020B0606020202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9F03FAFE-FB67-1552-298D-75D250E94987}"/>
              </a:ext>
            </a:extLst>
          </p:cNvPr>
          <p:cNvPicPr>
            <a:picLocks noChangeAspect="1"/>
          </p:cNvPicPr>
          <p:nvPr/>
        </p:nvPicPr>
        <p:blipFill rotWithShape="1">
          <a:blip r:embed="rId2">
            <a:extLst>
              <a:ext uri="{28A0092B-C50C-407E-A947-70E740481C1C}">
                <a14:useLocalDpi xmlns:a14="http://schemas.microsoft.com/office/drawing/2010/main" val="0"/>
              </a:ext>
            </a:extLst>
          </a:blip>
          <a:srcRect b="4936"/>
          <a:stretch/>
        </p:blipFill>
        <p:spPr bwMode="auto">
          <a:xfrm>
            <a:off x="3251288" y="2113116"/>
            <a:ext cx="5404135" cy="4075574"/>
          </a:xfrm>
          <a:prstGeom prst="rect">
            <a:avLst/>
          </a:prstGeom>
          <a:noFill/>
        </p:spPr>
      </p:pic>
      <p:sp>
        <p:nvSpPr>
          <p:cNvPr id="9" name="CaixaDeTexto 8">
            <a:extLst>
              <a:ext uri="{FF2B5EF4-FFF2-40B4-BE49-F238E27FC236}">
                <a16:creationId xmlns:a16="http://schemas.microsoft.com/office/drawing/2014/main" id="{74248FFB-0EF4-2C7C-6FF5-8B391CE1C88D}"/>
              </a:ext>
            </a:extLst>
          </p:cNvPr>
          <p:cNvSpPr txBox="1"/>
          <p:nvPr/>
        </p:nvSpPr>
        <p:spPr>
          <a:xfrm>
            <a:off x="645458" y="6230923"/>
            <a:ext cx="10901082" cy="400110"/>
          </a:xfrm>
          <a:prstGeom prst="rect">
            <a:avLst/>
          </a:prstGeom>
          <a:noFill/>
        </p:spPr>
        <p:txBody>
          <a:bodyPr wrap="square">
            <a:spAutoFit/>
          </a:bodyPr>
          <a:lstStyle/>
          <a:p>
            <a:pPr algn="ct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a:t>
            </a:r>
            <a:r>
              <a:rPr lang="pt-BR"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https://www.folhadelondrina.com.br/img/2018/07/0x800/img_3507.webp?fallback=https%3A%2F%2Fwww.folhadelondrina.com.br%2Fimg%2F2018%2F07%2Fimg_3507.jpg%3Fxid%3D4473787&amp;xid=4473787.Acesso em 16 de mai. De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4721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1B044DB5-AA83-90E3-7A49-6587C7A802FE}"/>
              </a:ext>
            </a:extLst>
          </p:cNvPr>
          <p:cNvSpPr txBox="1"/>
          <p:nvPr/>
        </p:nvSpPr>
        <p:spPr>
          <a:xfrm>
            <a:off x="354106" y="721969"/>
            <a:ext cx="11483787" cy="5539978"/>
          </a:xfrm>
          <a:prstGeom prst="rect">
            <a:avLst/>
          </a:prstGeom>
          <a:noFill/>
        </p:spPr>
        <p:txBody>
          <a:bodyPr wrap="square">
            <a:spAutoFit/>
          </a:bodyPr>
          <a:lstStyle/>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Os infográficos são usados para complementar informações ou dados e transmiti-los de forma clara, atraente e interessante para o público-alvo. Qual é a informação que está em destaque nesse infográfico?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 porcentagem de crianças que tem problemas causados pelo uso excessivo de telas.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 recomendação de uso de celulares e tabletes para crianças de 2 a 5 anos.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 indicação de problemas que o excesso de telas pode gerar nas crianças.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 quantidade de crianças que mantem a tela do celular a 60 cm da face.</a:t>
            </a:r>
          </a:p>
          <a:p>
            <a:pPr algn="just"/>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infográfico “Fique atento: Uso de telas por crianças” mostra uma combinação de elementos textuais e visuais feita com o objetivo de transmitir informações de uma forma mais clara e atrativa. O objetivo desse infográfico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informar os leitores sobre os principais problemas causadas pelo excesso do uso de tela por crianças.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dar opinião de como cuidar dos problemas dos olhos provocados pelo uso excessivo de telas.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relatar os principais problemas nos olhos que o excesso do uso de telas pode gerar nas crianças.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demonstrar interesse e curiosidade para conhecer e entender o conteúdo que a criança está acessando.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2169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060B4EC-AB91-FB59-253A-AA959B84EF8C}"/>
              </a:ext>
            </a:extLst>
          </p:cNvPr>
          <p:cNvSpPr txBox="1"/>
          <p:nvPr/>
        </p:nvSpPr>
        <p:spPr>
          <a:xfrm>
            <a:off x="372035" y="1139948"/>
            <a:ext cx="11447930" cy="4277774"/>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Quando há uma abundância de dados em uma pesquisa, pode ser difícil destacar os pontos relevantes em uma apresentação tradicional. Usar um infográfico permite que você agrupe os elementos do foco principal para gerar o impacto desejado nos leitores. Quais dados são divulgados que relacionam os problemas de visão ao uso abusivo de telas por crianças?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 acordo com texto, podemos entender 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cada 2 horas tirar o olhar das crianças das telas e focalizar objetos distantes.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devemos proibir a criança realizar atividades em ambientes externos diariamente.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 uso de tablets e celulares por crianças de 2 a 5 anos não deve ultrapassar 1 hora por dia.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devemos aproximar demais os olhos dos celulares tablets e computadores excessivamente.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69878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D586830-F4F6-0E24-397D-213601171FC6}"/>
              </a:ext>
            </a:extLst>
          </p:cNvPr>
          <p:cNvSpPr txBox="1"/>
          <p:nvPr/>
        </p:nvSpPr>
        <p:spPr>
          <a:xfrm>
            <a:off x="300318" y="1015328"/>
            <a:ext cx="11430921" cy="769441"/>
          </a:xfrm>
          <a:prstGeom prst="rect">
            <a:avLst/>
          </a:prstGeom>
          <a:noFill/>
        </p:spPr>
        <p:txBody>
          <a:bodyPr wrap="square">
            <a:spAutoFit/>
          </a:bodyPr>
          <a:lstStyle/>
          <a:p>
            <a:r>
              <a:rPr lang="pt-BR" sz="2200" b="1" dirty="0">
                <a:latin typeface="Arial Narrow" panose="020B0606020202030204" pitchFamily="34" charset="0"/>
              </a:rPr>
              <a:t>Semana 4</a:t>
            </a:r>
          </a:p>
          <a:p>
            <a:r>
              <a:rPr lang="pt-BR" sz="22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6FA716D5-0F82-FA7D-CBF9-56830E32E2F1}"/>
              </a:ext>
            </a:extLst>
          </p:cNvPr>
          <p:cNvGraphicFramePr>
            <a:graphicFrameLocks noGrp="1"/>
          </p:cNvGraphicFramePr>
          <p:nvPr>
            <p:extLst>
              <p:ext uri="{D42A27DB-BD31-4B8C-83A1-F6EECF244321}">
                <p14:modId xmlns:p14="http://schemas.microsoft.com/office/powerpoint/2010/main" val="1781004417"/>
              </p:ext>
            </p:extLst>
          </p:nvPr>
        </p:nvGraphicFramePr>
        <p:xfrm>
          <a:off x="349624" y="700655"/>
          <a:ext cx="11501716" cy="376746"/>
        </p:xfrm>
        <a:graphic>
          <a:graphicData uri="http://schemas.openxmlformats.org/drawingml/2006/table">
            <a:tbl>
              <a:tblPr firstRow="1" firstCol="1" bandRow="1"/>
              <a:tblGrid>
                <a:gridCol w="1150171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BCC3A8C7-2060-B2FF-1E3F-32CBB799F9A4}"/>
              </a:ext>
            </a:extLst>
          </p:cNvPr>
          <p:cNvSpPr txBox="1"/>
          <p:nvPr/>
        </p:nvSpPr>
        <p:spPr>
          <a:xfrm>
            <a:off x="340660" y="2222009"/>
            <a:ext cx="11510680" cy="4324261"/>
          </a:xfrm>
          <a:prstGeom prst="rect">
            <a:avLst/>
          </a:prstGeom>
          <a:solidFill>
            <a:schemeClr val="accent4">
              <a:lumMod val="20000"/>
              <a:lumOff val="80000"/>
            </a:schemeClr>
          </a:solidFill>
          <a:ln w="28575">
            <a:solidFill>
              <a:schemeClr val="accent4">
                <a:lumMod val="75000"/>
              </a:schemeClr>
            </a:solidFill>
          </a:ln>
        </p:spPr>
        <p:txBody>
          <a:bodyPr wrap="square" rtlCol="0">
            <a:spAutoFit/>
          </a:bodyPr>
          <a:lstStyle/>
          <a:p>
            <a:pPr algn="just"/>
            <a:r>
              <a:rPr lang="pt-BR" sz="2200"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Os infográficos são ferramentas poderosas no marketing visual, utilizadas para transmitir informações complexas de maneira visualmente atrativa e fácil de compreender. Existem diversos tipos de infográficos, cada um com sua própria abordagem e finalidade específica. São eles: </a:t>
            </a:r>
            <a:r>
              <a:rPr lang="pt-BR" sz="2200" b="1"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Infográficos informativos</a:t>
            </a:r>
            <a:r>
              <a:rPr lang="pt-BR" sz="2200"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 são usados para representar dados e estatísticas, incluindo gráficos de barras, gráficos de pizza, histogramas e tabelas que simplificam informações numéricas e estatísticas</a:t>
            </a:r>
            <a:r>
              <a:rPr lang="pt-BR" sz="2200" b="1"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 Fluxogramas</a:t>
            </a:r>
            <a:r>
              <a:rPr lang="pt-BR" sz="2200"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 que mostram sequências de etapas ou processos, frequentemente usando setas, ícones ou caixas conectadas para demonstrar a progressão de um processo ou procedimento</a:t>
            </a:r>
            <a:r>
              <a:rPr lang="pt-BR" sz="2200" b="1"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 Infográficos</a:t>
            </a:r>
            <a:r>
              <a:rPr lang="pt-BR" sz="2200"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 </a:t>
            </a:r>
            <a:r>
              <a:rPr lang="pt-BR" sz="2200" b="1"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comparativos</a:t>
            </a:r>
            <a:r>
              <a:rPr lang="pt-BR" sz="2200"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 são utilizados para contrastar diferenças entre dados, produtos ou conceitos, apresentando lado a lado as características para facilitar a compreensão das comparações. </a:t>
            </a:r>
            <a:r>
              <a:rPr lang="pt-BR" sz="2200" b="1"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Infográficos geográficos</a:t>
            </a:r>
            <a:r>
              <a:rPr lang="pt-BR" sz="2200"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 usam representações geográficas para mostrar informações sobre locais específicos, demografia, distribuição de dados ou eventos em um mapa. </a:t>
            </a:r>
            <a:r>
              <a:rPr lang="pt-BR" sz="2200" b="1"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Infográficos hierárquicos</a:t>
            </a:r>
            <a:r>
              <a:rPr lang="pt-BR" sz="2200"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 mostram estruturas organizacionais ou hierarquias usando formatos visuais como árvores, gráficos de bolhas ou diagramas que representam níveis de importância ou categorias.</a:t>
            </a:r>
            <a:r>
              <a:rPr lang="pt-BR" sz="2300" kern="100" dirty="0">
                <a:solidFill>
                  <a:srgbClr val="000000"/>
                </a:solidFill>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highlight>
                <a:srgbClr val="FFF2CC"/>
              </a:highlight>
              <a:latin typeface="Calibri" panose="020F0502020204030204" pitchFamily="34" charset="0"/>
              <a:ea typeface="Calibri" panose="020F0502020204030204" pitchFamily="34" charset="0"/>
              <a:cs typeface="Times New Roman" panose="02020603050405020304" pitchFamily="18" charset="0"/>
            </a:endParaRPr>
          </a:p>
          <a:p>
            <a:pPr algn="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 https://www.nuvemshop.com.br/blog/infografico/ Acesso em: 24 de abr. de 2024</a:t>
            </a:r>
            <a:endParaRPr lang="pt-BR" sz="1000" kern="100" dirty="0">
              <a:effectLst/>
              <a:highlight>
                <a:srgbClr val="D9E2F3"/>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805111F6-BF74-AE7C-B297-6975050CC41A}"/>
              </a:ext>
            </a:extLst>
          </p:cNvPr>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colorTemperature colorTemp="59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340660" y="1739848"/>
            <a:ext cx="2411505" cy="563166"/>
          </a:xfrm>
          <a:prstGeom prst="rect">
            <a:avLst/>
          </a:prstGeom>
          <a:noFill/>
          <a:ln>
            <a:noFill/>
          </a:ln>
        </p:spPr>
      </p:pic>
    </p:spTree>
    <p:extLst>
      <p:ext uri="{BB962C8B-B14F-4D97-AF65-F5344CB8AC3E}">
        <p14:creationId xmlns:p14="http://schemas.microsoft.com/office/powerpoint/2010/main" val="6076747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D89811-FF4C-C7A9-1D48-239DB0142294}"/>
              </a:ext>
            </a:extLst>
          </p:cNvPr>
          <p:cNvSpPr txBox="1"/>
          <p:nvPr/>
        </p:nvSpPr>
        <p:spPr>
          <a:xfrm>
            <a:off x="277906" y="697167"/>
            <a:ext cx="11582400" cy="800219"/>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Atividade de Interpretação - Infográfico sobre a Dengue - 6º ...">
            <a:extLst>
              <a:ext uri="{FF2B5EF4-FFF2-40B4-BE49-F238E27FC236}">
                <a16:creationId xmlns:a16="http://schemas.microsoft.com/office/drawing/2014/main" id="{137E316B-852D-97DA-E308-102367D6E1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1694" y="1497386"/>
            <a:ext cx="6233964" cy="4877733"/>
          </a:xfrm>
          <a:prstGeom prst="rect">
            <a:avLst/>
          </a:prstGeom>
          <a:noFill/>
          <a:ln>
            <a:noFill/>
          </a:ln>
        </p:spPr>
      </p:pic>
      <p:sp>
        <p:nvSpPr>
          <p:cNvPr id="7" name="CaixaDeTexto 6">
            <a:extLst>
              <a:ext uri="{FF2B5EF4-FFF2-40B4-BE49-F238E27FC236}">
                <a16:creationId xmlns:a16="http://schemas.microsoft.com/office/drawing/2014/main" id="{C07222C5-944C-EDB0-D064-BE604035F370}"/>
              </a:ext>
            </a:extLst>
          </p:cNvPr>
          <p:cNvSpPr txBox="1"/>
          <p:nvPr/>
        </p:nvSpPr>
        <p:spPr>
          <a:xfrm>
            <a:off x="672352" y="6375119"/>
            <a:ext cx="5396753" cy="248594"/>
          </a:xfrm>
          <a:prstGeom prst="rect">
            <a:avLst/>
          </a:prstGeom>
          <a:noFill/>
        </p:spPr>
        <p:txBody>
          <a:bodyPr wrap="square">
            <a:spAutoFit/>
          </a:bodyPr>
          <a:lstStyle/>
          <a:p>
            <a:pPr algn="ct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https://i0.wp.com/tudoportugues.com/wp-content/uploads/2024/03/Sem-titulo-23.jpg?resize=944%2C706</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E484D707-2930-1516-EFAD-56F165BF8402}"/>
              </a:ext>
            </a:extLst>
          </p:cNvPr>
          <p:cNvSpPr txBox="1"/>
          <p:nvPr/>
        </p:nvSpPr>
        <p:spPr>
          <a:xfrm>
            <a:off x="6619446" y="1497386"/>
            <a:ext cx="5294648" cy="4543231"/>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Infográfico é um gênero que serve para transmitir informações através do uso de imagens, desenhos e demais elementos visuais gráficos. Ele pode ser constituído por textos, quadros, legendas, mapas, números, ícones, ilustrações, fotografias, fundos e tabelas. Este gênero representa uma mistura, de forma dinâmica, do texto verbal com o não verbal, originando um universo visualmente chamativo. O texto acima é considerado um infográfico. Com suas palavras, explique o porquê?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36395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FD9EDD4-8B12-4C81-F72B-D56DEA8B1F12}"/>
              </a:ext>
            </a:extLst>
          </p:cNvPr>
          <p:cNvSpPr txBox="1"/>
          <p:nvPr/>
        </p:nvSpPr>
        <p:spPr>
          <a:xfrm>
            <a:off x="313765" y="772289"/>
            <a:ext cx="11537576" cy="4543231"/>
          </a:xfrm>
          <a:prstGeom prst="rect">
            <a:avLst/>
          </a:prstGeom>
          <a:noFill/>
        </p:spPr>
        <p:txBody>
          <a:bodyPr wrap="square">
            <a:spAutoFit/>
          </a:bodyPr>
          <a:lstStyle/>
          <a:p>
            <a:pPr>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15.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infográfico há o emprego do verbo imperativo com o sentido de alertar, convidar ou recomendar, mantendo o intuito de interferir no comportamento das pessoas. Retire, do texto, pelo menos três verbos no modo imperativo que sintetizam a linguagem persuasiva do infográfico.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Conforme mostrado no infográfico, quais ações podem ser tomadas para vencer a batalha contra o mosquito?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17.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campanha acima é um bom exemplo de infográfico porque mistura texto e imagens de diversas formas para passar informações claras à população e ser visualmente atrativa para o leitor. Além disso, mostra-se que os infográficos podem ser usados de muitas formas, como em campanhas publicitárias. Por que o texto usou a imagem de várias pessoas abraçadas nesse infográfico?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32448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A6A6D50-97A8-7A6E-FDAD-162CBA7E825F}"/>
              </a:ext>
            </a:extLst>
          </p:cNvPr>
          <p:cNvSpPr txBox="1"/>
          <p:nvPr/>
        </p:nvSpPr>
        <p:spPr>
          <a:xfrm>
            <a:off x="331694" y="897006"/>
            <a:ext cx="11528612" cy="2915093"/>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18.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infográfico é uma união entre texto e elementos visuais para transmitir informações, mistura a linguagem verbal (uso de palavras) e a não verbal (uso de elementos visuais), sendo, portanto, multimodal. Assim, seu principal objetivo é mostrar dados de forma visualmente atraente e clara. No infográfico, do texto V, quais profissionais podem auxiliar no combate ao Aedes aegypt?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19.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Como os meios de comunicação podem contribuir para aumentar a conscientização e a adoção de medidas preventivas pela população?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41494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F48EC0D3-F179-F781-915B-59207CDDED23}"/>
              </a:ext>
            </a:extLst>
          </p:cNvPr>
          <p:cNvGraphicFramePr>
            <a:graphicFrameLocks noGrp="1"/>
          </p:cNvGraphicFramePr>
          <p:nvPr>
            <p:extLst>
              <p:ext uri="{D42A27DB-BD31-4B8C-83A1-F6EECF244321}">
                <p14:modId xmlns:p14="http://schemas.microsoft.com/office/powerpoint/2010/main" val="1812092501"/>
              </p:ext>
            </p:extLst>
          </p:nvPr>
        </p:nvGraphicFramePr>
        <p:xfrm>
          <a:off x="323651" y="768976"/>
          <a:ext cx="11563547" cy="376746"/>
        </p:xfrm>
        <a:graphic>
          <a:graphicData uri="http://schemas.openxmlformats.org/drawingml/2006/table">
            <a:tbl>
              <a:tblPr firstRow="1" firstCol="1" bandRow="1"/>
              <a:tblGrid>
                <a:gridCol w="11563547">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9B7E9D45-BD0D-438F-0518-5059DF82332E}"/>
              </a:ext>
            </a:extLst>
          </p:cNvPr>
          <p:cNvSpPr txBox="1"/>
          <p:nvPr/>
        </p:nvSpPr>
        <p:spPr>
          <a:xfrm>
            <a:off x="304801" y="1187995"/>
            <a:ext cx="11496311" cy="800219"/>
          </a:xfrm>
          <a:prstGeom prst="rect">
            <a:avLst/>
          </a:prstGeom>
          <a:noFill/>
        </p:spPr>
        <p:txBody>
          <a:bodyPr wrap="square">
            <a:spAutoFit/>
          </a:bodyPr>
          <a:lstStyle/>
          <a:p>
            <a:pPr algn="just" fontAlgn="base"/>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Setembro - Semana 1</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Contextualizando o gênero textual, o tema e o campo</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3CDC2D78-4F4B-310F-A8A5-A4900E4A66A1}"/>
              </a:ext>
            </a:extLst>
          </p:cNvPr>
          <p:cNvSpPr txBox="1"/>
          <p:nvPr/>
        </p:nvSpPr>
        <p:spPr>
          <a:xfrm>
            <a:off x="323650" y="2101129"/>
            <a:ext cx="11563549" cy="800219"/>
          </a:xfrm>
          <a:prstGeom prst="rect">
            <a:avLst/>
          </a:prstGeom>
          <a:noFill/>
        </p:spPr>
        <p:txBody>
          <a:bodyPr wrap="square">
            <a:spAutoFit/>
          </a:bodyPr>
          <a:lstStyle/>
          <a:p>
            <a:pPr algn="just" fontAlgn="base"/>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nossos estudos, agora, se voltam para o gênero textual Poema, vamos conhecê-lo?!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6C679645-94E0-74A7-1A36-6AB733A2FD63}"/>
              </a:ext>
            </a:extLst>
          </p:cNvPr>
          <p:cNvSpPr txBox="1"/>
          <p:nvPr/>
        </p:nvSpPr>
        <p:spPr>
          <a:xfrm>
            <a:off x="347844" y="3179529"/>
            <a:ext cx="11496312" cy="2172005"/>
          </a:xfrm>
          <a:prstGeom prst="rect">
            <a:avLst/>
          </a:prstGeom>
          <a:noFill/>
        </p:spPr>
        <p:txBody>
          <a:bodyPr wrap="square">
            <a:spAutoFit/>
          </a:bodyPr>
          <a:lstStyle/>
          <a:p>
            <a:pPr algn="just" fontAlgn="base">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Antes de ler os textos, vamos conversar?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você conhece sobre poemas?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linguagem de uma reportagem/ notícia é diferente da linguagem de um poema? Por quê?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é linguagem subjetiva e linguagem objetiva?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dirty="0">
                <a:effectLst/>
                <a:latin typeface="Arial Narrow" panose="020B0606020202030204" pitchFamily="34" charset="0"/>
                <a:ea typeface="Calibri" panose="020F0502020204030204" pitchFamily="34" charset="0"/>
                <a:cs typeface="Times New Roman" panose="02020603050405020304" pitchFamily="18" charset="0"/>
              </a:rPr>
              <a:t>- Poema e poesia são a mesma coisa? </a:t>
            </a:r>
            <a:endParaRPr lang="pt-BR" sz="2300" dirty="0"/>
          </a:p>
        </p:txBody>
      </p:sp>
    </p:spTree>
    <p:extLst>
      <p:ext uri="{BB962C8B-B14F-4D97-AF65-F5344CB8AC3E}">
        <p14:creationId xmlns:p14="http://schemas.microsoft.com/office/powerpoint/2010/main" val="3660821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95C5814-8798-3257-7386-D08A1C6736E6}"/>
              </a:ext>
            </a:extLst>
          </p:cNvPr>
          <p:cNvSpPr txBox="1"/>
          <p:nvPr/>
        </p:nvSpPr>
        <p:spPr>
          <a:xfrm>
            <a:off x="340658" y="759720"/>
            <a:ext cx="11492754" cy="472758"/>
          </a:xfrm>
          <a:prstGeom prst="rect">
            <a:avLst/>
          </a:prstGeom>
          <a:noFill/>
        </p:spPr>
        <p:txBody>
          <a:bodyPr wrap="square">
            <a:spAutoFit/>
          </a:bodyPr>
          <a:lstStyle/>
          <a:p>
            <a:pPr algn="just" fontAlgn="base">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834BBF2-B84D-F6B2-14D5-D334F1CD9086}"/>
              </a:ext>
            </a:extLst>
          </p:cNvPr>
          <p:cNvSpPr txBox="1"/>
          <p:nvPr/>
        </p:nvSpPr>
        <p:spPr>
          <a:xfrm>
            <a:off x="340660" y="1266869"/>
            <a:ext cx="11510680" cy="4063420"/>
          </a:xfrm>
          <a:prstGeom prst="rect">
            <a:avLst/>
          </a:prstGeom>
          <a:solidFill>
            <a:schemeClr val="accent6">
              <a:lumMod val="20000"/>
              <a:lumOff val="80000"/>
            </a:schemeClr>
          </a:solidFill>
          <a:ln w="28575">
            <a:solidFill>
              <a:schemeClr val="accent6">
                <a:lumMod val="75000"/>
              </a:schemeClr>
            </a:solidFill>
          </a:ln>
        </p:spPr>
        <p:txBody>
          <a:bodyPr wrap="square" rtlCol="0">
            <a:spAutoFit/>
          </a:bodyPr>
          <a:lstStyle/>
          <a:p>
            <a:pPr algn="just" fontAlgn="base">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Poema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 texto literário escrito em versos, que são distribuídos em estrofes. Esses versos podem ser regulares, brancos ou livres. Se for composto por versos regulares, esse texto poderá apresentar diversos tipos de rimas. Também pode ser narrativo, dramático ou lírico.</a:t>
            </a:r>
          </a:p>
          <a:p>
            <a:pPr algn="just" fontAlgn="base">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 relação às diferenças entre poema e poesia, o poema se refere a uma estrutura textual, enquanto a poesia está relacionada ao conteúdo do texto.</a:t>
            </a:r>
          </a:p>
          <a:p>
            <a:pPr algn="just" fontAlgn="base">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Características de um poema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poema apresenta: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Versos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regulares: com métrica e rima;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brancos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métrica e sem rima;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livres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sem métrica e sem rima.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Estrofes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 dois versos; de três versos até de dez versos. O poema também pode apresentar rima. </a:t>
            </a:r>
          </a:p>
          <a:p>
            <a:pPr algn="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https://www.institutoclaro.org.br/</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educacao</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/para-ensinar/planos-de-aula/</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genero</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-textual-poema/. Acesso em: 28 de mai. 2024.</a:t>
            </a:r>
            <a:r>
              <a:rPr lang="pt-BR" sz="1000" kern="100" dirty="0">
                <a:effectLst/>
                <a:highlight>
                  <a:srgbClr val="FFF2CC"/>
                </a:highlight>
                <a:latin typeface="Arial Narrow" panose="020B0606020202030204" pitchFamily="34" charset="0"/>
                <a:ea typeface="Calibri" panose="020F0502020204030204" pitchFamily="34" charset="0"/>
                <a:cs typeface="Times New Roman" panose="02020603050405020304" pitchFamily="18" charset="0"/>
              </a:rPr>
              <a:t> </a:t>
            </a:r>
          </a:p>
          <a:p>
            <a:pPr algn="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 https://www.nuvemshop.com.br/blog/infografico/ Acesso em: 24 de abr. de 2024</a:t>
            </a:r>
            <a:endParaRPr lang="pt-BR" sz="1000" kern="100" dirty="0">
              <a:effectLst/>
              <a:highlight>
                <a:srgbClr val="D9E2F3"/>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08464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E41B8E3-DEC9-76BA-83E1-943721FE7CC4}"/>
              </a:ext>
            </a:extLst>
          </p:cNvPr>
          <p:cNvSpPr txBox="1"/>
          <p:nvPr/>
        </p:nvSpPr>
        <p:spPr>
          <a:xfrm>
            <a:off x="340659" y="799591"/>
            <a:ext cx="11528612" cy="1508105"/>
          </a:xfrm>
          <a:prstGeom prst="rect">
            <a:avLst/>
          </a:prstGeom>
          <a:noFill/>
        </p:spPr>
        <p:txBody>
          <a:bodyPr wrap="square">
            <a:spAutoFit/>
          </a:bodyPr>
          <a:lstStyle/>
          <a:p>
            <a:pPr algn="just" fontAlgn="base"/>
            <a:r>
              <a:rPr lang="pt-BR" sz="2300" kern="100" dirty="0">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marR="90170"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Receita de espantar a tristeza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Roseana Murray</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3302DFFA-BB8C-FA9B-371F-4BF676567E5C}"/>
              </a:ext>
            </a:extLst>
          </p:cNvPr>
          <p:cNvGraphicFramePr>
            <a:graphicFrameLocks noGrp="1"/>
          </p:cNvGraphicFramePr>
          <p:nvPr>
            <p:extLst>
              <p:ext uri="{D42A27DB-BD31-4B8C-83A1-F6EECF244321}">
                <p14:modId xmlns:p14="http://schemas.microsoft.com/office/powerpoint/2010/main" val="1032645553"/>
              </p:ext>
            </p:extLst>
          </p:nvPr>
        </p:nvGraphicFramePr>
        <p:xfrm>
          <a:off x="869576" y="2494679"/>
          <a:ext cx="10363200" cy="3048000"/>
        </p:xfrm>
        <a:graphic>
          <a:graphicData uri="http://schemas.openxmlformats.org/drawingml/2006/table">
            <a:tbl>
              <a:tblPr firstRow="1" bandRow="1">
                <a:tableStyleId>{5C22544A-7EE6-4342-B048-85BDC9FD1C3A}</a:tableStyleId>
              </a:tblPr>
              <a:tblGrid>
                <a:gridCol w="5181600">
                  <a:extLst>
                    <a:ext uri="{9D8B030D-6E8A-4147-A177-3AD203B41FA5}">
                      <a16:colId xmlns:a16="http://schemas.microsoft.com/office/drawing/2014/main" val="2438947554"/>
                    </a:ext>
                  </a:extLst>
                </a:gridCol>
                <a:gridCol w="5181600">
                  <a:extLst>
                    <a:ext uri="{9D8B030D-6E8A-4147-A177-3AD203B41FA5}">
                      <a16:colId xmlns:a16="http://schemas.microsoft.com/office/drawing/2014/main" val="1766691717"/>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Faça uma careta</a:t>
                      </a:r>
                    </a:p>
                    <a:p>
                      <a:r>
                        <a:rPr lang="pt-BR" sz="2300" b="0" kern="1200" dirty="0">
                          <a:solidFill>
                            <a:schemeClr val="tx1"/>
                          </a:solidFill>
                          <a:effectLst/>
                          <a:latin typeface="Arial Narrow" panose="020B0606020202030204" pitchFamily="34" charset="0"/>
                          <a:ea typeface="+mn-ea"/>
                          <a:cs typeface="+mn-cs"/>
                        </a:rPr>
                        <a:t>e mande a tristeza</a:t>
                      </a:r>
                    </a:p>
                    <a:p>
                      <a:r>
                        <a:rPr lang="pt-BR" sz="2300" b="0" kern="1200" dirty="0">
                          <a:solidFill>
                            <a:schemeClr val="tx1"/>
                          </a:solidFill>
                          <a:effectLst/>
                          <a:latin typeface="Arial Narrow" panose="020B0606020202030204" pitchFamily="34" charset="0"/>
                          <a:ea typeface="+mn-ea"/>
                          <a:cs typeface="+mn-cs"/>
                        </a:rPr>
                        <a:t>pra longe pro outro lado</a:t>
                      </a:r>
                    </a:p>
                    <a:p>
                      <a:r>
                        <a:rPr lang="pt-BR" sz="2300" b="0" kern="1200" dirty="0">
                          <a:solidFill>
                            <a:schemeClr val="tx1"/>
                          </a:solidFill>
                          <a:effectLst/>
                          <a:latin typeface="Arial Narrow" panose="020B0606020202030204" pitchFamily="34" charset="0"/>
                          <a:ea typeface="+mn-ea"/>
                          <a:cs typeface="+mn-cs"/>
                        </a:rPr>
                        <a:t>do mar ou da lua</a:t>
                      </a:r>
                    </a:p>
                    <a:p>
                      <a:r>
                        <a:rPr lang="pt-BR" sz="23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vá para o meio da rua</a:t>
                      </a:r>
                    </a:p>
                    <a:p>
                      <a:r>
                        <a:rPr lang="pt-BR" sz="2300" b="0" kern="1200" dirty="0">
                          <a:solidFill>
                            <a:schemeClr val="tx1"/>
                          </a:solidFill>
                          <a:effectLst/>
                          <a:latin typeface="Arial Narrow" panose="020B0606020202030204" pitchFamily="34" charset="0"/>
                          <a:ea typeface="+mn-ea"/>
                          <a:cs typeface="+mn-cs"/>
                        </a:rPr>
                        <a:t>e plante bananeira</a:t>
                      </a:r>
                    </a:p>
                    <a:p>
                      <a:r>
                        <a:rPr lang="pt-BR" sz="2300" b="0" kern="1200" dirty="0">
                          <a:solidFill>
                            <a:schemeClr val="tx1"/>
                          </a:solidFill>
                          <a:effectLst/>
                          <a:latin typeface="Arial Narrow" panose="020B0606020202030204" pitchFamily="34" charset="0"/>
                          <a:ea typeface="+mn-ea"/>
                          <a:cs typeface="+mn-cs"/>
                        </a:rPr>
                        <a:t>faça alguma besteira</a:t>
                      </a:r>
                    </a:p>
                    <a:p>
                      <a:endParaRPr lang="pt-BR" sz="800" b="0" dirty="0">
                        <a:solidFill>
                          <a:schemeClr val="tx1"/>
                        </a:solidFill>
                        <a:latin typeface="Arial Narrow" panose="020B0606020202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pt-BR" sz="23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depois estique os braços</a:t>
                      </a:r>
                    </a:p>
                    <a:p>
                      <a:r>
                        <a:rPr lang="pt-BR" sz="2300" b="0" kern="1200" dirty="0">
                          <a:solidFill>
                            <a:schemeClr val="tx1"/>
                          </a:solidFill>
                          <a:effectLst/>
                          <a:latin typeface="Arial Narrow" panose="020B0606020202030204" pitchFamily="34" charset="0"/>
                          <a:ea typeface="+mn-ea"/>
                          <a:cs typeface="+mn-cs"/>
                        </a:rPr>
                        <a:t>apanhe a primeira estrela</a:t>
                      </a:r>
                    </a:p>
                    <a:p>
                      <a:r>
                        <a:rPr lang="pt-BR" sz="2300" b="0" kern="1200" dirty="0">
                          <a:solidFill>
                            <a:schemeClr val="tx1"/>
                          </a:solidFill>
                          <a:effectLst/>
                          <a:latin typeface="Arial Narrow" panose="020B0606020202030204" pitchFamily="34" charset="0"/>
                          <a:ea typeface="+mn-ea"/>
                          <a:cs typeface="+mn-cs"/>
                        </a:rPr>
                        <a:t>e procure o melhor amigo</a:t>
                      </a:r>
                    </a:p>
                    <a:p>
                      <a:r>
                        <a:rPr lang="pt-BR" sz="2300" b="0" kern="1200" dirty="0">
                          <a:solidFill>
                            <a:schemeClr val="tx1"/>
                          </a:solidFill>
                          <a:effectLst/>
                          <a:latin typeface="Arial Narrow" panose="020B0606020202030204" pitchFamily="34" charset="0"/>
                          <a:ea typeface="+mn-ea"/>
                          <a:cs typeface="+mn-cs"/>
                        </a:rPr>
                        <a:t>para um longo e apertado abraço. </a:t>
                      </a:r>
                    </a:p>
                    <a:p>
                      <a:endParaRPr lang="pt-BR" sz="2300" b="0" kern="1200" dirty="0">
                        <a:solidFill>
                          <a:schemeClr val="tx1"/>
                        </a:solidFill>
                        <a:effectLst/>
                        <a:latin typeface="Arial Narrow" panose="020B0606020202030204" pitchFamily="34" charset="0"/>
                        <a:ea typeface="+mn-ea"/>
                        <a:cs typeface="+mn-cs"/>
                      </a:endParaRPr>
                    </a:p>
                    <a:p>
                      <a:endParaRPr lang="pt-BR" sz="2300" b="0" kern="1200" dirty="0">
                        <a:solidFill>
                          <a:schemeClr val="tx1"/>
                        </a:solidFill>
                        <a:effectLst/>
                        <a:latin typeface="Arial Narrow" panose="020B0606020202030204" pitchFamily="34" charset="0"/>
                        <a:ea typeface="+mn-ea"/>
                        <a:cs typeface="+mn-cs"/>
                      </a:endParaRPr>
                    </a:p>
                    <a:p>
                      <a:endParaRPr lang="pt-BR" sz="2300" b="0" kern="1200" dirty="0">
                        <a:solidFill>
                          <a:schemeClr val="tx1"/>
                        </a:solidFill>
                        <a:effectLst/>
                        <a:latin typeface="Arial Narrow" panose="020B0606020202030204" pitchFamily="34" charset="0"/>
                        <a:ea typeface="+mn-ea"/>
                        <a:cs typeface="+mn-cs"/>
                      </a:endParaRPr>
                    </a:p>
                    <a:p>
                      <a:pPr algn="r"/>
                      <a:r>
                        <a:rPr lang="pt-BR" sz="1000" b="0" u="none" kern="1200" dirty="0">
                          <a:solidFill>
                            <a:schemeClr val="tx1"/>
                          </a:solidFill>
                          <a:effectLst/>
                          <a:latin typeface="Arial Narrow" panose="020B0606020202030204" pitchFamily="34" charset="0"/>
                          <a:ea typeface="+mn-ea"/>
                          <a:cs typeface="+mn-cs"/>
                        </a:rPr>
                        <a:t>Disponível em: https://www.culturagenial.com/poemas-infantis/. Acesso em: 2 de jun. 2024.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4964928"/>
                  </a:ext>
                </a:extLst>
              </a:tr>
            </a:tbl>
          </a:graphicData>
        </a:graphic>
      </p:graphicFrame>
    </p:spTree>
    <p:extLst>
      <p:ext uri="{BB962C8B-B14F-4D97-AF65-F5344CB8AC3E}">
        <p14:creationId xmlns:p14="http://schemas.microsoft.com/office/powerpoint/2010/main" val="20984074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B747AE8-41EC-FA4F-6D4A-1A38A8F31D51}"/>
              </a:ext>
            </a:extLst>
          </p:cNvPr>
          <p:cNvSpPr txBox="1"/>
          <p:nvPr/>
        </p:nvSpPr>
        <p:spPr>
          <a:xfrm>
            <a:off x="358587" y="839542"/>
            <a:ext cx="11519647" cy="4684680"/>
          </a:xfrm>
          <a:prstGeom prst="rect">
            <a:avLst/>
          </a:prstGeom>
          <a:noFill/>
        </p:spPr>
        <p:txBody>
          <a:bodyPr wrap="square">
            <a:spAutoFit/>
          </a:bodyPr>
          <a:lstStyle/>
          <a:p>
            <a:pPr marR="90170">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é o título do poema?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nSpc>
                <a:spcPct val="115000"/>
              </a:lnSpc>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Retire do poema palavras que justifiquem o título. E responda por quê?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Receita de espantar a tristeza,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poetisa transmite uma mensagem muito especial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nSpc>
                <a:spcPct val="115000"/>
              </a:lnSpc>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ânimo.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alegria.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tristeza.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amizade.</a:t>
            </a:r>
          </a:p>
          <a:p>
            <a:pPr marR="90170">
              <a:lnSpc>
                <a:spcPct val="115000"/>
              </a:lnSpc>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marR="90170">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que o eu lírico do poema recomenda aos leitores para espantar a tristeza?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81017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EC38914-3F6C-FAF8-3F06-2E9846CCE6D3}"/>
              </a:ext>
            </a:extLst>
          </p:cNvPr>
          <p:cNvSpPr txBox="1"/>
          <p:nvPr/>
        </p:nvSpPr>
        <p:spPr>
          <a:xfrm>
            <a:off x="331693" y="831374"/>
            <a:ext cx="11537577" cy="800219"/>
          </a:xfrm>
          <a:prstGeom prst="rect">
            <a:avLst/>
          </a:prstGeom>
          <a:noFill/>
        </p:spPr>
        <p:txBody>
          <a:bodyPr wrap="square">
            <a:spAutoFit/>
          </a:bodyPr>
          <a:lstStyle/>
          <a:p>
            <a:pPr marR="90170"/>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os poemas.</a:t>
            </a:r>
          </a:p>
          <a:p>
            <a:pPr marR="90170"/>
            <a:r>
              <a:rPr lang="pt-BR" sz="2300" b="1" kern="100" dirty="0">
                <a:latin typeface="Arial Narrow" panose="020B0606020202030204" pitchFamily="34" charset="0"/>
                <a:ea typeface="Calibri" panose="020F0502020204030204" pitchFamily="34" charset="0"/>
                <a:cs typeface="Times New Roman" panose="02020603050405020304" pitchFamily="18" charset="0"/>
              </a:rPr>
              <a:t>Texto I                                               Texto II                                           Texto III</a:t>
            </a:r>
          </a:p>
        </p:txBody>
      </p:sp>
      <p:pic>
        <p:nvPicPr>
          <p:cNvPr id="5" name="Imagem 4" descr="LÍNGUA PORTUGUESA – POEMAS VISUAIS – Conexão Escola SME">
            <a:extLst>
              <a:ext uri="{FF2B5EF4-FFF2-40B4-BE49-F238E27FC236}">
                <a16:creationId xmlns:a16="http://schemas.microsoft.com/office/drawing/2014/main" id="{22F35852-757C-C770-6E1B-7BA41140110D}"/>
              </a:ext>
            </a:extLst>
          </p:cNvPr>
          <p:cNvPicPr>
            <a:picLocks noChangeAspect="1"/>
          </p:cNvPicPr>
          <p:nvPr/>
        </p:nvPicPr>
        <p:blipFill rotWithShape="1">
          <a:blip r:embed="rId2">
            <a:extLst>
              <a:ext uri="{28A0092B-C50C-407E-A947-70E740481C1C}">
                <a14:useLocalDpi xmlns:a14="http://schemas.microsoft.com/office/drawing/2010/main" val="0"/>
              </a:ext>
            </a:extLst>
          </a:blip>
          <a:srcRect l="20000" t="2538" r="20626" b="7953"/>
          <a:stretch/>
        </p:blipFill>
        <p:spPr bwMode="auto">
          <a:xfrm>
            <a:off x="331692" y="1694363"/>
            <a:ext cx="2987579" cy="4203517"/>
          </a:xfrm>
          <a:prstGeom prst="rect">
            <a:avLst/>
          </a:prstGeom>
          <a:noFill/>
          <a:ln>
            <a:noFill/>
          </a:ln>
          <a:extLst>
            <a:ext uri="{53640926-AAD7-44D8-BBD7-CCE9431645EC}">
              <a14:shadowObscured xmlns:a14="http://schemas.microsoft.com/office/drawing/2010/main"/>
            </a:ext>
          </a:extLst>
        </p:spPr>
      </p:pic>
      <p:pic>
        <p:nvPicPr>
          <p:cNvPr id="6" name="Imagem 5" descr="poema visual Pesquisa Google Poema Visual, Guitar Tattoo Design, Word">
            <a:extLst>
              <a:ext uri="{FF2B5EF4-FFF2-40B4-BE49-F238E27FC236}">
                <a16:creationId xmlns:a16="http://schemas.microsoft.com/office/drawing/2014/main" id="{16F69791-24AF-5458-9360-A99A07CEB3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42365" y="1694363"/>
            <a:ext cx="3134200" cy="4203517"/>
          </a:xfrm>
          <a:prstGeom prst="rect">
            <a:avLst/>
          </a:prstGeom>
          <a:noFill/>
          <a:ln>
            <a:noFill/>
          </a:ln>
        </p:spPr>
      </p:pic>
      <p:pic>
        <p:nvPicPr>
          <p:cNvPr id="7" name="Imagem 6" descr="Apresentação do PowerPoint">
            <a:extLst>
              <a:ext uri="{FF2B5EF4-FFF2-40B4-BE49-F238E27FC236}">
                <a16:creationId xmlns:a16="http://schemas.microsoft.com/office/drawing/2014/main" id="{2143895F-C452-3F30-37E8-17B201CD889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03222" y="1697063"/>
            <a:ext cx="2750706" cy="4200817"/>
          </a:xfrm>
          <a:prstGeom prst="rect">
            <a:avLst/>
          </a:prstGeom>
          <a:noFill/>
          <a:ln>
            <a:noFill/>
          </a:ln>
        </p:spPr>
      </p:pic>
      <p:sp>
        <p:nvSpPr>
          <p:cNvPr id="9" name="CaixaDeTexto 8">
            <a:extLst>
              <a:ext uri="{FF2B5EF4-FFF2-40B4-BE49-F238E27FC236}">
                <a16:creationId xmlns:a16="http://schemas.microsoft.com/office/drawing/2014/main" id="{7964A94D-5757-9C8F-8DB6-8B33B2605ECD}"/>
              </a:ext>
            </a:extLst>
          </p:cNvPr>
          <p:cNvSpPr txBox="1"/>
          <p:nvPr/>
        </p:nvSpPr>
        <p:spPr>
          <a:xfrm>
            <a:off x="331691" y="5897880"/>
            <a:ext cx="2987579" cy="553998"/>
          </a:xfrm>
          <a:prstGeom prst="rect">
            <a:avLst/>
          </a:prstGeom>
          <a:noFill/>
        </p:spPr>
        <p:txBody>
          <a:bodyPr wrap="square">
            <a:spAutoFit/>
          </a:bodyPr>
          <a:lstStyle/>
          <a:p>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https://lh4.googleusercontent.com/QifTMkBtm9. Acesso em: 6 jun. 2024.</a:t>
            </a:r>
            <a:endParaRPr lang="pt-BR" sz="1000" dirty="0"/>
          </a:p>
        </p:txBody>
      </p:sp>
      <p:sp>
        <p:nvSpPr>
          <p:cNvPr id="11" name="CaixaDeTexto 10">
            <a:extLst>
              <a:ext uri="{FF2B5EF4-FFF2-40B4-BE49-F238E27FC236}">
                <a16:creationId xmlns:a16="http://schemas.microsoft.com/office/drawing/2014/main" id="{18AF0AE3-B62D-0659-4779-1E291D1DC9E1}"/>
              </a:ext>
            </a:extLst>
          </p:cNvPr>
          <p:cNvSpPr txBox="1"/>
          <p:nvPr/>
        </p:nvSpPr>
        <p:spPr>
          <a:xfrm>
            <a:off x="4343238" y="5905786"/>
            <a:ext cx="3133327" cy="707886"/>
          </a:xfrm>
          <a:prstGeom prst="rect">
            <a:avLst/>
          </a:prstGeom>
          <a:noFill/>
        </p:spPr>
        <p:txBody>
          <a:bodyPr wrap="square">
            <a:spAutoFit/>
          </a:bodyPr>
          <a:lstStyle/>
          <a:p>
            <a:pPr algn="ct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https://encrypted-tbn0.gstatic.com/images?q=tbn:ANd9GcR_flqd24eRlKh</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000" dirty="0">
                <a:effectLst/>
                <a:latin typeface="Arial Narrow" panose="020B0606020202030204" pitchFamily="34" charset="0"/>
                <a:ea typeface="Calibri" panose="020F0502020204030204" pitchFamily="34" charset="0"/>
                <a:cs typeface="Times New Roman" panose="02020603050405020304" pitchFamily="18" charset="0"/>
              </a:rPr>
              <a:t>Cqyll5j67j9jcIc-4L9hIJfZlN55U7rbfYVh0R94Kce0i-MJtGzzj8f8&amp;usqp=CAU. Acesso em: 6 jun. 2024.</a:t>
            </a:r>
            <a:endParaRPr lang="pt-BR" sz="1000" dirty="0"/>
          </a:p>
        </p:txBody>
      </p:sp>
      <p:sp>
        <p:nvSpPr>
          <p:cNvPr id="13" name="CaixaDeTexto 12">
            <a:extLst>
              <a:ext uri="{FF2B5EF4-FFF2-40B4-BE49-F238E27FC236}">
                <a16:creationId xmlns:a16="http://schemas.microsoft.com/office/drawing/2014/main" id="{6D7546BA-029F-1073-9C1D-E80CB0BB848B}"/>
              </a:ext>
            </a:extLst>
          </p:cNvPr>
          <p:cNvSpPr txBox="1"/>
          <p:nvPr/>
        </p:nvSpPr>
        <p:spPr>
          <a:xfrm>
            <a:off x="8103222" y="5905786"/>
            <a:ext cx="3454794" cy="707886"/>
          </a:xfrm>
          <a:prstGeom prst="rect">
            <a:avLst/>
          </a:prstGeom>
          <a:noFill/>
        </p:spPr>
        <p:txBody>
          <a:bodyPr wrap="square">
            <a:spAutoFit/>
          </a:bodyPr>
          <a:lstStyle/>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https://encrypted-tbn0.gstatic.com/images?q=</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tbn:ANd9GcRpPvZ-1uy_y8Ir-I--7v0X0eC2jdTmulVGuo9e</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dirty="0">
                <a:effectLst/>
                <a:latin typeface="Arial Narrow" panose="020B0606020202030204" pitchFamily="34" charset="0"/>
                <a:ea typeface="Calibri" panose="020F0502020204030204" pitchFamily="34" charset="0"/>
                <a:cs typeface="Times New Roman" panose="02020603050405020304" pitchFamily="18" charset="0"/>
              </a:rPr>
              <a:t>TyNTVlqYq3yxdXFVn2dqShxT2ShMNPs&amp;usqp=CAU. Acesso em: 6 jun. 2024.</a:t>
            </a:r>
            <a:endParaRPr lang="pt-BR" sz="1000" dirty="0"/>
          </a:p>
        </p:txBody>
      </p:sp>
    </p:spTree>
    <p:extLst>
      <p:ext uri="{BB962C8B-B14F-4D97-AF65-F5344CB8AC3E}">
        <p14:creationId xmlns:p14="http://schemas.microsoft.com/office/powerpoint/2010/main" val="10682855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1BD48F6-337D-F15B-4229-76EC939CCA18}"/>
              </a:ext>
            </a:extLst>
          </p:cNvPr>
          <p:cNvSpPr txBox="1"/>
          <p:nvPr/>
        </p:nvSpPr>
        <p:spPr>
          <a:xfrm>
            <a:off x="331851" y="833516"/>
            <a:ext cx="11528298" cy="4238789"/>
          </a:xfrm>
          <a:prstGeom prst="rect">
            <a:avLst/>
          </a:prstGeom>
          <a:noFill/>
        </p:spPr>
        <p:txBody>
          <a:bodyPr wrap="square">
            <a:spAutoFit/>
          </a:bodyPr>
          <a:lstStyle/>
          <a:p>
            <a:pPr marR="90170"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poema é um texto composto de versos, e que podem conter rimas ou não. Já o poema concreto apresenta: linguagem verbal e não-verbal, poesia visual, efeitos gráficos, sonoros, aspectos geométricos e supressão do verso e estrofe. Assim, o escritor preenche o espaço em branco oferecido pelo papel, mediante uma íntima relação entre a palavra, a sonoridade e a imagem. Qual é o assunto tratado em cada poema?</a:t>
            </a:r>
          </a:p>
          <a:p>
            <a:pPr marR="90170" algn="just">
              <a:lnSpc>
                <a:spcPct val="115000"/>
              </a:lnSpc>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marR="90170"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Poema visual ou poema concreto: São palavras que formam imagens e as imagens podem ter um significado relacionado com o texto. É como se o poeta fosse um “escultor” que dá forma ao poema. Podem ser formados com frases ou com uma só palavra, acompanhados de figuras ou não.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 figuras esses poemas concretos  formam?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5263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0664A33-1602-04D2-3BCA-819F180CCA4B}"/>
              </a:ext>
            </a:extLst>
          </p:cNvPr>
          <p:cNvGraphicFramePr>
            <a:graphicFrameLocks noGrp="1"/>
          </p:cNvGraphicFramePr>
          <p:nvPr>
            <p:extLst>
              <p:ext uri="{D42A27DB-BD31-4B8C-83A1-F6EECF244321}">
                <p14:modId xmlns:p14="http://schemas.microsoft.com/office/powerpoint/2010/main" val="2891107718"/>
              </p:ext>
            </p:extLst>
          </p:nvPr>
        </p:nvGraphicFramePr>
        <p:xfrm>
          <a:off x="340660" y="669310"/>
          <a:ext cx="11519646" cy="346697"/>
        </p:xfrm>
        <a:graphic>
          <a:graphicData uri="http://schemas.openxmlformats.org/drawingml/2006/table">
            <a:tbl>
              <a:tblPr firstRow="1" firstCol="1" bandRow="1"/>
              <a:tblGrid>
                <a:gridCol w="1151964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3" name="CaixaDeTexto 2">
            <a:extLst>
              <a:ext uri="{FF2B5EF4-FFF2-40B4-BE49-F238E27FC236}">
                <a16:creationId xmlns:a16="http://schemas.microsoft.com/office/drawing/2014/main" id="{63E0D023-ECA0-11D6-FE2F-F4EAF6126F25}"/>
              </a:ext>
            </a:extLst>
          </p:cNvPr>
          <p:cNvSpPr txBox="1"/>
          <p:nvPr/>
        </p:nvSpPr>
        <p:spPr>
          <a:xfrm>
            <a:off x="340660" y="993956"/>
            <a:ext cx="11519646" cy="461665"/>
          </a:xfrm>
          <a:prstGeom prst="rect">
            <a:avLst/>
          </a:prstGeom>
          <a:noFill/>
        </p:spPr>
        <p:txBody>
          <a:bodyPr wrap="square">
            <a:spAutoFit/>
          </a:bodyPr>
          <a:lstStyle/>
          <a:p>
            <a:pPr algn="just"/>
            <a:r>
              <a:rPr lang="pt-BR" sz="2400" b="1">
                <a:latin typeface="Arial Narrow" panose="020B0606020202030204" pitchFamily="34" charset="0"/>
              </a:rPr>
              <a:t>Ampliando os conhecimentos</a:t>
            </a:r>
            <a:endParaRPr lang="pt-BR" sz="2400" b="1" dirty="0">
              <a:latin typeface="Arial Narrow" panose="020B0606020202030204" pitchFamily="34" charset="0"/>
            </a:endParaRPr>
          </a:p>
        </p:txBody>
      </p:sp>
      <p:sp>
        <p:nvSpPr>
          <p:cNvPr id="6" name="CaixaDeTexto 5">
            <a:extLst>
              <a:ext uri="{FF2B5EF4-FFF2-40B4-BE49-F238E27FC236}">
                <a16:creationId xmlns:a16="http://schemas.microsoft.com/office/drawing/2014/main" id="{31EC5E7F-A6B6-B355-C30D-F588A765EE47}"/>
              </a:ext>
            </a:extLst>
          </p:cNvPr>
          <p:cNvSpPr txBox="1"/>
          <p:nvPr/>
        </p:nvSpPr>
        <p:spPr>
          <a:xfrm>
            <a:off x="331694" y="1455621"/>
            <a:ext cx="11528612" cy="1508105"/>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fontAlgn="base"/>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Os poemas</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r" fontAlgn="base"/>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Mário Quintana</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ela 6">
            <a:extLst>
              <a:ext uri="{FF2B5EF4-FFF2-40B4-BE49-F238E27FC236}">
                <a16:creationId xmlns:a16="http://schemas.microsoft.com/office/drawing/2014/main" id="{CAA3FA44-C165-960D-CFF3-E1E145D0299D}"/>
              </a:ext>
            </a:extLst>
          </p:cNvPr>
          <p:cNvGraphicFramePr>
            <a:graphicFrameLocks noGrp="1"/>
          </p:cNvGraphicFramePr>
          <p:nvPr>
            <p:extLst>
              <p:ext uri="{D42A27DB-BD31-4B8C-83A1-F6EECF244321}">
                <p14:modId xmlns:p14="http://schemas.microsoft.com/office/powerpoint/2010/main" val="3727720660"/>
              </p:ext>
            </p:extLst>
          </p:nvPr>
        </p:nvGraphicFramePr>
        <p:xfrm>
          <a:off x="340660" y="3032561"/>
          <a:ext cx="11519646" cy="2438400"/>
        </p:xfrm>
        <a:graphic>
          <a:graphicData uri="http://schemas.openxmlformats.org/drawingml/2006/table">
            <a:tbl>
              <a:tblPr firstRow="1" bandRow="1">
                <a:tableStyleId>{5C22544A-7EE6-4342-B048-85BDC9FD1C3A}</a:tableStyleId>
              </a:tblPr>
              <a:tblGrid>
                <a:gridCol w="5496109">
                  <a:extLst>
                    <a:ext uri="{9D8B030D-6E8A-4147-A177-3AD203B41FA5}">
                      <a16:colId xmlns:a16="http://schemas.microsoft.com/office/drawing/2014/main" val="2438947554"/>
                    </a:ext>
                  </a:extLst>
                </a:gridCol>
                <a:gridCol w="6023537">
                  <a:extLst>
                    <a:ext uri="{9D8B030D-6E8A-4147-A177-3AD203B41FA5}">
                      <a16:colId xmlns:a16="http://schemas.microsoft.com/office/drawing/2014/main" val="1766691717"/>
                    </a:ext>
                  </a:extLst>
                </a:gridCol>
              </a:tblGrid>
              <a:tr h="370840">
                <a:tc>
                  <a:txBody>
                    <a:bodyPr/>
                    <a:lstStyle/>
                    <a:p>
                      <a:pPr fontAlgn="base"/>
                      <a:r>
                        <a:rPr lang="pt-BR" sz="2300" b="0" kern="1200" dirty="0">
                          <a:solidFill>
                            <a:schemeClr val="tx1"/>
                          </a:solidFill>
                          <a:effectLst/>
                          <a:latin typeface="Arial Narrow" panose="020B0606020202030204" pitchFamily="34" charset="0"/>
                          <a:ea typeface="+mn-ea"/>
                          <a:cs typeface="+mn-cs"/>
                        </a:rPr>
                        <a:t>Os poemas são pássaros que chegam</a:t>
                      </a:r>
                    </a:p>
                    <a:p>
                      <a:pPr fontAlgn="base"/>
                      <a:r>
                        <a:rPr lang="pt-BR" sz="2300" b="0" kern="1200" dirty="0">
                          <a:solidFill>
                            <a:schemeClr val="tx1"/>
                          </a:solidFill>
                          <a:effectLst/>
                          <a:latin typeface="Arial Narrow" panose="020B0606020202030204" pitchFamily="34" charset="0"/>
                          <a:ea typeface="+mn-ea"/>
                          <a:cs typeface="+mn-cs"/>
                        </a:rPr>
                        <a:t>não se sabe de onde e pousam</a:t>
                      </a:r>
                    </a:p>
                    <a:p>
                      <a:pPr fontAlgn="base"/>
                      <a:r>
                        <a:rPr lang="pt-BR" sz="2300" b="0" kern="1200" dirty="0">
                          <a:solidFill>
                            <a:schemeClr val="tx1"/>
                          </a:solidFill>
                          <a:effectLst/>
                          <a:latin typeface="Arial Narrow" panose="020B0606020202030204" pitchFamily="34" charset="0"/>
                          <a:ea typeface="+mn-ea"/>
                          <a:cs typeface="+mn-cs"/>
                        </a:rPr>
                        <a:t>no livro que lês.</a:t>
                      </a:r>
                    </a:p>
                    <a:p>
                      <a:pPr fontAlgn="base"/>
                      <a:r>
                        <a:rPr lang="pt-BR" sz="2300" b="0" kern="1200" dirty="0">
                          <a:solidFill>
                            <a:schemeClr val="tx1"/>
                          </a:solidFill>
                          <a:effectLst/>
                          <a:latin typeface="Arial Narrow" panose="020B0606020202030204" pitchFamily="34" charset="0"/>
                          <a:ea typeface="+mn-ea"/>
                          <a:cs typeface="+mn-cs"/>
                        </a:rPr>
                        <a:t>Quando fechas o livro, eles alçam </a:t>
                      </a:r>
                      <a:r>
                        <a:rPr lang="pt-BR" sz="2300" b="0" kern="1200" dirty="0" err="1">
                          <a:solidFill>
                            <a:schemeClr val="tx1"/>
                          </a:solidFill>
                          <a:effectLst/>
                          <a:latin typeface="Arial Narrow" panose="020B0606020202030204" pitchFamily="34" charset="0"/>
                          <a:ea typeface="+mn-ea"/>
                          <a:cs typeface="+mn-cs"/>
                        </a:rPr>
                        <a:t>vôo</a:t>
                      </a:r>
                      <a:endParaRPr lang="pt-BR" sz="2300" b="0" kern="1200" dirty="0">
                        <a:solidFill>
                          <a:schemeClr val="tx1"/>
                        </a:solidFill>
                        <a:effectLst/>
                        <a:latin typeface="Arial Narrow" panose="020B0606020202030204" pitchFamily="34" charset="0"/>
                        <a:ea typeface="+mn-ea"/>
                        <a:cs typeface="+mn-cs"/>
                      </a:endParaRPr>
                    </a:p>
                    <a:p>
                      <a:pPr fontAlgn="base"/>
                      <a:r>
                        <a:rPr lang="pt-BR" sz="800" b="0" kern="1200" dirty="0">
                          <a:solidFill>
                            <a:schemeClr val="tx1"/>
                          </a:solidFill>
                          <a:effectLst/>
                          <a:latin typeface="Arial Narrow" panose="020B0606020202030204" pitchFamily="34" charset="0"/>
                          <a:ea typeface="+mn-ea"/>
                          <a:cs typeface="+mn-cs"/>
                        </a:rPr>
                        <a:t> </a:t>
                      </a:r>
                    </a:p>
                    <a:p>
                      <a:pPr fontAlgn="base"/>
                      <a:r>
                        <a:rPr lang="pt-BR" sz="2300" b="0" kern="1200" dirty="0">
                          <a:solidFill>
                            <a:schemeClr val="tx1"/>
                          </a:solidFill>
                          <a:effectLst/>
                          <a:latin typeface="Arial Narrow" panose="020B0606020202030204" pitchFamily="34" charset="0"/>
                          <a:ea typeface="+mn-ea"/>
                          <a:cs typeface="+mn-cs"/>
                        </a:rPr>
                        <a:t>como de um alçapão. Eles não têm pouso</a:t>
                      </a:r>
                    </a:p>
                    <a:p>
                      <a:pPr fontAlgn="base"/>
                      <a:r>
                        <a:rPr lang="pt-BR" sz="2300" b="0" kern="1200" dirty="0">
                          <a:solidFill>
                            <a:schemeClr val="tx1"/>
                          </a:solidFill>
                          <a:effectLst/>
                          <a:latin typeface="Arial Narrow" panose="020B0606020202030204" pitchFamily="34" charset="0"/>
                          <a:ea typeface="+mn-ea"/>
                          <a:cs typeface="+mn-cs"/>
                        </a:rPr>
                        <a:t>nem porto</a:t>
                      </a:r>
                    </a:p>
                    <a:p>
                      <a:endParaRPr lang="pt-BR" sz="800" b="0" dirty="0">
                        <a:solidFill>
                          <a:schemeClr val="tx1"/>
                        </a:solidFill>
                        <a:latin typeface="Arial Narrow" panose="020B0606020202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base"/>
                      <a:r>
                        <a:rPr lang="pt-BR" sz="2300" b="0" kern="1200" dirty="0">
                          <a:solidFill>
                            <a:schemeClr val="tx1"/>
                          </a:solidFill>
                          <a:effectLst/>
                          <a:latin typeface="Arial Narrow" panose="020B0606020202030204" pitchFamily="34" charset="0"/>
                          <a:ea typeface="+mn-ea"/>
                          <a:cs typeface="+mn-cs"/>
                        </a:rPr>
                        <a:t>alimentam-se um instante em cada par de mãos e partem.</a:t>
                      </a:r>
                    </a:p>
                    <a:p>
                      <a:pPr fontAlgn="base"/>
                      <a:r>
                        <a:rPr lang="pt-BR" sz="800" b="0" kern="1200" dirty="0">
                          <a:solidFill>
                            <a:schemeClr val="tx1"/>
                          </a:solidFill>
                          <a:effectLst/>
                          <a:latin typeface="Arial Narrow" panose="020B0606020202030204" pitchFamily="34" charset="0"/>
                          <a:ea typeface="+mn-ea"/>
                          <a:cs typeface="+mn-cs"/>
                        </a:rPr>
                        <a:t> </a:t>
                      </a:r>
                    </a:p>
                    <a:p>
                      <a:pPr fontAlgn="base"/>
                      <a:r>
                        <a:rPr lang="pt-BR" sz="2300" b="0" kern="1200" dirty="0">
                          <a:solidFill>
                            <a:schemeClr val="tx1"/>
                          </a:solidFill>
                          <a:effectLst/>
                          <a:latin typeface="Arial Narrow" panose="020B0606020202030204" pitchFamily="34" charset="0"/>
                          <a:ea typeface="+mn-ea"/>
                          <a:cs typeface="+mn-cs"/>
                        </a:rPr>
                        <a:t>E olhas, então, essas tuas mãos vazias,</a:t>
                      </a:r>
                    </a:p>
                    <a:p>
                      <a:pPr fontAlgn="base"/>
                      <a:r>
                        <a:rPr lang="pt-BR" sz="2300" b="0" kern="1200" dirty="0">
                          <a:solidFill>
                            <a:schemeClr val="tx1"/>
                          </a:solidFill>
                          <a:effectLst/>
                          <a:latin typeface="Arial Narrow" panose="020B0606020202030204" pitchFamily="34" charset="0"/>
                          <a:ea typeface="+mn-ea"/>
                          <a:cs typeface="+mn-cs"/>
                        </a:rPr>
                        <a:t>no maravilhoso espanto de saberes</a:t>
                      </a:r>
                    </a:p>
                    <a:p>
                      <a:pPr fontAlgn="base"/>
                      <a:r>
                        <a:rPr lang="pt-BR" sz="2300" b="0" kern="1200" dirty="0">
                          <a:solidFill>
                            <a:schemeClr val="tx1"/>
                          </a:solidFill>
                          <a:effectLst/>
                          <a:latin typeface="Arial Narrow" panose="020B0606020202030204" pitchFamily="34" charset="0"/>
                          <a:ea typeface="+mn-ea"/>
                          <a:cs typeface="+mn-cs"/>
                        </a:rPr>
                        <a:t>que o alimento deles já estava em ti...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4964928"/>
                  </a:ext>
                </a:extLst>
              </a:tr>
            </a:tbl>
          </a:graphicData>
        </a:graphic>
      </p:graphicFrame>
      <p:sp>
        <p:nvSpPr>
          <p:cNvPr id="9" name="CaixaDeTexto 8">
            <a:extLst>
              <a:ext uri="{FF2B5EF4-FFF2-40B4-BE49-F238E27FC236}">
                <a16:creationId xmlns:a16="http://schemas.microsoft.com/office/drawing/2014/main" id="{A9D1A901-098A-E3A1-2485-B694F76E89E1}"/>
              </a:ext>
            </a:extLst>
          </p:cNvPr>
          <p:cNvSpPr txBox="1"/>
          <p:nvPr/>
        </p:nvSpPr>
        <p:spPr>
          <a:xfrm>
            <a:off x="5764306" y="6065579"/>
            <a:ext cx="6096000" cy="246221"/>
          </a:xfrm>
          <a:prstGeom prst="rect">
            <a:avLst/>
          </a:prstGeom>
          <a:noFill/>
        </p:spPr>
        <p:txBody>
          <a:bodyPr wrap="square">
            <a:spAutoFit/>
          </a:bodyPr>
          <a:lstStyle/>
          <a:p>
            <a:pPr algn="r" fontAlgn="base"/>
            <a:r>
              <a:rPr lang="pt-BR" sz="10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Disponível em: https://nova-acropole.org.br/blog/os-poemas-</a:t>
            </a:r>
            <a:r>
              <a:rPr lang="pt-BR" sz="1000" kern="0" dirty="0" err="1">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mario</a:t>
            </a:r>
            <a:r>
              <a:rPr lang="pt-BR" sz="10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-quintana/. Acesso em: 11 jun. 2024.</a:t>
            </a:r>
            <a:endParaRPr lang="pt-BR" sz="10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48557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0BF7424-B1E3-E130-4DA6-CE65254C8EAC}"/>
              </a:ext>
            </a:extLst>
          </p:cNvPr>
          <p:cNvSpPr txBox="1"/>
          <p:nvPr/>
        </p:nvSpPr>
        <p:spPr>
          <a:xfrm>
            <a:off x="358587" y="813173"/>
            <a:ext cx="11510683" cy="5091843"/>
          </a:xfrm>
          <a:prstGeom prst="rect">
            <a:avLst/>
          </a:prstGeom>
          <a:noFill/>
        </p:spPr>
        <p:txBody>
          <a:bodyPr wrap="square">
            <a:spAutoFit/>
          </a:bodyPr>
          <a:lstStyle/>
          <a:p>
            <a:pPr algn="just" fontAlgn="base">
              <a:lnSpc>
                <a:spcPct val="115000"/>
              </a:lnSpc>
            </a:pP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8. </a:t>
            </a:r>
            <a:r>
              <a:rPr lang="pt-BR" sz="2300" kern="100" dirty="0">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Qual o tema tratado no poema.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b="1" kern="0" dirty="0">
                <a:solidFill>
                  <a:srgbClr val="FF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9. </a:t>
            </a: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A linguagem do poema Poemas é literal ou figurada? Dê exemplos.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b="1" kern="0" dirty="0">
                <a:solidFill>
                  <a:srgbClr val="4472C4"/>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10.</a:t>
            </a: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Que semelhanças podem justificar o fato de o poeta ter comparado pássaros e poemas?</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FF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11.</a:t>
            </a: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Observe as duas definições.</a:t>
            </a:r>
          </a:p>
          <a:p>
            <a:pPr algn="just" fontAlgn="base">
              <a:lnSpc>
                <a:spcPct val="115000"/>
              </a:lnSpc>
            </a:pPr>
            <a:r>
              <a:rPr lang="pt-BR" sz="8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8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a) Poemas são pássaros. (poema de Mário Quintana)</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b)  Poema é obra em versos. (dicionário)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A que se deve a diferença de definições?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1261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8F22E3C-2D51-5341-6C77-EA14BBC82CFA}"/>
              </a:ext>
            </a:extLst>
          </p:cNvPr>
          <p:cNvGraphicFramePr>
            <a:graphicFrameLocks noGrp="1"/>
          </p:cNvGraphicFramePr>
          <p:nvPr>
            <p:extLst>
              <p:ext uri="{D42A27DB-BD31-4B8C-83A1-F6EECF244321}">
                <p14:modId xmlns:p14="http://schemas.microsoft.com/office/powerpoint/2010/main" val="1256808996"/>
              </p:ext>
            </p:extLst>
          </p:nvPr>
        </p:nvGraphicFramePr>
        <p:xfrm>
          <a:off x="349624" y="654444"/>
          <a:ext cx="11501716" cy="362773"/>
        </p:xfrm>
        <a:graphic>
          <a:graphicData uri="http://schemas.openxmlformats.org/drawingml/2006/table">
            <a:tbl>
              <a:tblPr firstRow="1" firstCol="1" bandRow="1"/>
              <a:tblGrid>
                <a:gridCol w="11501716">
                  <a:extLst>
                    <a:ext uri="{9D8B030D-6E8A-4147-A177-3AD203B41FA5}">
                      <a16:colId xmlns:a16="http://schemas.microsoft.com/office/drawing/2014/main" val="1169158245"/>
                    </a:ext>
                  </a:extLst>
                </a:gridCol>
              </a:tblGrid>
              <a:tr h="362773">
                <a:tc>
                  <a:txBody>
                    <a:bodyPr/>
                    <a:lstStyle/>
                    <a:p>
                      <a:pPr algn="ctr">
                        <a:lnSpc>
                          <a:spcPct val="100000"/>
                        </a:lnSpc>
                        <a:spcAft>
                          <a:spcPts val="0"/>
                        </a:spcAft>
                      </a:pPr>
                      <a:r>
                        <a:rPr lang="pt-BR" sz="22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2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C849D681-194C-232B-6DC8-801CD5434D10}"/>
              </a:ext>
            </a:extLst>
          </p:cNvPr>
          <p:cNvSpPr txBox="1"/>
          <p:nvPr/>
        </p:nvSpPr>
        <p:spPr>
          <a:xfrm>
            <a:off x="349624" y="1017217"/>
            <a:ext cx="11501716" cy="800219"/>
          </a:xfrm>
          <a:prstGeom prst="rect">
            <a:avLst/>
          </a:prstGeom>
          <a:noFill/>
        </p:spPr>
        <p:txBody>
          <a:bodyPr wrap="square">
            <a:spAutoFit/>
          </a:bodyPr>
          <a:lstStyle/>
          <a:p>
            <a:pPr algn="just" fontAlgn="base"/>
            <a:r>
              <a:rPr lang="pt-BR" sz="2250" b="1" kern="100" dirty="0">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Semana 2</a:t>
            </a:r>
            <a:endParaRPr lang="pt-BR" sz="225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250" b="1" kern="100" dirty="0">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Sistematização dos conhecimentos</a:t>
            </a:r>
            <a:endParaRPr lang="pt-BR" sz="225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EDC9ED67-77C3-749F-6AEB-41CBC105D153}"/>
              </a:ext>
            </a:extLst>
          </p:cNvPr>
          <p:cNvSpPr txBox="1"/>
          <p:nvPr/>
        </p:nvSpPr>
        <p:spPr>
          <a:xfrm>
            <a:off x="349624" y="1727268"/>
            <a:ext cx="5378822" cy="1446550"/>
          </a:xfrm>
          <a:prstGeom prst="rect">
            <a:avLst/>
          </a:prstGeom>
          <a:noFill/>
        </p:spPr>
        <p:txBody>
          <a:bodyPr wrap="square">
            <a:spAutoFit/>
          </a:bodyPr>
          <a:lstStyle/>
          <a:p>
            <a:pPr algn="just" fontAlgn="base"/>
            <a:r>
              <a:rPr lang="pt-BR" sz="2200" kern="100" dirty="0">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Leia os textos.</a:t>
            </a:r>
            <a:endParaRPr lang="pt-BR" sz="22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200" b="1" kern="100" dirty="0">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Texto III                                          </a:t>
            </a:r>
            <a:endParaRPr lang="pt-BR" sz="22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ctr" fontAlgn="base"/>
            <a:r>
              <a:rPr lang="pt-BR" sz="22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A rosa de Hiroshima</a:t>
            </a:r>
            <a:endParaRPr lang="pt-BR" sz="22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r" fontAlgn="base"/>
            <a:r>
              <a:rPr lang="pt-BR" sz="20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Vinícius de Moraes</a:t>
            </a:r>
            <a:endParaRPr lang="pt-BR" sz="20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433AB9B0-7397-23B3-7098-AB1BEA3F3AA8}"/>
              </a:ext>
            </a:extLst>
          </p:cNvPr>
          <p:cNvGraphicFramePr>
            <a:graphicFrameLocks noGrp="1"/>
          </p:cNvGraphicFramePr>
          <p:nvPr>
            <p:extLst>
              <p:ext uri="{D42A27DB-BD31-4B8C-83A1-F6EECF244321}">
                <p14:modId xmlns:p14="http://schemas.microsoft.com/office/powerpoint/2010/main" val="3637220199"/>
              </p:ext>
            </p:extLst>
          </p:nvPr>
        </p:nvGraphicFramePr>
        <p:xfrm>
          <a:off x="349625" y="3089180"/>
          <a:ext cx="6113932" cy="3352800"/>
        </p:xfrm>
        <a:graphic>
          <a:graphicData uri="http://schemas.openxmlformats.org/drawingml/2006/table">
            <a:tbl>
              <a:tblPr firstRow="1" bandRow="1">
                <a:tableStyleId>{5C22544A-7EE6-4342-B048-85BDC9FD1C3A}</a:tableStyleId>
              </a:tblPr>
              <a:tblGrid>
                <a:gridCol w="2917003">
                  <a:extLst>
                    <a:ext uri="{9D8B030D-6E8A-4147-A177-3AD203B41FA5}">
                      <a16:colId xmlns:a16="http://schemas.microsoft.com/office/drawing/2014/main" val="2438947554"/>
                    </a:ext>
                  </a:extLst>
                </a:gridCol>
                <a:gridCol w="3196929">
                  <a:extLst>
                    <a:ext uri="{9D8B030D-6E8A-4147-A177-3AD203B41FA5}">
                      <a16:colId xmlns:a16="http://schemas.microsoft.com/office/drawing/2014/main" val="1766691717"/>
                    </a:ext>
                  </a:extLst>
                </a:gridCol>
              </a:tblGrid>
              <a:tr h="3106579">
                <a:tc>
                  <a:txBody>
                    <a:bodyPr/>
                    <a:lstStyle/>
                    <a:p>
                      <a:pPr marL="88900" indent="0" fontAlgn="base"/>
                      <a:r>
                        <a:rPr lang="pt-BR" sz="2200" b="0" kern="1200" dirty="0">
                          <a:solidFill>
                            <a:schemeClr val="tx1"/>
                          </a:solidFill>
                          <a:effectLst/>
                          <a:latin typeface="Arial Narrow" panose="020B0606020202030204" pitchFamily="34" charset="0"/>
                          <a:ea typeface="+mn-ea"/>
                          <a:cs typeface="+mn-cs"/>
                        </a:rPr>
                        <a:t>Pensem nas crianças</a:t>
                      </a:r>
                    </a:p>
                    <a:p>
                      <a:pPr marL="88900" indent="0" fontAlgn="base"/>
                      <a:r>
                        <a:rPr lang="pt-BR" sz="2200" b="0" kern="1200" dirty="0">
                          <a:solidFill>
                            <a:schemeClr val="tx1"/>
                          </a:solidFill>
                          <a:effectLst/>
                          <a:latin typeface="Arial Narrow" panose="020B0606020202030204" pitchFamily="34" charset="0"/>
                          <a:ea typeface="+mn-ea"/>
                          <a:cs typeface="+mn-cs"/>
                        </a:rPr>
                        <a:t>Mudas telepáticas</a:t>
                      </a:r>
                    </a:p>
                    <a:p>
                      <a:pPr marL="88900" indent="0" fontAlgn="base"/>
                      <a:r>
                        <a:rPr lang="pt-BR" sz="2200" b="0" kern="1200" dirty="0">
                          <a:solidFill>
                            <a:schemeClr val="tx1"/>
                          </a:solidFill>
                          <a:effectLst/>
                          <a:latin typeface="Arial Narrow" panose="020B0606020202030204" pitchFamily="34" charset="0"/>
                          <a:ea typeface="+mn-ea"/>
                          <a:cs typeface="+mn-cs"/>
                        </a:rPr>
                        <a:t>Pensem nas meninas </a:t>
                      </a:r>
                    </a:p>
                    <a:p>
                      <a:pPr marL="88900" indent="0" fontAlgn="base"/>
                      <a:r>
                        <a:rPr lang="pt-BR" sz="2200" b="0" kern="1200" dirty="0">
                          <a:solidFill>
                            <a:schemeClr val="tx1"/>
                          </a:solidFill>
                          <a:effectLst/>
                          <a:latin typeface="Arial Narrow" panose="020B0606020202030204" pitchFamily="34" charset="0"/>
                          <a:ea typeface="+mn-ea"/>
                          <a:cs typeface="+mn-cs"/>
                        </a:rPr>
                        <a:t>Cegas inexatas </a:t>
                      </a:r>
                    </a:p>
                    <a:p>
                      <a:pPr marL="88900" indent="0" fontAlgn="base"/>
                      <a:r>
                        <a:rPr lang="pt-BR" sz="800" b="0" kern="1200" dirty="0">
                          <a:solidFill>
                            <a:schemeClr val="tx1"/>
                          </a:solidFill>
                          <a:effectLst/>
                          <a:latin typeface="Arial Narrow" panose="020B0606020202030204" pitchFamily="34" charset="0"/>
                          <a:ea typeface="+mn-ea"/>
                          <a:cs typeface="+mn-cs"/>
                        </a:rPr>
                        <a:t> </a:t>
                      </a:r>
                    </a:p>
                    <a:p>
                      <a:pPr marL="88900" indent="0" fontAlgn="base"/>
                      <a:r>
                        <a:rPr lang="pt-BR" sz="2200" b="0" kern="1200" dirty="0">
                          <a:solidFill>
                            <a:schemeClr val="tx1"/>
                          </a:solidFill>
                          <a:effectLst/>
                          <a:latin typeface="Arial Narrow" panose="020B0606020202030204" pitchFamily="34" charset="0"/>
                          <a:ea typeface="+mn-ea"/>
                          <a:cs typeface="+mn-cs"/>
                        </a:rPr>
                        <a:t>Pensem nas mulheres</a:t>
                      </a:r>
                    </a:p>
                    <a:p>
                      <a:pPr marL="88900" indent="0" fontAlgn="base"/>
                      <a:r>
                        <a:rPr lang="pt-BR" sz="2200" b="0" kern="1200" dirty="0">
                          <a:solidFill>
                            <a:schemeClr val="tx1"/>
                          </a:solidFill>
                          <a:effectLst/>
                          <a:latin typeface="Arial Narrow" panose="020B0606020202030204" pitchFamily="34" charset="0"/>
                          <a:ea typeface="+mn-ea"/>
                          <a:cs typeface="+mn-cs"/>
                        </a:rPr>
                        <a:t>Rotas alteradas</a:t>
                      </a:r>
                    </a:p>
                    <a:p>
                      <a:pPr marL="88900" indent="0" fontAlgn="base"/>
                      <a:r>
                        <a:rPr lang="pt-BR" sz="2200" b="0" kern="1200" dirty="0">
                          <a:solidFill>
                            <a:schemeClr val="tx1"/>
                          </a:solidFill>
                          <a:effectLst/>
                          <a:latin typeface="Arial Narrow" panose="020B0606020202030204" pitchFamily="34" charset="0"/>
                          <a:ea typeface="+mn-ea"/>
                          <a:cs typeface="+mn-cs"/>
                        </a:rPr>
                        <a:t>Pensem nas feridas</a:t>
                      </a:r>
                    </a:p>
                    <a:p>
                      <a:pPr marL="88900" indent="0" fontAlgn="base"/>
                      <a:r>
                        <a:rPr lang="pt-BR" sz="2200" b="0" kern="1200" dirty="0">
                          <a:solidFill>
                            <a:schemeClr val="tx1"/>
                          </a:solidFill>
                          <a:effectLst/>
                          <a:latin typeface="Arial Narrow" panose="020B0606020202030204" pitchFamily="34" charset="0"/>
                          <a:ea typeface="+mn-ea"/>
                          <a:cs typeface="+mn-cs"/>
                        </a:rPr>
                        <a:t>Como rosas cálidas </a:t>
                      </a:r>
                    </a:p>
                    <a:p>
                      <a:pPr marL="88900" indent="0" fontAlgn="base"/>
                      <a:r>
                        <a:rPr lang="pt-BR" sz="800" b="0" kern="1200" dirty="0">
                          <a:solidFill>
                            <a:schemeClr val="tx1"/>
                          </a:solidFill>
                          <a:effectLst/>
                          <a:latin typeface="Arial Narrow" panose="020B0606020202030204" pitchFamily="34" charset="0"/>
                          <a:ea typeface="+mn-ea"/>
                          <a:cs typeface="+mn-cs"/>
                        </a:rPr>
                        <a:t> </a:t>
                      </a:r>
                    </a:p>
                    <a:p>
                      <a:pPr marL="88900" indent="0" fontAlgn="base"/>
                      <a:r>
                        <a:rPr lang="pt-BR" sz="2200" b="0" kern="1200" dirty="0">
                          <a:solidFill>
                            <a:schemeClr val="tx1"/>
                          </a:solidFill>
                          <a:effectLst/>
                          <a:latin typeface="Arial Narrow" panose="020B0606020202030204" pitchFamily="34" charset="0"/>
                          <a:ea typeface="+mn-ea"/>
                          <a:cs typeface="+mn-cs"/>
                        </a:rPr>
                        <a:t>Mas oh não se esqueçam</a:t>
                      </a:r>
                      <a:endParaRPr lang="pt-BR" sz="2200" b="0" dirty="0">
                        <a:solidFill>
                          <a:schemeClr val="tx1"/>
                        </a:solidFill>
                        <a:latin typeface="Arial Narrow" panose="020B0606020202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8288" indent="0" fontAlgn="base"/>
                      <a:r>
                        <a:rPr lang="pt-BR" sz="2200" b="0" kern="1200" dirty="0">
                          <a:solidFill>
                            <a:schemeClr val="tx1"/>
                          </a:solidFill>
                          <a:effectLst/>
                          <a:latin typeface="Arial Narrow" panose="020B0606020202030204" pitchFamily="34" charset="0"/>
                          <a:ea typeface="+mn-ea"/>
                          <a:cs typeface="+mn-cs"/>
                        </a:rPr>
                        <a:t>Da rosa da rosa</a:t>
                      </a:r>
                    </a:p>
                    <a:p>
                      <a:pPr marL="268288" indent="0" fontAlgn="base"/>
                      <a:r>
                        <a:rPr lang="pt-BR" sz="2200" b="0" kern="1200" dirty="0">
                          <a:solidFill>
                            <a:schemeClr val="tx1"/>
                          </a:solidFill>
                          <a:effectLst/>
                          <a:latin typeface="Arial Narrow" panose="020B0606020202030204" pitchFamily="34" charset="0"/>
                          <a:ea typeface="+mn-ea"/>
                          <a:cs typeface="+mn-cs"/>
                        </a:rPr>
                        <a:t>Da rosa de Hiroshima </a:t>
                      </a:r>
                    </a:p>
                    <a:p>
                      <a:pPr marL="268288" indent="0" fontAlgn="base"/>
                      <a:r>
                        <a:rPr lang="pt-BR" sz="2200" b="0" kern="1200" dirty="0">
                          <a:solidFill>
                            <a:schemeClr val="tx1"/>
                          </a:solidFill>
                          <a:effectLst/>
                          <a:latin typeface="Arial Narrow" panose="020B0606020202030204" pitchFamily="34" charset="0"/>
                          <a:ea typeface="+mn-ea"/>
                          <a:cs typeface="+mn-cs"/>
                        </a:rPr>
                        <a:t>A rosa hereditária</a:t>
                      </a:r>
                    </a:p>
                    <a:p>
                      <a:pPr marL="268288" indent="0" fontAlgn="base"/>
                      <a:r>
                        <a:rPr lang="pt-BR" sz="2200" b="0" kern="1200" dirty="0">
                          <a:solidFill>
                            <a:schemeClr val="tx1"/>
                          </a:solidFill>
                          <a:effectLst/>
                          <a:latin typeface="Arial Narrow" panose="020B0606020202030204" pitchFamily="34" charset="0"/>
                          <a:ea typeface="+mn-ea"/>
                          <a:cs typeface="+mn-cs"/>
                        </a:rPr>
                        <a:t>A rosa radioativa</a:t>
                      </a:r>
                    </a:p>
                    <a:p>
                      <a:pPr marL="268288" indent="0" fontAlgn="base"/>
                      <a:r>
                        <a:rPr lang="pt-BR" sz="2200" b="0" kern="1200" dirty="0">
                          <a:solidFill>
                            <a:schemeClr val="tx1"/>
                          </a:solidFill>
                          <a:effectLst/>
                          <a:latin typeface="Arial Narrow" panose="020B0606020202030204" pitchFamily="34" charset="0"/>
                          <a:ea typeface="+mn-ea"/>
                          <a:cs typeface="+mn-cs"/>
                        </a:rPr>
                        <a:t>Estúpida e inválida. </a:t>
                      </a:r>
                    </a:p>
                    <a:p>
                      <a:pPr marL="268288" indent="0" fontAlgn="base"/>
                      <a:r>
                        <a:rPr lang="pt-BR" sz="800" b="0" kern="1200" dirty="0">
                          <a:solidFill>
                            <a:schemeClr val="tx1"/>
                          </a:solidFill>
                          <a:effectLst/>
                          <a:latin typeface="Arial Narrow" panose="020B0606020202030204" pitchFamily="34" charset="0"/>
                          <a:ea typeface="+mn-ea"/>
                          <a:cs typeface="+mn-cs"/>
                        </a:rPr>
                        <a:t> </a:t>
                      </a:r>
                    </a:p>
                    <a:p>
                      <a:pPr marL="268288" indent="0" fontAlgn="base"/>
                      <a:r>
                        <a:rPr lang="pt-BR" sz="2200" b="0" kern="1200" dirty="0">
                          <a:solidFill>
                            <a:schemeClr val="tx1"/>
                          </a:solidFill>
                          <a:effectLst/>
                          <a:latin typeface="Arial Narrow" panose="020B0606020202030204" pitchFamily="34" charset="0"/>
                          <a:ea typeface="+mn-ea"/>
                          <a:cs typeface="+mn-cs"/>
                        </a:rPr>
                        <a:t>A rosa com cirrose</a:t>
                      </a:r>
                    </a:p>
                    <a:p>
                      <a:pPr marL="268288" indent="0" fontAlgn="base"/>
                      <a:r>
                        <a:rPr lang="pt-BR" sz="2200" b="0" kern="1200" dirty="0">
                          <a:solidFill>
                            <a:schemeClr val="tx1"/>
                          </a:solidFill>
                          <a:effectLst/>
                          <a:latin typeface="Arial Narrow" panose="020B0606020202030204" pitchFamily="34" charset="0"/>
                          <a:ea typeface="+mn-ea"/>
                          <a:cs typeface="+mn-cs"/>
                        </a:rPr>
                        <a:t>A </a:t>
                      </a:r>
                      <a:r>
                        <a:rPr lang="pt-BR" sz="2200" b="0" kern="1200" dirty="0" err="1">
                          <a:solidFill>
                            <a:schemeClr val="tx1"/>
                          </a:solidFill>
                          <a:effectLst/>
                          <a:latin typeface="Arial Narrow" panose="020B0606020202030204" pitchFamily="34" charset="0"/>
                          <a:ea typeface="+mn-ea"/>
                          <a:cs typeface="+mn-cs"/>
                        </a:rPr>
                        <a:t>antirrosa</a:t>
                      </a:r>
                      <a:r>
                        <a:rPr lang="pt-BR" sz="2200" b="0" kern="1200" dirty="0">
                          <a:solidFill>
                            <a:schemeClr val="tx1"/>
                          </a:solidFill>
                          <a:effectLst/>
                          <a:latin typeface="Arial Narrow" panose="020B0606020202030204" pitchFamily="34" charset="0"/>
                          <a:ea typeface="+mn-ea"/>
                          <a:cs typeface="+mn-cs"/>
                        </a:rPr>
                        <a:t> atômica</a:t>
                      </a:r>
                    </a:p>
                    <a:p>
                      <a:pPr marL="268288" indent="0" fontAlgn="base"/>
                      <a:r>
                        <a:rPr lang="pt-BR" sz="2200" b="0" kern="1200" dirty="0">
                          <a:solidFill>
                            <a:schemeClr val="tx1"/>
                          </a:solidFill>
                          <a:effectLst/>
                          <a:latin typeface="Arial Narrow" panose="020B0606020202030204" pitchFamily="34" charset="0"/>
                          <a:ea typeface="+mn-ea"/>
                          <a:cs typeface="+mn-cs"/>
                        </a:rPr>
                        <a:t>Sem cor sem perfume</a:t>
                      </a:r>
                    </a:p>
                    <a:p>
                      <a:pPr marL="268288" indent="0" fontAlgn="base"/>
                      <a:r>
                        <a:rPr lang="pt-BR" sz="2200" b="0" kern="1200" dirty="0">
                          <a:solidFill>
                            <a:schemeClr val="tx1"/>
                          </a:solidFill>
                          <a:effectLst/>
                          <a:latin typeface="Arial Narrow" panose="020B0606020202030204" pitchFamily="34" charset="0"/>
                          <a:ea typeface="+mn-ea"/>
                          <a:cs typeface="+mn-cs"/>
                        </a:rPr>
                        <a:t>Sem rosa sem nada.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4964928"/>
                  </a:ext>
                </a:extLst>
              </a:tr>
            </a:tbl>
          </a:graphicData>
        </a:graphic>
      </p:graphicFrame>
      <p:sp>
        <p:nvSpPr>
          <p:cNvPr id="10" name="CaixaDeTexto 9">
            <a:extLst>
              <a:ext uri="{FF2B5EF4-FFF2-40B4-BE49-F238E27FC236}">
                <a16:creationId xmlns:a16="http://schemas.microsoft.com/office/drawing/2014/main" id="{E6436683-D60F-D456-7CCA-42ACAC587E9C}"/>
              </a:ext>
            </a:extLst>
          </p:cNvPr>
          <p:cNvSpPr txBox="1"/>
          <p:nvPr/>
        </p:nvSpPr>
        <p:spPr>
          <a:xfrm>
            <a:off x="-89647" y="6357341"/>
            <a:ext cx="6813177" cy="246221"/>
          </a:xfrm>
          <a:prstGeom prst="rect">
            <a:avLst/>
          </a:prstGeom>
          <a:noFill/>
        </p:spPr>
        <p:txBody>
          <a:bodyPr wrap="square">
            <a:spAutoFit/>
          </a:bodyPr>
          <a:lstStyle/>
          <a:p>
            <a:pPr algn="r" fontAlgn="base"/>
            <a:r>
              <a:rPr lang="pt-BR" sz="10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Disponível em: </a:t>
            </a:r>
            <a:r>
              <a:rPr lang="pt-BR" sz="1000" kern="100" dirty="0">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https://educador.brasilescola.uol.com.br/</a:t>
            </a:r>
            <a:r>
              <a:rPr lang="pt-BR" sz="1000" kern="100" dirty="0" err="1">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estrategias</a:t>
            </a:r>
            <a:r>
              <a:rPr lang="pt-BR" sz="1000" kern="100" dirty="0">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-ensino/a-analise-poema-rosa-hiroshima.htm</a:t>
            </a:r>
            <a:r>
              <a:rPr lang="pt-BR" sz="10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Acesso em: 2 de jun. 2024. </a:t>
            </a:r>
            <a:endParaRPr lang="pt-BR" sz="10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282A92FA-9D11-E309-DC04-2C40C400D773}"/>
              </a:ext>
            </a:extLst>
          </p:cNvPr>
          <p:cNvSpPr txBox="1"/>
          <p:nvPr/>
        </p:nvSpPr>
        <p:spPr>
          <a:xfrm>
            <a:off x="6961094" y="1790166"/>
            <a:ext cx="4890246" cy="472758"/>
          </a:xfrm>
          <a:prstGeom prst="rect">
            <a:avLst/>
          </a:prstGeom>
          <a:noFill/>
        </p:spPr>
        <p:txBody>
          <a:bodyPr wrap="square">
            <a:spAutoFit/>
          </a:bodyPr>
          <a:lstStyle/>
          <a:p>
            <a:pPr algn="just" fontAlgn="base">
              <a:lnSpc>
                <a:spcPct val="115000"/>
              </a:lnSpc>
              <a:spcAft>
                <a:spcPts val="800"/>
              </a:spcAft>
            </a:pP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Texto IV</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5379680D-4D47-03D0-4A33-BEFA1007C6A3}"/>
              </a:ext>
            </a:extLst>
          </p:cNvPr>
          <p:cNvPicPr>
            <a:picLocks noChangeAspect="1"/>
          </p:cNvPicPr>
          <p:nvPr/>
        </p:nvPicPr>
        <p:blipFill rotWithShape="1">
          <a:blip r:embed="rId2">
            <a:extLst>
              <a:ext uri="{28A0092B-C50C-407E-A947-70E740481C1C}">
                <a14:useLocalDpi xmlns:a14="http://schemas.microsoft.com/office/drawing/2010/main" val="0"/>
              </a:ext>
            </a:extLst>
          </a:blip>
          <a:srcRect l="10670" t="3593" r="12787" b="7075"/>
          <a:stretch/>
        </p:blipFill>
        <p:spPr bwMode="auto">
          <a:xfrm>
            <a:off x="7618879" y="2182221"/>
            <a:ext cx="2582448" cy="4021335"/>
          </a:xfrm>
          <a:prstGeom prst="rect">
            <a:avLst/>
          </a:prstGeom>
          <a:noFill/>
          <a:ln>
            <a:noFill/>
          </a:ln>
          <a:extLst>
            <a:ext uri="{53640926-AAD7-44D8-BBD7-CCE9431645EC}">
              <a14:shadowObscured xmlns:a14="http://schemas.microsoft.com/office/drawing/2010/main"/>
            </a:ext>
          </a:extLst>
        </p:spPr>
      </p:pic>
      <p:sp>
        <p:nvSpPr>
          <p:cNvPr id="16" name="CaixaDeTexto 15">
            <a:extLst>
              <a:ext uri="{FF2B5EF4-FFF2-40B4-BE49-F238E27FC236}">
                <a16:creationId xmlns:a16="http://schemas.microsoft.com/office/drawing/2014/main" id="{97047564-A188-2256-96C2-306D50352A16}"/>
              </a:ext>
            </a:extLst>
          </p:cNvPr>
          <p:cNvSpPr txBox="1"/>
          <p:nvPr/>
        </p:nvSpPr>
        <p:spPr>
          <a:xfrm>
            <a:off x="7413812" y="6280396"/>
            <a:ext cx="4509247" cy="400110"/>
          </a:xfrm>
          <a:prstGeom prst="rect">
            <a:avLst/>
          </a:prstGeom>
          <a:noFill/>
        </p:spPr>
        <p:txBody>
          <a:bodyPr wrap="square">
            <a:spAutoFit/>
          </a:bodyPr>
          <a:lstStyle/>
          <a:p>
            <a:pPr algn="r" fontAlgn="base"/>
            <a:r>
              <a:rPr lang="pt-BR" sz="10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Disponível em: https://i.pinimg.com/736x/28/88/60/288860507dc8feae6760139d4e357633.jpg. Acesso em: 2 de jun. 2024.</a:t>
            </a:r>
            <a:endParaRPr lang="pt-BR" sz="10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25031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96C7EA1-DB02-9926-2933-5D2D7714A36B}"/>
              </a:ext>
            </a:extLst>
          </p:cNvPr>
          <p:cNvSpPr txBox="1"/>
          <p:nvPr/>
        </p:nvSpPr>
        <p:spPr>
          <a:xfrm>
            <a:off x="394447" y="912456"/>
            <a:ext cx="11474824" cy="4543231"/>
          </a:xfrm>
          <a:prstGeom prst="rect">
            <a:avLst/>
          </a:prstGeom>
          <a:noFill/>
        </p:spPr>
        <p:txBody>
          <a:bodyPr wrap="square">
            <a:spAutoFit/>
          </a:bodyPr>
          <a:lstStyle/>
          <a:p>
            <a:pPr algn="just" fontAlgn="base">
              <a:lnSpc>
                <a:spcPct val="115000"/>
              </a:lnSpc>
            </a:pP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12. </a:t>
            </a: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Releia os textos e responda.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a)</a:t>
            </a: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A que gêneros textuais pertencem esses textos?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FF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b) Por que o texto IV está representado desta maneira?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FF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13. </a:t>
            </a: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Quanto às características dos textos III e IV podemos afirmar que há diferença entre eles? Quais?</a:t>
            </a:r>
          </a:p>
          <a:p>
            <a:pPr algn="just" fontAlgn="base">
              <a:lnSpc>
                <a:spcPct val="115000"/>
              </a:lnSpc>
            </a:pPr>
            <a:endParaRPr lang="pt-BR" sz="2300" kern="0" dirty="0">
              <a:solidFill>
                <a:srgbClr val="000000"/>
              </a:solidFill>
              <a:highlight>
                <a:srgbClr val="FCFCFC"/>
              </a:highligh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15000"/>
              </a:lnSpc>
            </a:pP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14</a:t>
            </a: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 Rosa de Hiroshima é um exemplo de poema engajado, profundamente preocupado com o futuro do mundo e da sociedade. O poema, escrito em 1973, tece uma crítica grave a Segunda Guerra Mundial, especialmente as explosões das bombas atômicas nas cidades de Hiroshima e Nagasaki (no Japão). Quais versos do poema justificam essa afirmação?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21129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96C7EA1-DB02-9926-2933-5D2D7714A36B}"/>
              </a:ext>
            </a:extLst>
          </p:cNvPr>
          <p:cNvSpPr txBox="1"/>
          <p:nvPr/>
        </p:nvSpPr>
        <p:spPr>
          <a:xfrm>
            <a:off x="394447" y="912456"/>
            <a:ext cx="11474824" cy="5233420"/>
          </a:xfrm>
          <a:prstGeom prst="rect">
            <a:avLst/>
          </a:prstGeom>
          <a:noFill/>
        </p:spPr>
        <p:txBody>
          <a:bodyPr wrap="square">
            <a:spAutoFit/>
          </a:bodyPr>
          <a:lstStyle/>
          <a:p>
            <a:pPr algn="just" fontAlgn="base">
              <a:lnSpc>
                <a:spcPct val="115000"/>
              </a:lnSpc>
            </a:pP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15. </a:t>
            </a: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O poema de Vinicius de Moraes foi criado a partir da tragédia da bomba atômica ocorrida no final da Segunda Guerra Mundial, no Japão. O que os versos abordam?</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8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8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(A) As causas da radioatividade.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(B) A beleza das  rosas de Hiroshima.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(C)  A vida das  crianças cegas de Hiroshima.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(D) As consequências da guerra e o desastre que as bombas atômicas.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16. </a:t>
            </a: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A finalidade do texto III é</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8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8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(A) Elogiar a rosa de Hiroshima.</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(B) Fazer uma crítica a um período da história</a:t>
            </a: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(C) Criticar a falta de perfume das rosas de Hiroshima.</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(D) Sensibilizar as crianças, as mulheres e as meninas de Hiroshima.</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31201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96C7EA1-DB02-9926-2933-5D2D7714A36B}"/>
              </a:ext>
            </a:extLst>
          </p:cNvPr>
          <p:cNvSpPr txBox="1"/>
          <p:nvPr/>
        </p:nvSpPr>
        <p:spPr>
          <a:xfrm>
            <a:off x="394447" y="912456"/>
            <a:ext cx="11474824" cy="2242602"/>
          </a:xfrm>
          <a:prstGeom prst="rect">
            <a:avLst/>
          </a:prstGeom>
          <a:noFill/>
        </p:spPr>
        <p:txBody>
          <a:bodyPr wrap="square">
            <a:spAutoFit/>
          </a:bodyPr>
          <a:lstStyle/>
          <a:p>
            <a:pPr algn="just" fontAlgn="base">
              <a:lnSpc>
                <a:spcPct val="115000"/>
              </a:lnSpc>
            </a:pPr>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17. </a:t>
            </a: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O que diferencia o poema concreto dos poemas tradicionais?</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8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 </a:t>
            </a:r>
            <a:endParaRPr lang="pt-BR" sz="8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(A) A ausência de elementos gráficos.</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(B) A ênfase na expressão musical das palavras. </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(C) A utilização predominante da linguagem formal.</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(D) O poema tradicional explora a dimensão visual e espacial do texto.</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88110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E27E2A3-18EC-C57A-A79F-3E99100D7CEC}"/>
              </a:ext>
            </a:extLst>
          </p:cNvPr>
          <p:cNvSpPr txBox="1"/>
          <p:nvPr/>
        </p:nvSpPr>
        <p:spPr>
          <a:xfrm>
            <a:off x="340656" y="1113434"/>
            <a:ext cx="11501717" cy="923330"/>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PRODUÇÃO TEXTUAL</a:t>
            </a:r>
          </a:p>
          <a:p>
            <a:pPr algn="just"/>
            <a:endParaRPr lang="pt-BR" sz="800" b="1"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HORA DE PRODUZIR!!!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693B7E7E-DA9E-F4B2-F760-D9A3EFC63146}"/>
              </a:ext>
            </a:extLst>
          </p:cNvPr>
          <p:cNvSpPr txBox="1"/>
          <p:nvPr/>
        </p:nvSpPr>
        <p:spPr>
          <a:xfrm>
            <a:off x="300314" y="3599002"/>
            <a:ext cx="11501717" cy="2569934"/>
          </a:xfrm>
          <a:prstGeom prst="rect">
            <a:avLst/>
          </a:prstGeom>
          <a:solidFill>
            <a:schemeClr val="accent1">
              <a:lumMod val="20000"/>
              <a:lumOff val="80000"/>
            </a:schemeClr>
          </a:solidFill>
          <a:ln w="28575">
            <a:solidFill>
              <a:schemeClr val="accent1">
                <a:lumMod val="50000"/>
              </a:schemeClr>
            </a:solidFill>
          </a:ln>
        </p:spPr>
        <p:txBody>
          <a:bodyPr wrap="square" rtlCol="0">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charge</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gênero textual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jornalístico que centrado em questões atuais, que reflete o posicionamento editorial do jornal ou veículo de comunicação. Nela, é utilizada uma imagem como representação visual de fatos recentes, geralmente, contextualizada por uma ou mais notícias dentro do veículo. Comumente, são utilizadas personalidades e figuras públicas, seus comportamentos são exagerados ou estilizados para a realização de uma crítica. Tem como característica a linguagem verbal e não verbal, humor, leitura crítica do cotidiano, atual, efêmero, precisa de contextualização, situações particulares e personagens públicas.</a:t>
            </a:r>
          </a:p>
        </p:txBody>
      </p:sp>
      <p:graphicFrame>
        <p:nvGraphicFramePr>
          <p:cNvPr id="4" name="Tabela 3">
            <a:extLst>
              <a:ext uri="{FF2B5EF4-FFF2-40B4-BE49-F238E27FC236}">
                <a16:creationId xmlns:a16="http://schemas.microsoft.com/office/drawing/2014/main" id="{AB970343-AB4A-A12D-50DF-16144FBF1568}"/>
              </a:ext>
            </a:extLst>
          </p:cNvPr>
          <p:cNvGraphicFramePr>
            <a:graphicFrameLocks noGrp="1"/>
          </p:cNvGraphicFramePr>
          <p:nvPr/>
        </p:nvGraphicFramePr>
        <p:xfrm>
          <a:off x="340657" y="664261"/>
          <a:ext cx="11501717" cy="355727"/>
        </p:xfrm>
        <a:graphic>
          <a:graphicData uri="http://schemas.openxmlformats.org/drawingml/2006/table">
            <a:tbl>
              <a:tblPr firstRow="1" firstCol="1" bandRow="1"/>
              <a:tblGrid>
                <a:gridCol w="11501717">
                  <a:extLst>
                    <a:ext uri="{9D8B030D-6E8A-4147-A177-3AD203B41FA5}">
                      <a16:colId xmlns:a16="http://schemas.microsoft.com/office/drawing/2014/main" val="2729945829"/>
                    </a:ext>
                  </a:extLst>
                </a:gridCol>
              </a:tblGrid>
              <a:tr h="317356">
                <a:tc>
                  <a:txBody>
                    <a:bodyPr/>
                    <a:lstStyle/>
                    <a:p>
                      <a:pPr algn="l">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SETEMBRO – SEMANA 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16622744"/>
                  </a:ext>
                </a:extLst>
              </a:tr>
            </a:tbl>
          </a:graphicData>
        </a:graphic>
      </p:graphicFrame>
      <p:sp>
        <p:nvSpPr>
          <p:cNvPr id="6" name="CaixaDeTexto 5">
            <a:extLst>
              <a:ext uri="{FF2B5EF4-FFF2-40B4-BE49-F238E27FC236}">
                <a16:creationId xmlns:a16="http://schemas.microsoft.com/office/drawing/2014/main" id="{1DE230BD-E25D-197C-F8D9-8D1010BD163A}"/>
              </a:ext>
            </a:extLst>
          </p:cNvPr>
          <p:cNvSpPr txBox="1"/>
          <p:nvPr/>
        </p:nvSpPr>
        <p:spPr>
          <a:xfrm>
            <a:off x="300314" y="2263885"/>
            <a:ext cx="11510688" cy="1107996"/>
          </a:xfrm>
          <a:prstGeom prst="rect">
            <a:avLst/>
          </a:prstGeom>
          <a:noFill/>
        </p:spPr>
        <p:txBody>
          <a:bodyPr wrap="square">
            <a:spAutoFit/>
          </a:bodyPr>
          <a:lstStyle/>
          <a:p>
            <a:pPr algn="just" fontAlgn="base"/>
            <a:r>
              <a:rPr lang="pt-BR" sz="22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Caro(a) estudante, nesta etapa, você irá produzir uma Charge. Para isso, leia e interprete a proposta de escrita, os textos da coletânea, observe as características e a estrutura do gênero, bem como relembre as explicações realizadas pelo(a) seu(sua) professor(a) durante as aulas sobre esse gênero.</a:t>
            </a:r>
            <a:endParaRPr lang="pt-BR" sz="22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16887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27BC2FF-79D2-969D-20D9-CF229D4DCFAC}"/>
              </a:ext>
            </a:extLst>
          </p:cNvPr>
          <p:cNvSpPr txBox="1"/>
          <p:nvPr/>
        </p:nvSpPr>
        <p:spPr>
          <a:xfrm>
            <a:off x="345142" y="775680"/>
            <a:ext cx="11501716" cy="5847755"/>
          </a:xfrm>
          <a:prstGeom prst="rect">
            <a:avLst/>
          </a:prstGeom>
          <a:noFill/>
        </p:spPr>
        <p:txBody>
          <a:bodyPr wrap="square">
            <a:spAutoFit/>
          </a:bodyPr>
          <a:lstStyle/>
          <a:p>
            <a:pPr indent="538163" algn="just"/>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sugestão é que você convide um(a) colega para que juntos criem uma charge sobre o tema: </a:t>
            </a:r>
            <a:r>
              <a:rPr lang="pt-BR" sz="22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“Meio ambiente e sustentabilidade”</a:t>
            </a: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ser publicada em um mural na sua escola.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tanto, tenham um olhar crítico e apurado para os fatos e acontecimentos que envolvem esse assunto, a fim de terem um posicionamento frente a essa realidade. Antes da produção da charge atentem para: a criação de um “conceito” para a charge, isto é, encontrem uma forma visual de transmitir uma opinião ou mensagem de modo criativo e impactante. Em seguida, esbocem a charge em detalhes, posicionando as personagens e elementos do cenário. Não se preocupe com a “perfeição” neste momento, o foco deve estar na expressividade e na clareza da ideia. Após definir a composição, refine o desenho, aprimorando as formas e adicionando detalhes aos personagens e cenário. Assim, vocês precisam trabalhar nas expressões faciais e corporais das personagens, garantindo que elas transmitam a emoção e humor desejados. Definam as personagens que estarão presentes na charge e o cenário em que eles estarão inseridos. Essas personagens podem ser figuras públicas, estereótipos ou personificações de ideias. O cenário deve complementar a mensagem e reforçar o contexto da charge. Pensem como as personagens vão interagir entre si e com o ambiente para criar uma narrativa visual coerente. Com o desenho refinado, façam o processo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de </a:t>
            </a:r>
            <a:r>
              <a:rPr lang="pt-BR" sz="2200" kern="100" dirty="0" err="1">
                <a:effectLst/>
                <a:latin typeface="Arial Narrow" panose="020B0606020202030204" pitchFamily="34" charset="0"/>
                <a:ea typeface="Calibri" panose="020F0502020204030204" pitchFamily="34" charset="0"/>
                <a:cs typeface="Open Sans" panose="020B0606030504020204" pitchFamily="34" charset="0"/>
              </a:rPr>
              <a:t>inking</a:t>
            </a:r>
            <a:r>
              <a:rPr lang="pt-BR" sz="2200" kern="100" dirty="0">
                <a:effectLst/>
                <a:latin typeface="Arial Narrow" panose="020B0606020202030204" pitchFamily="34" charset="0"/>
                <a:ea typeface="Calibri" panose="020F0502020204030204" pitchFamily="34" charset="0"/>
                <a:cs typeface="Open Sans" panose="020B0606030504020204" pitchFamily="34" charset="0"/>
              </a:rPr>
              <a:t>, isto é, passem a limpo o desenho. A sugestão é que vocês acrescentem texto (linguagem verbal) a sua charge, seja na forma de diálogos entre personagens, título ou legenda. A escrita deve ser resumida e integrada ao desenho, complementando a mensagem visual. Na finalização da charge, use cores e sombras.</a:t>
            </a:r>
          </a:p>
        </p:txBody>
      </p:sp>
    </p:spTree>
    <p:extLst>
      <p:ext uri="{BB962C8B-B14F-4D97-AF65-F5344CB8AC3E}">
        <p14:creationId xmlns:p14="http://schemas.microsoft.com/office/powerpoint/2010/main" val="18603594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F1C61CA-16F2-E740-09A5-C443C7BA667C}"/>
              </a:ext>
            </a:extLst>
          </p:cNvPr>
          <p:cNvSpPr txBox="1"/>
          <p:nvPr/>
        </p:nvSpPr>
        <p:spPr>
          <a:xfrm>
            <a:off x="340660" y="708376"/>
            <a:ext cx="11501717" cy="1738938"/>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a coletânea a seguir.</a:t>
            </a:r>
          </a:p>
          <a:p>
            <a:pPr indent="538163" algn="just"/>
            <a:endParaRPr lang="pt-BR" sz="15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Coletânea</a:t>
            </a:r>
          </a:p>
          <a:p>
            <a:pPr algn="ct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que é sustentabilidade ambiental?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4" name="Imagem 3" descr="Mão segurando fruta verde&#10;&#10;Descrição gerada automaticamente">
            <a:extLst>
              <a:ext uri="{FF2B5EF4-FFF2-40B4-BE49-F238E27FC236}">
                <a16:creationId xmlns:a16="http://schemas.microsoft.com/office/drawing/2014/main" id="{F82F3BA0-5054-0400-0C98-C8E793075C8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0660" y="2341068"/>
            <a:ext cx="3290046" cy="2175864"/>
          </a:xfrm>
          <a:prstGeom prst="rect">
            <a:avLst/>
          </a:prstGeom>
          <a:noFill/>
          <a:ln>
            <a:noFill/>
          </a:ln>
        </p:spPr>
      </p:pic>
      <p:sp>
        <p:nvSpPr>
          <p:cNvPr id="5" name="CaixaDeTexto 4">
            <a:extLst>
              <a:ext uri="{FF2B5EF4-FFF2-40B4-BE49-F238E27FC236}">
                <a16:creationId xmlns:a16="http://schemas.microsoft.com/office/drawing/2014/main" id="{F5DA1D4E-60B2-2353-B2F3-BD50ABC8EEA8}"/>
              </a:ext>
            </a:extLst>
          </p:cNvPr>
          <p:cNvSpPr txBox="1"/>
          <p:nvPr/>
        </p:nvSpPr>
        <p:spPr>
          <a:xfrm>
            <a:off x="3702422" y="2444724"/>
            <a:ext cx="8148918" cy="2074799"/>
          </a:xfrm>
          <a:prstGeom prst="rect">
            <a:avLst/>
          </a:prstGeom>
          <a:noFill/>
        </p:spPr>
        <p:txBody>
          <a:bodyPr wrap="square">
            <a:spAutoFit/>
          </a:bodyPr>
          <a:lstStyle/>
          <a:p>
            <a:pPr indent="538163" algn="just">
              <a:lnSpc>
                <a:spcPct val="114000"/>
              </a:lnSpc>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Sustentabilidade ambiental é um dos três pilares que compõem o princípio da sustentabilidade, sendo, na realidade, o primeiro aspecto que associamos à ideia de desenvolvimento sustentável, uma vez que tem relação direta com a preservação do meio ambiente e com a garantia da disponibilidade dos recursos naturais para as gerações futuras.</a:t>
            </a:r>
          </a:p>
        </p:txBody>
      </p:sp>
      <p:sp>
        <p:nvSpPr>
          <p:cNvPr id="7" name="CaixaDeTexto 6">
            <a:extLst>
              <a:ext uri="{FF2B5EF4-FFF2-40B4-BE49-F238E27FC236}">
                <a16:creationId xmlns:a16="http://schemas.microsoft.com/office/drawing/2014/main" id="{03289B64-BCA9-AA48-43A9-DD66837F32B1}"/>
              </a:ext>
            </a:extLst>
          </p:cNvPr>
          <p:cNvSpPr txBox="1"/>
          <p:nvPr/>
        </p:nvSpPr>
        <p:spPr>
          <a:xfrm>
            <a:off x="340660" y="4516932"/>
            <a:ext cx="11501717" cy="2031646"/>
          </a:xfrm>
          <a:prstGeom prst="rect">
            <a:avLst/>
          </a:prstGeom>
          <a:noFill/>
        </p:spPr>
        <p:txBody>
          <a:bodyPr wrap="square">
            <a:spAutoFit/>
          </a:bodyPr>
          <a:lstStyle/>
          <a:p>
            <a:pPr indent="538163" algn="just">
              <a:lnSpc>
                <a:spcPct val="114000"/>
              </a:lnSpc>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 preservação do meio ambiente e a garantia da disponibilidade de recursos naturais para as futuras gerações são os dois principais objetivos da sustentabilidade ambiental. Para que esse objetivo seja atingido é necessário que algumas ações sejam desempenhadas tanto na esfera pública individual ou coletiva quanto na esfera privada. Assim, a sustentabilidade ambiental pode ser posta em prática tanto pelos indivíduos quanto pelas empresas e pelos governos. [...]</a:t>
            </a:r>
          </a:p>
        </p:txBody>
      </p:sp>
    </p:spTree>
    <p:extLst>
      <p:ext uri="{BB962C8B-B14F-4D97-AF65-F5344CB8AC3E}">
        <p14:creationId xmlns:p14="http://schemas.microsoft.com/office/powerpoint/2010/main" val="186580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F0C011A-ED58-B40C-5AF8-4C4A108EBCB8}"/>
              </a:ext>
            </a:extLst>
          </p:cNvPr>
          <p:cNvSpPr txBox="1"/>
          <p:nvPr/>
        </p:nvSpPr>
        <p:spPr>
          <a:xfrm>
            <a:off x="349623" y="708212"/>
            <a:ext cx="11492753" cy="5649367"/>
          </a:xfrm>
          <a:prstGeom prst="rect">
            <a:avLst/>
          </a:prstGeom>
          <a:noFill/>
        </p:spPr>
        <p:txBody>
          <a:bodyPr wrap="square">
            <a:spAutoFit/>
          </a:bodyPr>
          <a:lstStyle/>
          <a:p>
            <a:pPr indent="538163" algn="just">
              <a:lnSpc>
                <a:spcPct val="114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Como um dos três pilares da sustentabilidade, correspondendo a uma ideia de preservação do meio ambiente e garantia da disponibilidade de recursos naturais para as futuras gerações, temos como exemplos de sustentabilidade ambiental, dentre vários outros:</a:t>
            </a:r>
          </a:p>
          <a:p>
            <a:pPr marL="342900" lvl="0" indent="-342900" algn="just">
              <a:lnSpc>
                <a:spcPct val="114000"/>
              </a:lnSpc>
              <a:buFont typeface="Wingdings" panose="05000000000000000000" pitchFamily="2"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adotar práticas de consumo consciente, como substituir a aquisição de objetos com materiais rapidamente descartáveis e que demoram para se decompor na natureza, como o plástico, por materiais duradouros e reutilizáveis ou ainda escolher produtos biodegradáveis;</a:t>
            </a:r>
          </a:p>
          <a:p>
            <a:pPr marL="342900" lvl="0" indent="-342900" algn="just">
              <a:lnSpc>
                <a:spcPct val="114000"/>
              </a:lnSpc>
              <a:buFont typeface="Wingdings" panose="05000000000000000000" pitchFamily="2"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separar o lixo doméstico em orgânico e não orgânico;</a:t>
            </a:r>
          </a:p>
          <a:p>
            <a:pPr marL="342900" lvl="0" indent="-342900" algn="just">
              <a:lnSpc>
                <a:spcPct val="114000"/>
              </a:lnSpc>
              <a:buFont typeface="Wingdings" panose="05000000000000000000" pitchFamily="2"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realizar a coleta seletiva e a reciclagem de materiais;</a:t>
            </a:r>
          </a:p>
          <a:p>
            <a:pPr marL="342900" indent="-342900" algn="just">
              <a:lnSpc>
                <a:spcPct val="114000"/>
              </a:lnSpc>
              <a:buFont typeface="Wingdings" panose="05000000000000000000" pitchFamily="2"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substituir meios de transporte individuais e altamente poluentes por meios de transporte coletivo ou meios com menor impacto à natureza;</a:t>
            </a:r>
          </a:p>
          <a:p>
            <a:pPr marL="342900" marR="0" lvl="0" indent="-342900" algn="just" defTabSz="914400" rtl="0" eaLnBrk="1" fontAlgn="auto" latinLnBrk="0" hangingPunct="1">
              <a:lnSpc>
                <a:spcPct val="114000"/>
              </a:lnSpc>
              <a:buClrTx/>
              <a:buSzTx/>
              <a:buFont typeface="Wingdings" panose="05000000000000000000" pitchFamily="2" charset="2"/>
              <a:buChar char=""/>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evitar o desperdício de água e realizar a reutilização desse recurso quando possível;</a:t>
            </a:r>
          </a:p>
          <a:p>
            <a:pPr marL="342900" marR="0" lvl="0" indent="-342900" algn="just" defTabSz="914400" rtl="0" eaLnBrk="1" fontAlgn="auto" latinLnBrk="0" hangingPunct="1">
              <a:lnSpc>
                <a:spcPct val="114000"/>
              </a:lnSpc>
              <a:buClrTx/>
              <a:buSzTx/>
              <a:buFont typeface="Wingdings" panose="05000000000000000000" pitchFamily="2" charset="2"/>
              <a:buChar char=""/>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evitar o desperdício de energia;</a:t>
            </a:r>
          </a:p>
          <a:p>
            <a:pPr marL="342900" marR="0" lvl="0" indent="-342900" algn="just" defTabSz="914400" rtl="0" eaLnBrk="1" fontAlgn="auto" latinLnBrk="0" hangingPunct="1">
              <a:lnSpc>
                <a:spcPct val="114000"/>
              </a:lnSpc>
              <a:buClrTx/>
              <a:buSzTx/>
              <a:buFont typeface="Wingdings" panose="05000000000000000000" pitchFamily="2" charset="2"/>
              <a:buChar char=""/>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realizar o plantio de árvores;</a:t>
            </a:r>
          </a:p>
          <a:p>
            <a:pPr marL="342900" marR="0" lvl="0" indent="-342900" algn="just" defTabSz="914400" rtl="0" eaLnBrk="1" fontAlgn="auto" latinLnBrk="0" hangingPunct="1">
              <a:lnSpc>
                <a:spcPct val="114000"/>
              </a:lnSpc>
              <a:buClrTx/>
              <a:buSzTx/>
              <a:buFont typeface="Wingdings" panose="05000000000000000000" pitchFamily="2" charset="2"/>
              <a:buChar char=""/>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respeitar a legislação ambiental vigente. [...]</a:t>
            </a:r>
          </a:p>
          <a:p>
            <a:pPr marL="457200" indent="269875" algn="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Disponível em: https://brasilescola.uol.com.br/</a:t>
            </a:r>
            <a:r>
              <a:rPr lang="pt-BR" sz="1000" kern="0" dirty="0" err="1">
                <a:effectLst/>
                <a:latin typeface="Arial Narrow" panose="020B0606020202030204" pitchFamily="34" charset="0"/>
                <a:ea typeface="Calibri" panose="020F0502020204030204" pitchFamily="34" charset="0"/>
                <a:cs typeface="Times New Roman" panose="02020603050405020304" pitchFamily="18" charset="0"/>
              </a:rPr>
              <a:t>o-que-e</a:t>
            </a:r>
            <a:r>
              <a:rPr lang="pt-BR" sz="1000" kern="0" dirty="0">
                <a:effectLst/>
                <a:latin typeface="Arial Narrow" panose="020B0606020202030204" pitchFamily="34" charset="0"/>
                <a:ea typeface="Calibri" panose="020F0502020204030204" pitchFamily="34" charset="0"/>
                <a:cs typeface="Times New Roman" panose="02020603050405020304" pitchFamily="18" charset="0"/>
              </a:rPr>
              <a:t>/geografia/o-que-e-sustentabilidade.htm. Acesso em 5 de jun.2024 (adaptado).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24069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Imagem digital fictícia de personagem de desenho animado com mensagem de texto&#10;&#10;Descrição gerada automaticamente com confiança média">
            <a:extLst>
              <a:ext uri="{FF2B5EF4-FFF2-40B4-BE49-F238E27FC236}">
                <a16:creationId xmlns:a16="http://schemas.microsoft.com/office/drawing/2014/main" id="{841B0EFB-FD8C-8FFC-A87F-E82732056999}"/>
              </a:ext>
            </a:extLst>
          </p:cNvPr>
          <p:cNvPicPr>
            <a:picLocks noChangeAspect="1"/>
          </p:cNvPicPr>
          <p:nvPr/>
        </p:nvPicPr>
        <p:blipFill>
          <a:blip r:embed="rId2">
            <a:extLst>
              <a:ext uri="{28A0092B-C50C-407E-A947-70E740481C1C}">
                <a14:useLocalDpi xmlns:a14="http://schemas.microsoft.com/office/drawing/2010/main" val="0"/>
              </a:ext>
            </a:extLst>
          </a:blip>
          <a:srcRect r="1065"/>
          <a:stretch>
            <a:fillRect/>
          </a:stretch>
        </p:blipFill>
        <p:spPr bwMode="auto">
          <a:xfrm>
            <a:off x="2551346" y="1081932"/>
            <a:ext cx="6473384" cy="4245441"/>
          </a:xfrm>
          <a:prstGeom prst="rect">
            <a:avLst/>
          </a:prstGeom>
          <a:noFill/>
          <a:ln>
            <a:noFill/>
          </a:ln>
        </p:spPr>
      </p:pic>
      <p:sp>
        <p:nvSpPr>
          <p:cNvPr id="6" name="CaixaDeTexto 5">
            <a:extLst>
              <a:ext uri="{FF2B5EF4-FFF2-40B4-BE49-F238E27FC236}">
                <a16:creationId xmlns:a16="http://schemas.microsoft.com/office/drawing/2014/main" id="{FDE31485-8F32-ABD0-67B9-0F07CD159F2B}"/>
              </a:ext>
            </a:extLst>
          </p:cNvPr>
          <p:cNvSpPr txBox="1"/>
          <p:nvPr/>
        </p:nvSpPr>
        <p:spPr>
          <a:xfrm>
            <a:off x="357808" y="609600"/>
            <a:ext cx="3617843" cy="459485"/>
          </a:xfrm>
          <a:prstGeom prst="rect">
            <a:avLst/>
          </a:prstGeom>
          <a:noFill/>
        </p:spPr>
        <p:txBody>
          <a:bodyPr wrap="square">
            <a:spAutoFit/>
          </a:bodyPr>
          <a:lstStyle/>
          <a:p>
            <a:pPr algn="ctr">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5FC90D7D-A21F-7983-D110-03DB1A063BF1}"/>
              </a:ext>
            </a:extLst>
          </p:cNvPr>
          <p:cNvSpPr txBox="1"/>
          <p:nvPr/>
        </p:nvSpPr>
        <p:spPr>
          <a:xfrm>
            <a:off x="3005081" y="5327373"/>
            <a:ext cx="5565913" cy="248594"/>
          </a:xfrm>
          <a:prstGeom prst="rect">
            <a:avLst/>
          </a:prstGeom>
          <a:noFill/>
        </p:spPr>
        <p:txBody>
          <a:bodyPr wrap="square">
            <a:spAutoFit/>
          </a:bodyPr>
          <a:lstStyle/>
          <a:p>
            <a:pPr indent="269875" algn="ctr">
              <a:lnSpc>
                <a:spcPct val="107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https://x.com/</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ilhanoticias</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/status/1284628927764484098. Acesso em 05 de jun.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63086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669A974-EC03-5C5A-AD43-3CA01634EE38}"/>
              </a:ext>
            </a:extLst>
          </p:cNvPr>
          <p:cNvSpPr txBox="1"/>
          <p:nvPr/>
        </p:nvSpPr>
        <p:spPr>
          <a:xfrm>
            <a:off x="385482" y="790928"/>
            <a:ext cx="11429999" cy="1286955"/>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SEMANA 4</a:t>
            </a: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REVISITANDO </a:t>
            </a:r>
            <a:r>
              <a:rPr lang="pt-BR" sz="2300" b="1" kern="100" dirty="0">
                <a:latin typeface="Arial Narrow" panose="020B0606020202030204" pitchFamily="34" charset="0"/>
                <a:ea typeface="Calibri" panose="020F0502020204030204" pitchFamily="34" charset="0"/>
                <a:cs typeface="Times New Roman" panose="02020603050405020304" pitchFamily="18" charset="0"/>
              </a:rPr>
              <a:t>A MATRIZ SAEB</a:t>
            </a: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e responda aos itens 1, 2, 3</a:t>
            </a:r>
            <a:r>
              <a:rPr lang="pt-BR" sz="2300" kern="100" dirty="0">
                <a:latin typeface="Arial Narrow" panose="020B0606020202030204" pitchFamily="34" charset="0"/>
                <a:ea typeface="Calibri" panose="020F0502020204030204" pitchFamily="34" charset="0"/>
                <a:cs typeface="Times New Roman" panose="02020603050405020304" pitchFamily="18" charset="0"/>
              </a:rPr>
              <a:t> e 4.</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B00B316C-9A1C-5E03-7A99-FE06F13B50A5}"/>
              </a:ext>
            </a:extLst>
          </p:cNvPr>
          <p:cNvSpPr txBox="1"/>
          <p:nvPr/>
        </p:nvSpPr>
        <p:spPr>
          <a:xfrm>
            <a:off x="645459" y="2790580"/>
            <a:ext cx="5253318" cy="3862596"/>
          </a:xfrm>
          <a:prstGeom prst="rect">
            <a:avLst/>
          </a:prstGeom>
          <a:noFill/>
        </p:spPr>
        <p:txBody>
          <a:bodyPr wrap="square">
            <a:spAutoFit/>
          </a:bodyPr>
          <a:lstStyle/>
          <a:p>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Não sei…</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se a vida é curta</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ou longa demais para nós.</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Mas sei que nada do que vivemos</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tem sentido,</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se não tocamos o coração das pessoas.</a:t>
            </a:r>
          </a:p>
          <a:p>
            <a:endParaRPr lang="pt-BR" sz="1500" kern="0" dirty="0">
              <a:solidFill>
                <a:srgbClr val="000000"/>
              </a:solidFill>
              <a:highlight>
                <a:srgbClr val="FFFFFF"/>
              </a:highlight>
              <a:latin typeface="Arial Narrow" panose="020B0606020202030204" pitchFamily="34" charset="0"/>
              <a:cs typeface="Arial" panose="020B0604020202020204" pitchFamily="34" charset="0"/>
            </a:endParaRPr>
          </a:p>
          <a:p>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Muitas vezes basta ser:</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colo que acolhe,</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braço que envolve,</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palavra que conforta,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094DAA78-5760-7725-48DB-7F614DF65604}"/>
              </a:ext>
            </a:extLst>
          </p:cNvPr>
          <p:cNvSpPr txBox="1"/>
          <p:nvPr/>
        </p:nvSpPr>
        <p:spPr>
          <a:xfrm>
            <a:off x="313765" y="1990361"/>
            <a:ext cx="11492753" cy="800219"/>
          </a:xfrm>
          <a:prstGeom prst="rect">
            <a:avLst/>
          </a:prstGeom>
          <a:noFill/>
        </p:spPr>
        <p:txBody>
          <a:bodyPr wrap="square">
            <a:spAutoFit/>
          </a:bodyPr>
          <a:lstStyle/>
          <a:p>
            <a:pPr algn="ctr" fontAlgn="base"/>
            <a:r>
              <a:rPr lang="pt-BR" sz="23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Saber viver</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Cora Coralina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3564C1D7-BA7E-6D6D-B8B7-171B413D0436}"/>
              </a:ext>
            </a:extLst>
          </p:cNvPr>
          <p:cNvSpPr txBox="1"/>
          <p:nvPr/>
        </p:nvSpPr>
        <p:spPr>
          <a:xfrm>
            <a:off x="6418729" y="2898156"/>
            <a:ext cx="5253318" cy="3277820"/>
          </a:xfrm>
          <a:prstGeom prst="rect">
            <a:avLst/>
          </a:prstGeom>
          <a:noFill/>
        </p:spPr>
        <p:txBody>
          <a:bodyPr wrap="square">
            <a:spAutoFit/>
          </a:bodyPr>
          <a:lstStyle/>
          <a:p>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silêncio que respeita,</a:t>
            </a:r>
          </a:p>
          <a:p>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alegria que contagia,</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lágrima que corre,</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olhar que acaricia,</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desejo que sacia,</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amor que promove.</a:t>
            </a:r>
          </a:p>
          <a:p>
            <a:endParaRPr lang="pt-BR" sz="2300" kern="0" dirty="0">
              <a:solidFill>
                <a:srgbClr val="000000"/>
              </a:solidFill>
              <a:highlight>
                <a:srgbClr val="FFFFFF"/>
              </a:highlight>
              <a:latin typeface="Arial Narrow" panose="020B0606020202030204" pitchFamily="34" charset="0"/>
              <a:ea typeface="Calibri" panose="020F0502020204030204" pitchFamily="34" charset="0"/>
              <a:cs typeface="Arial" panose="020B0604020202020204" pitchFamily="34" charset="0"/>
            </a:endParaRPr>
          </a:p>
          <a:p>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E isso não é coisa de outro mundo:</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é o que dá sentido à vida.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19616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690B7CC-0B00-6C15-CEDA-E36791B9CE95}"/>
              </a:ext>
            </a:extLst>
          </p:cNvPr>
          <p:cNvSpPr txBox="1"/>
          <p:nvPr/>
        </p:nvSpPr>
        <p:spPr>
          <a:xfrm>
            <a:off x="987675" y="1992566"/>
            <a:ext cx="3432314" cy="882486"/>
          </a:xfrm>
          <a:prstGeom prst="rect">
            <a:avLst/>
          </a:prstGeom>
          <a:noFill/>
        </p:spPr>
        <p:txBody>
          <a:bodyPr wrap="square">
            <a:spAutoFit/>
          </a:bodyPr>
          <a:lstStyle/>
          <a:p>
            <a:pPr fontAlgn="base">
              <a:lnSpc>
                <a:spcPct val="115000"/>
              </a:lnSpc>
              <a:spcAft>
                <a:spcPts val="800"/>
              </a:spcAft>
            </a:pP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1E71BBF6-2CA6-D292-6161-A0532E8C70FA}"/>
              </a:ext>
            </a:extLst>
          </p:cNvPr>
          <p:cNvSpPr txBox="1"/>
          <p:nvPr/>
        </p:nvSpPr>
        <p:spPr>
          <a:xfrm>
            <a:off x="4357236" y="884570"/>
            <a:ext cx="4060623" cy="2215991"/>
          </a:xfrm>
          <a:prstGeom prst="rect">
            <a:avLst/>
          </a:prstGeom>
          <a:noFill/>
        </p:spPr>
        <p:txBody>
          <a:bodyPr wrap="square">
            <a:spAutoFit/>
          </a:bodyPr>
          <a:lstStyle/>
          <a:p>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É o que faz com que ela</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não seja nem curta,</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nem longa demais,</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mas que seja intensa,</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verdadeira, pura…</a:t>
            </a: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enquanto durar.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931F6484-8D6F-0875-9AD5-A2E67B0608E6}"/>
              </a:ext>
            </a:extLst>
          </p:cNvPr>
          <p:cNvSpPr txBox="1"/>
          <p:nvPr/>
        </p:nvSpPr>
        <p:spPr>
          <a:xfrm>
            <a:off x="5871492" y="3100561"/>
            <a:ext cx="6096000" cy="217367"/>
          </a:xfrm>
          <a:prstGeom prst="rect">
            <a:avLst/>
          </a:prstGeom>
          <a:noFill/>
        </p:spPr>
        <p:txBody>
          <a:bodyPr wrap="square">
            <a:spAutoFit/>
          </a:bodyPr>
          <a:lstStyle/>
          <a:p>
            <a:pPr algn="r" fontAlgn="base">
              <a:lnSpc>
                <a:spcPct val="107000"/>
              </a:lnSpc>
              <a:spcAft>
                <a:spcPts val="800"/>
              </a:spcAft>
            </a:pPr>
            <a:r>
              <a:rPr lang="pt-BR" sz="8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Disponível em: </a:t>
            </a:r>
            <a:r>
              <a:rPr lang="pt-BR" sz="800" kern="0" dirty="0">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https://www.tudosaladeaula.com/2021/02/atividade-portugues-interpretacao-genero-poema-pdf.html</a:t>
            </a:r>
            <a:r>
              <a:rPr lang="pt-BR" sz="8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Acesso em: 1 de jun. 2024.</a:t>
            </a:r>
            <a:endParaRPr lang="pt-BR" sz="11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8CD143EC-AE66-C28E-8B3C-FFBD921A1917}"/>
              </a:ext>
            </a:extLst>
          </p:cNvPr>
          <p:cNvSpPr txBox="1"/>
          <p:nvPr/>
        </p:nvSpPr>
        <p:spPr>
          <a:xfrm>
            <a:off x="349623" y="3540073"/>
            <a:ext cx="11492753" cy="3046988"/>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poema é definido como um gênero textual e literário que tem como finalidade expressar sentimentos, emoções e pensamentos de quem escreve. Cora se coloca em uma posição de mulher sábia e vivida, salientando algumas atitudes que podem fazer toda a diferença na vida das pessoas. Portanto, a finalidade do eu lírico é</a:t>
            </a:r>
          </a:p>
          <a:p>
            <a:pPr algn="just"/>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mostrar o lado melancólico das pessoas que ajudam os outros.  </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propor maneiras de exercer a empatia e oferecer amor ao próximo. </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criticar as atitudes egoístas e preconceituosas dos seres humanos. </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despertar curiosidades diversas nas pessoas que vivem apressadas no dia a dia. </a:t>
            </a:r>
          </a:p>
        </p:txBody>
      </p:sp>
    </p:spTree>
    <p:extLst>
      <p:ext uri="{BB962C8B-B14F-4D97-AF65-F5344CB8AC3E}">
        <p14:creationId xmlns:p14="http://schemas.microsoft.com/office/powerpoint/2010/main" val="9760763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6BD7169-66AB-58E8-E0F4-BA8749BCA9A7}"/>
              </a:ext>
            </a:extLst>
          </p:cNvPr>
          <p:cNvSpPr txBox="1"/>
          <p:nvPr/>
        </p:nvSpPr>
        <p:spPr>
          <a:xfrm>
            <a:off x="385483" y="596348"/>
            <a:ext cx="11447930" cy="5630965"/>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Eu lírico é o nome que se dá à voz poética, ou seja, a voz que expressa emoções, sentimentos, pensamentos e ou opiniões em uma poesia. Nos versos: “Não sei.../ se a vida é curta / ou longa demais para nós.”, o eu lírico demonstra</a:t>
            </a:r>
          </a:p>
          <a:p>
            <a:pPr algn="just">
              <a:lnSpc>
                <a:spcPct val="115000"/>
              </a:lnSpc>
            </a:pP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diversas contradições da vida. </a:t>
            </a: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hesitação em suas declarações. </a:t>
            </a: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confiança que a vida é muito curta. </a:t>
            </a: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certezas quanto a existência da vida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t>
            </a:r>
          </a:p>
          <a:p>
            <a:pPr>
              <a:lnSpc>
                <a:spcPct val="115000"/>
              </a:lnSpc>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verso: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não tocamos o coração das pessoas.”, o termo grifado “se” estabelece sentido de</a:t>
            </a:r>
          </a:p>
          <a:p>
            <a:pPr>
              <a:lnSpc>
                <a:spcPct val="115000"/>
              </a:lnSpc>
            </a:pP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tempo.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condição.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adversidade.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consequência.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47465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4AFD681-EC27-086F-9DC1-9B3E05DAF2F5}"/>
              </a:ext>
            </a:extLst>
          </p:cNvPr>
          <p:cNvSpPr txBox="1"/>
          <p:nvPr/>
        </p:nvSpPr>
        <p:spPr>
          <a:xfrm>
            <a:off x="376516" y="926700"/>
            <a:ext cx="11465859" cy="2242602"/>
          </a:xfrm>
          <a:prstGeom prst="rect">
            <a:avLst/>
          </a:prstGeom>
          <a:noFill/>
        </p:spPr>
        <p:txBody>
          <a:bodyPr wrap="square">
            <a:spAutoFit/>
          </a:bodyPr>
          <a:lstStyle/>
          <a:p>
            <a:pPr>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verso: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não tocamos o coração das pessoas.”, o termo grifado “se” estabelece sentido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tempo.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condição.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adversidade.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consequência.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17238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138724-D62F-16CE-F85C-A83C3BBE3AE4}"/>
              </a:ext>
            </a:extLst>
          </p:cNvPr>
          <p:cNvSpPr txBox="1"/>
          <p:nvPr/>
        </p:nvSpPr>
        <p:spPr>
          <a:xfrm>
            <a:off x="344557" y="775884"/>
            <a:ext cx="11497819" cy="472886"/>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3 Tecnologias na Indústria de Alimentos - i3C">
            <a:extLst>
              <a:ext uri="{FF2B5EF4-FFF2-40B4-BE49-F238E27FC236}">
                <a16:creationId xmlns:a16="http://schemas.microsoft.com/office/drawing/2014/main" id="{04443D98-C2F4-00FA-773E-088F5C12D3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990" y="1347382"/>
            <a:ext cx="6361328" cy="3903260"/>
          </a:xfrm>
          <a:prstGeom prst="rect">
            <a:avLst/>
          </a:prstGeom>
          <a:noFill/>
          <a:ln>
            <a:noFill/>
          </a:ln>
        </p:spPr>
      </p:pic>
      <p:sp>
        <p:nvSpPr>
          <p:cNvPr id="6" name="CaixaDeTexto 5">
            <a:extLst>
              <a:ext uri="{FF2B5EF4-FFF2-40B4-BE49-F238E27FC236}">
                <a16:creationId xmlns:a16="http://schemas.microsoft.com/office/drawing/2014/main" id="{4B8F34EF-BB1C-8700-E3FE-0C7A2A79B4D3}"/>
              </a:ext>
            </a:extLst>
          </p:cNvPr>
          <p:cNvSpPr txBox="1"/>
          <p:nvPr/>
        </p:nvSpPr>
        <p:spPr>
          <a:xfrm>
            <a:off x="415990" y="5391401"/>
            <a:ext cx="6289893" cy="434799"/>
          </a:xfrm>
          <a:prstGeom prst="rect">
            <a:avLst/>
          </a:prstGeom>
          <a:noFill/>
        </p:spPr>
        <p:txBody>
          <a:bodyPr wrap="square">
            <a:spAutoFit/>
          </a:bodyPr>
          <a:lstStyle/>
          <a:p>
            <a:pPr algn="ctr">
              <a:lnSpc>
                <a:spcPct val="115000"/>
              </a:lnSpc>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em:https</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://i3csolucoes.com.br/</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/uploads/2020/07/industria-de-alimentos-em-numeros.jpg. Acesso em 21 de mai. De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9368A7D-F42D-B385-0FE4-17A3FFF81583}"/>
              </a:ext>
            </a:extLst>
          </p:cNvPr>
          <p:cNvSpPr txBox="1"/>
          <p:nvPr/>
        </p:nvSpPr>
        <p:spPr>
          <a:xfrm>
            <a:off x="6929718" y="1347382"/>
            <a:ext cx="4912658" cy="4268284"/>
          </a:xfrm>
          <a:prstGeom prst="rect">
            <a:avLst/>
          </a:prstGeom>
          <a:noFill/>
        </p:spPr>
        <p:txBody>
          <a:bodyPr wrap="square">
            <a:spAutoFit/>
          </a:bodyPr>
          <a:lstStyle/>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principal finalidade de um infográfico é</a:t>
            </a:r>
          </a:p>
          <a:p>
            <a:pPr algn="just">
              <a:lnSpc>
                <a:spcPct val="115000"/>
              </a:lnSpc>
            </a:pP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evitar a abordagem de questões complexas.  </a:t>
            </a: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apresentar informações somente a respeito de assuntos polêmicos. </a:t>
            </a: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dificultar a visão e, principalmente, a compreensão sobre questões complexas. </a:t>
            </a: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apresentar dados e explicar questões complexas de uma forma mais rápida e simples. </a:t>
            </a:r>
          </a:p>
        </p:txBody>
      </p:sp>
    </p:spTree>
    <p:extLst>
      <p:ext uri="{BB962C8B-B14F-4D97-AF65-F5344CB8AC3E}">
        <p14:creationId xmlns:p14="http://schemas.microsoft.com/office/powerpoint/2010/main" val="18204164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1E0F91F-4D99-9F37-73BC-5FE9D3034F52}"/>
              </a:ext>
            </a:extLst>
          </p:cNvPr>
          <p:cNvSpPr txBox="1"/>
          <p:nvPr/>
        </p:nvSpPr>
        <p:spPr>
          <a:xfrm>
            <a:off x="349623" y="662609"/>
            <a:ext cx="11483789" cy="5871928"/>
          </a:xfrm>
          <a:prstGeom prst="rect">
            <a:avLst/>
          </a:prstGeom>
          <a:noFill/>
        </p:spPr>
        <p:txBody>
          <a:bodyPr wrap="square">
            <a:spAutoFit/>
          </a:bodyPr>
          <a:lstStyle/>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Nos infográficos, os elementos visuais e os elementos textuais são fundamentais para o entendimento total da mensagem transmitida. No infográfico em questão, a linguagem verbal e a linguagem não verbal têm como intenção mostrar ao leitor que:</a:t>
            </a:r>
          </a:p>
          <a:p>
            <a:pPr algn="just">
              <a:lnSpc>
                <a:spcPct val="115000"/>
              </a:lnSpc>
            </a:pP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postos de trabalho indiretos e informais chegam a 1,6 mil.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As empresas do setor primário atingem a porcentagem de 37% mil.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O emprego da indústria de transformação brasileira responde a 25%.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 produção agropecuária, processada pela indústria, atinge 58%.</a:t>
            </a:r>
          </a:p>
          <a:p>
            <a:pPr algn="just">
              <a:lnSpc>
                <a:spcPct val="115000"/>
              </a:lnSpc>
            </a:pPr>
            <a:endParaRPr lang="pt-BR" sz="23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Qual é o tema do infográfico?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5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 potencial da indústria brasileira de alimentos.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 geração de empregos da indústria de alimentos.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 alta porcentagem de postos de trabalho diretos e formais.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O grande valor de produção da indústria brasileira de alimentos e bebidas.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1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71073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A359A57-7E6B-FD2A-28E6-292069222F07}"/>
              </a:ext>
            </a:extLst>
          </p:cNvPr>
          <p:cNvSpPr txBox="1"/>
          <p:nvPr/>
        </p:nvSpPr>
        <p:spPr>
          <a:xfrm>
            <a:off x="385481" y="755081"/>
            <a:ext cx="11465859" cy="475451"/>
          </a:xfrm>
          <a:prstGeom prst="rect">
            <a:avLst/>
          </a:prstGeom>
          <a:noFill/>
        </p:spPr>
        <p:txBody>
          <a:bodyPr wrap="square">
            <a:spAutoFit/>
          </a:bodyPr>
          <a:lstStyle/>
          <a:p>
            <a:pPr algn="just" fontAlgn="base">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p>
        </p:txBody>
      </p:sp>
      <p:pic>
        <p:nvPicPr>
          <p:cNvPr id="2" name="Imagem 1" descr="Serrapilheira oferta bolsas a reportagens sobre fake news - 06/01/2023 -  Novo em Folha - Folha">
            <a:extLst>
              <a:ext uri="{FF2B5EF4-FFF2-40B4-BE49-F238E27FC236}">
                <a16:creationId xmlns:a16="http://schemas.microsoft.com/office/drawing/2014/main" id="{668330AE-E125-A297-47E7-41DC41283A5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115" t="17992" r="6493" b="16913"/>
          <a:stretch/>
        </p:blipFill>
        <p:spPr bwMode="auto">
          <a:xfrm>
            <a:off x="6436659" y="1538980"/>
            <a:ext cx="5369860" cy="3158526"/>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84E2DE6B-2109-5C93-8F8B-9FC3CCC9ABCB}"/>
              </a:ext>
            </a:extLst>
          </p:cNvPr>
          <p:cNvSpPr txBox="1"/>
          <p:nvPr/>
        </p:nvSpPr>
        <p:spPr>
          <a:xfrm>
            <a:off x="6562165" y="4813400"/>
            <a:ext cx="5244354" cy="409086"/>
          </a:xfrm>
          <a:prstGeom prst="rect">
            <a:avLst/>
          </a:prstGeom>
          <a:noFill/>
        </p:spPr>
        <p:txBody>
          <a:bodyPr wrap="square">
            <a:spAutoFit/>
          </a:bodyPr>
          <a:lstStyle/>
          <a:p>
            <a:pPr algn="ct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https://f.i.uol.com.br/fotografia/2022/10/23/16665103236354edf3d4d68_1666510323_3x2_xl.jp. Acesso em: 1 de jun. 2024</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56E46D25-FCE8-5B44-7D36-9B949110C075}"/>
              </a:ext>
            </a:extLst>
          </p:cNvPr>
          <p:cNvSpPr txBox="1"/>
          <p:nvPr/>
        </p:nvSpPr>
        <p:spPr>
          <a:xfrm>
            <a:off x="385481" y="2266524"/>
            <a:ext cx="5907743" cy="2197718"/>
          </a:xfrm>
          <a:prstGeom prst="rect">
            <a:avLst/>
          </a:prstGeom>
          <a:noFill/>
        </p:spPr>
        <p:txBody>
          <a:bodyPr wrap="square">
            <a:spAutoFit/>
          </a:bodyPr>
          <a:lstStyle/>
          <a:p>
            <a:pPr>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charge revela uma crítica</a:t>
            </a:r>
          </a:p>
          <a:p>
            <a:pPr>
              <a:lnSpc>
                <a:spcPct val="115000"/>
              </a:lnSpc>
            </a:pPr>
            <a:endParaRPr lang="pt-BR" sz="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ao uso exagerado dos celulares.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à veiculação de notícias inverídicas.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à fragilidade dos aparelhos celulares.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às pessoas que divulgam informações. </a:t>
            </a:r>
          </a:p>
        </p:txBody>
      </p:sp>
    </p:spTree>
    <p:extLst>
      <p:ext uri="{BB962C8B-B14F-4D97-AF65-F5344CB8AC3E}">
        <p14:creationId xmlns:p14="http://schemas.microsoft.com/office/powerpoint/2010/main" val="41942774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96596FF-20A0-099C-4FC3-8F4C4C808D4A}"/>
              </a:ext>
            </a:extLst>
          </p:cNvPr>
          <p:cNvSpPr txBox="1"/>
          <p:nvPr/>
        </p:nvSpPr>
        <p:spPr>
          <a:xfrm>
            <a:off x="353151" y="613093"/>
            <a:ext cx="8892209" cy="446276"/>
          </a:xfrm>
          <a:prstGeom prst="rect">
            <a:avLst/>
          </a:prstGeom>
          <a:noFill/>
        </p:spPr>
        <p:txBody>
          <a:bodyPr wrap="square">
            <a:spAutoFit/>
          </a:bodyPr>
          <a:lstStyle/>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826C532-B56F-975F-C1AC-9BF3EAD0D008}"/>
              </a:ext>
            </a:extLst>
          </p:cNvPr>
          <p:cNvPicPr>
            <a:picLocks noChangeAspect="1"/>
          </p:cNvPicPr>
          <p:nvPr/>
        </p:nvPicPr>
        <p:blipFill rotWithShape="1">
          <a:blip r:embed="rId2">
            <a:extLst>
              <a:ext uri="{28A0092B-C50C-407E-A947-70E740481C1C}">
                <a14:useLocalDpi xmlns:a14="http://schemas.microsoft.com/office/drawing/2010/main" val="0"/>
              </a:ext>
            </a:extLst>
          </a:blip>
          <a:srcRect l="3966" t="11024" r="3793"/>
          <a:stretch/>
        </p:blipFill>
        <p:spPr bwMode="auto">
          <a:xfrm>
            <a:off x="323509" y="1059369"/>
            <a:ext cx="5246261" cy="3573682"/>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0D5AF0CC-D062-100A-90EA-EEC3E325425B}"/>
              </a:ext>
            </a:extLst>
          </p:cNvPr>
          <p:cNvSpPr txBox="1"/>
          <p:nvPr/>
        </p:nvSpPr>
        <p:spPr>
          <a:xfrm>
            <a:off x="323509" y="4633051"/>
            <a:ext cx="5221068" cy="400110"/>
          </a:xfrm>
          <a:prstGeom prst="rect">
            <a:avLst/>
          </a:prstGeom>
          <a:noFill/>
        </p:spPr>
        <p:txBody>
          <a:bodyPr wrap="square">
            <a:spAutoFit/>
          </a:bodyPr>
          <a:lstStyle/>
          <a:p>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https://i.pinimg.com/</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originals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/66/42/</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dd</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/6642ddf9268e46309e2c9833d94f5963.jpg. Acesso em: 1 de jun.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37F23186-96B4-E7C6-54D9-134D1E7B595E}"/>
              </a:ext>
            </a:extLst>
          </p:cNvPr>
          <p:cNvSpPr txBox="1"/>
          <p:nvPr/>
        </p:nvSpPr>
        <p:spPr>
          <a:xfrm>
            <a:off x="5719481" y="1380648"/>
            <a:ext cx="6149010" cy="2931123"/>
          </a:xfrm>
          <a:prstGeom prst="rect">
            <a:avLst/>
          </a:prstGeom>
          <a:noFill/>
        </p:spPr>
        <p:txBody>
          <a:bodyPr wrap="square">
            <a:spAutoFit/>
          </a:bodyPr>
          <a:lstStyle/>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fala do locutor do Meme é um exemplo de variação linguística do tipo</a:t>
            </a:r>
          </a:p>
          <a:p>
            <a:pPr>
              <a:lnSpc>
                <a:spcPct val="115000"/>
              </a:lnSpc>
            </a:pPr>
            <a:endParaRPr lang="pt-BR" sz="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social.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histórica.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geográfica.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situacional. </a:t>
            </a:r>
          </a:p>
          <a:p>
            <a:pPr>
              <a:lnSpc>
                <a:spcPct val="115000"/>
              </a:lnSpc>
            </a:pPr>
            <a:endPar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68C9E4D3-940A-B928-A471-47562D0C1F1C}"/>
              </a:ext>
            </a:extLst>
          </p:cNvPr>
          <p:cNvSpPr txBox="1"/>
          <p:nvPr/>
        </p:nvSpPr>
        <p:spPr>
          <a:xfrm>
            <a:off x="323508" y="5020535"/>
            <a:ext cx="11544983" cy="1419043"/>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mas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toda vez que eu olho pra ele,”, o termo destacado pode ser substituído, sem alteração do sentido da frase, por:</a:t>
            </a:r>
          </a:p>
          <a:p>
            <a:pPr>
              <a:lnSpc>
                <a:spcPct val="115000"/>
              </a:lnSpc>
            </a:pP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no entanto.		(B) porquanto.		(C) mas também.		(D) por conseguinte.</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dirty="0"/>
          </a:p>
        </p:txBody>
      </p:sp>
    </p:spTree>
    <p:extLst>
      <p:ext uri="{BB962C8B-B14F-4D97-AF65-F5344CB8AC3E}">
        <p14:creationId xmlns:p14="http://schemas.microsoft.com/office/powerpoint/2010/main" val="20844286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1BDD6D3-8A9A-130C-0D75-EA05DFA71927}"/>
              </a:ext>
            </a:extLst>
          </p:cNvPr>
          <p:cNvPicPr>
            <a:picLocks noChangeAspect="1"/>
          </p:cNvPicPr>
          <p:nvPr/>
        </p:nvPicPr>
        <p:blipFill>
          <a:blip r:embed="rId2"/>
          <a:stretch>
            <a:fillRect/>
          </a:stretch>
        </p:blipFill>
        <p:spPr>
          <a:xfrm>
            <a:off x="168442" y="375811"/>
            <a:ext cx="11742821" cy="6106377"/>
          </a:xfrm>
          <a:prstGeom prst="rect">
            <a:avLst/>
          </a:prstGeom>
        </p:spPr>
      </p:pic>
    </p:spTree>
    <p:extLst>
      <p:ext uri="{BB962C8B-B14F-4D97-AF65-F5344CB8AC3E}">
        <p14:creationId xmlns:p14="http://schemas.microsoft.com/office/powerpoint/2010/main" val="133307871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3930</TotalTime>
  <Words>8708</Words>
  <Application>Microsoft Office PowerPoint</Application>
  <PresentationFormat>Widescreen</PresentationFormat>
  <Paragraphs>581</Paragraphs>
  <Slides>69</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69</vt:i4>
      </vt:variant>
    </vt:vector>
  </HeadingPairs>
  <TitlesOfParts>
    <vt:vector size="74" baseType="lpstr">
      <vt:lpstr>Arial</vt:lpstr>
      <vt:lpstr>Arial Narrow</vt:lpstr>
      <vt:lpstr>Calibri</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katiuscia neves almeida</cp:lastModifiedBy>
  <cp:revision>47</cp:revision>
  <dcterms:created xsi:type="dcterms:W3CDTF">2023-05-30T13:00:46Z</dcterms:created>
  <dcterms:modified xsi:type="dcterms:W3CDTF">2024-07-02T11:20:41Z</dcterms:modified>
</cp:coreProperties>
</file>