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 id="2147483652" r:id="rId2"/>
  </p:sldMasterIdLst>
  <p:sldIdLst>
    <p:sldId id="256" r:id="rId3"/>
    <p:sldId id="454" r:id="rId4"/>
    <p:sldId id="408" r:id="rId5"/>
    <p:sldId id="456" r:id="rId6"/>
    <p:sldId id="451" r:id="rId7"/>
    <p:sldId id="450" r:id="rId8"/>
    <p:sldId id="449" r:id="rId9"/>
    <p:sldId id="453" r:id="rId10"/>
    <p:sldId id="455" r:id="rId11"/>
    <p:sldId id="448" r:id="rId12"/>
    <p:sldId id="452" r:id="rId13"/>
    <p:sldId id="459" r:id="rId14"/>
    <p:sldId id="458" r:id="rId15"/>
    <p:sldId id="460" r:id="rId16"/>
    <p:sldId id="457" r:id="rId17"/>
    <p:sldId id="447" r:id="rId18"/>
    <p:sldId id="463" r:id="rId19"/>
    <p:sldId id="462" r:id="rId20"/>
    <p:sldId id="461" r:id="rId21"/>
    <p:sldId id="446" r:id="rId22"/>
    <p:sldId id="469" r:id="rId23"/>
    <p:sldId id="470" r:id="rId24"/>
    <p:sldId id="465" r:id="rId25"/>
    <p:sldId id="468" r:id="rId26"/>
    <p:sldId id="467" r:id="rId27"/>
    <p:sldId id="472" r:id="rId28"/>
    <p:sldId id="466" r:id="rId29"/>
    <p:sldId id="464" r:id="rId30"/>
    <p:sldId id="473" r:id="rId31"/>
    <p:sldId id="475" r:id="rId32"/>
    <p:sldId id="477" r:id="rId33"/>
    <p:sldId id="478" r:id="rId34"/>
    <p:sldId id="474" r:id="rId35"/>
    <p:sldId id="471" r:id="rId36"/>
    <p:sldId id="479" r:id="rId37"/>
    <p:sldId id="485" r:id="rId38"/>
    <p:sldId id="484" r:id="rId39"/>
    <p:sldId id="483" r:id="rId40"/>
    <p:sldId id="482" r:id="rId41"/>
    <p:sldId id="481" r:id="rId42"/>
    <p:sldId id="480" r:id="rId43"/>
    <p:sldId id="487" r:id="rId44"/>
    <p:sldId id="486" r:id="rId45"/>
    <p:sldId id="368" r:id="rId4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36" autoAdjust="0"/>
    <p:restoredTop sz="94660"/>
  </p:normalViewPr>
  <p:slideViewPr>
    <p:cSldViewPr snapToGrid="0">
      <p:cViewPr varScale="1">
        <p:scale>
          <a:sx n="107" d="100"/>
          <a:sy n="107" d="100"/>
        </p:scale>
        <p:origin x="75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598730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74213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921635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916886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862226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75976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8539406-6320-198D-7E35-410344B0109F}"/>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3" name="Espaço Reservado para Rodapé 2">
            <a:extLst>
              <a:ext uri="{FF2B5EF4-FFF2-40B4-BE49-F238E27FC236}">
                <a16:creationId xmlns:a16="http://schemas.microsoft.com/office/drawing/2014/main" id="{E0CDAF92-D337-C1EB-BCBD-D33C477F784B}"/>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D88F8D88-739D-2FE4-CB96-4C4C2A9F61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64422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9136137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754818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4878405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88452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12/07/2024</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70543419"/>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Uma imagem contendo Mapa&#10;&#10;Descrição gerada automaticamente">
            <a:extLst>
              <a:ext uri="{FF2B5EF4-FFF2-40B4-BE49-F238E27FC236}">
                <a16:creationId xmlns:a16="http://schemas.microsoft.com/office/drawing/2014/main" id="{50484FA5-7B82-6985-886F-6F6769EB96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aixaDeTexto 5">
            <a:extLst>
              <a:ext uri="{FF2B5EF4-FFF2-40B4-BE49-F238E27FC236}">
                <a16:creationId xmlns:a16="http://schemas.microsoft.com/office/drawing/2014/main" id="{0B2BB7C3-250F-6948-AFAC-0B08AED24AE8}"/>
              </a:ext>
            </a:extLst>
          </p:cNvPr>
          <p:cNvSpPr txBox="1"/>
          <p:nvPr/>
        </p:nvSpPr>
        <p:spPr>
          <a:xfrm>
            <a:off x="60385" y="3165895"/>
            <a:ext cx="576244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rial" panose="020B0604020202020204" pitchFamily="34" charset="0"/>
              </a:rPr>
              <a:t>3ª SÉRIE - QUÍMICA </a:t>
            </a:r>
          </a:p>
        </p:txBody>
      </p:sp>
      <p:sp>
        <p:nvSpPr>
          <p:cNvPr id="7" name="CaixaDeTexto 6">
            <a:extLst>
              <a:ext uri="{FF2B5EF4-FFF2-40B4-BE49-F238E27FC236}">
                <a16:creationId xmlns:a16="http://schemas.microsoft.com/office/drawing/2014/main" id="{0D4EE4CD-9BB3-00FF-1163-FCDC97289C33}"/>
              </a:ext>
            </a:extLst>
          </p:cNvPr>
          <p:cNvSpPr txBox="1"/>
          <p:nvPr/>
        </p:nvSpPr>
        <p:spPr>
          <a:xfrm>
            <a:off x="405516" y="5422790"/>
            <a:ext cx="4546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srgbClr val="4472C4"/>
                </a:solidFill>
                <a:effectLst/>
                <a:uLnTx/>
                <a:uFillTx/>
                <a:latin typeface="Calibri" panose="020F0502020204030204"/>
                <a:ea typeface="+mn-ea"/>
                <a:cs typeface="+mn-cs"/>
              </a:rPr>
              <a:t>Agosto/Setembro- 2024</a:t>
            </a:r>
          </a:p>
        </p:txBody>
      </p:sp>
    </p:spTree>
    <p:extLst>
      <p:ext uri="{BB962C8B-B14F-4D97-AF65-F5344CB8AC3E}">
        <p14:creationId xmlns:p14="http://schemas.microsoft.com/office/powerpoint/2010/main" val="1324571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47DA5F57-AB6C-D1B1-4127-7BE1F53166AA}"/>
              </a:ext>
            </a:extLst>
          </p:cNvPr>
          <p:cNvGraphicFramePr>
            <a:graphicFrameLocks noGrp="1"/>
          </p:cNvGraphicFramePr>
          <p:nvPr>
            <p:extLst>
              <p:ext uri="{D42A27DB-BD31-4B8C-83A1-F6EECF244321}">
                <p14:modId xmlns:p14="http://schemas.microsoft.com/office/powerpoint/2010/main" val="1137369222"/>
              </p:ext>
            </p:extLst>
          </p:nvPr>
        </p:nvGraphicFramePr>
        <p:xfrm>
          <a:off x="281354" y="933281"/>
          <a:ext cx="11408898" cy="718820"/>
        </p:xfrm>
        <a:graphic>
          <a:graphicData uri="http://schemas.openxmlformats.org/drawingml/2006/table">
            <a:tbl>
              <a:tblPr firstRow="1" firstCol="1" bandRow="1"/>
              <a:tblGrid>
                <a:gridCol w="11408898">
                  <a:extLst>
                    <a:ext uri="{9D8B030D-6E8A-4147-A177-3AD203B41FA5}">
                      <a16:colId xmlns:a16="http://schemas.microsoft.com/office/drawing/2014/main" val="230399745"/>
                    </a:ext>
                  </a:extLst>
                </a:gridCol>
              </a:tblGrid>
              <a:tr h="489301">
                <a:tc>
                  <a:txBody>
                    <a:bodyPr/>
                    <a:lstStyle/>
                    <a:p>
                      <a:pPr algn="ctr">
                        <a:lnSpc>
                          <a:spcPct val="115000"/>
                        </a:lnSpc>
                        <a:spcAft>
                          <a:spcPts val="800"/>
                        </a:spcAft>
                      </a:pPr>
                      <a:r>
                        <a:rPr lang="pt-BR" sz="24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AGOSTO/SEMANA 1 e 2</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1200" b="1"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1100"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108054461"/>
                  </a:ext>
                </a:extLst>
              </a:tr>
            </a:tbl>
          </a:graphicData>
        </a:graphic>
      </p:graphicFrame>
      <p:sp>
        <p:nvSpPr>
          <p:cNvPr id="5" name="CaixaDeTexto 4">
            <a:extLst>
              <a:ext uri="{FF2B5EF4-FFF2-40B4-BE49-F238E27FC236}">
                <a16:creationId xmlns:a16="http://schemas.microsoft.com/office/drawing/2014/main" id="{CE8A244D-7AC7-B97A-EF79-4D5154C3FAD5}"/>
              </a:ext>
            </a:extLst>
          </p:cNvPr>
          <p:cNvSpPr txBox="1"/>
          <p:nvPr/>
        </p:nvSpPr>
        <p:spPr>
          <a:xfrm>
            <a:off x="2546253" y="443980"/>
            <a:ext cx="6474654" cy="489301"/>
          </a:xfrm>
          <a:prstGeom prst="rect">
            <a:avLst/>
          </a:prstGeom>
          <a:noFill/>
        </p:spPr>
        <p:txBody>
          <a:bodyPr wrap="square">
            <a:spAutoFit/>
          </a:bodyPr>
          <a:lstStyle/>
          <a:p>
            <a:pPr algn="ctr">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QUÍMICA</a:t>
            </a:r>
            <a:endParaRPr lang="pt-BR" sz="2400" dirty="0">
              <a:effectLst/>
              <a:latin typeface="Calibri" panose="020F0502020204030204" pitchFamily="34" charset="0"/>
              <a:ea typeface="Calibri" panose="020F0502020204030204" pitchFamily="34" charset="0"/>
            </a:endParaRPr>
          </a:p>
        </p:txBody>
      </p:sp>
      <p:sp>
        <p:nvSpPr>
          <p:cNvPr id="7" name="CaixaDeTexto 6">
            <a:extLst>
              <a:ext uri="{FF2B5EF4-FFF2-40B4-BE49-F238E27FC236}">
                <a16:creationId xmlns:a16="http://schemas.microsoft.com/office/drawing/2014/main" id="{7285F9D7-76DD-5535-7F4A-46FB4A328551}"/>
              </a:ext>
            </a:extLst>
          </p:cNvPr>
          <p:cNvSpPr txBox="1"/>
          <p:nvPr/>
        </p:nvSpPr>
        <p:spPr>
          <a:xfrm>
            <a:off x="281354" y="1766860"/>
            <a:ext cx="11519095" cy="4965270"/>
          </a:xfrm>
          <a:prstGeom prst="rect">
            <a:avLst/>
          </a:prstGeom>
          <a:noFill/>
        </p:spPr>
        <p:txBody>
          <a:bodyPr wrap="square">
            <a:spAutoFit/>
          </a:bodyPr>
          <a:lstStyle/>
          <a:p>
            <a:pPr algn="just">
              <a:lnSpc>
                <a:spcPct val="115000"/>
              </a:lnSpc>
              <a:spcAft>
                <a:spcPts val="800"/>
              </a:spcAf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TEMÁTICA: Funções orgânicas </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Habilidade</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(EM13CNT104)   Avaliar   os   benefícios   e   os riscos à saúde e ao ambiente, considerando a composição, a toxicidade e a reatividade de diferentes materiais e produtos, como também o nível de exposição a eles, posicionando-se criticamente e propondo soluções individuais e/ou coletivas para seus usos e descartes responsáveis.</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Objetivo de aprendizagem </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(GO-EMCNT104C) Identificar produtos resultantes de diversas reações químicas de caráter ambiental, comparando o estudo de compostos para avaliar problemas ambientais causados por essas interações</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Objeto de Conhecimento </a:t>
            </a:r>
            <a:endParaRPr lang="pt-BR" sz="22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Font typeface="Wingdings" panose="05000000000000000000" pitchFamily="2" charset="2"/>
              <a:buChar char=""/>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Funções orgânicas: </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57642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1AAC2E8-9930-1BC6-B471-88CE5B8B15EB}"/>
              </a:ext>
            </a:extLst>
          </p:cNvPr>
          <p:cNvSpPr txBox="1"/>
          <p:nvPr/>
        </p:nvSpPr>
        <p:spPr>
          <a:xfrm>
            <a:off x="290732" y="534572"/>
            <a:ext cx="8659836" cy="489301"/>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ATIVIDADES </a:t>
            </a:r>
            <a:endParaRPr lang="pt-BR" sz="2400" dirty="0">
              <a:effectLst/>
              <a:latin typeface="Calibri" panose="020F0502020204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9A2DBD40-2FC5-E2EE-880B-266D2A115258}"/>
              </a:ext>
            </a:extLst>
          </p:cNvPr>
          <p:cNvSpPr txBox="1"/>
          <p:nvPr/>
        </p:nvSpPr>
        <p:spPr>
          <a:xfrm>
            <a:off x="314178" y="1023873"/>
            <a:ext cx="11563643" cy="5611793"/>
          </a:xfrm>
          <a:prstGeom prst="rect">
            <a:avLst/>
          </a:prstGeom>
          <a:noFill/>
        </p:spPr>
        <p:txBody>
          <a:bodyPr wrap="square">
            <a:spAutoFit/>
          </a:bodyPr>
          <a:lstStyle/>
          <a:p>
            <a:pPr algn="just">
              <a:spcAft>
                <a:spcPts val="800"/>
              </a:spcAft>
            </a:pPr>
            <a:r>
              <a:rPr lang="pt-BR" sz="2400" dirty="0">
                <a:latin typeface="Arial Narrow" panose="020B0606020202030204" pitchFamily="34" charset="0"/>
              </a:rPr>
              <a:t>Leia o texto.</a:t>
            </a:r>
          </a:p>
          <a:p>
            <a:pPr algn="just">
              <a:spcAft>
                <a:spcPts val="800"/>
              </a:spcAft>
            </a:pPr>
            <a:r>
              <a:rPr lang="pt-BR" sz="2400" dirty="0">
                <a:latin typeface="Arial Narrow" panose="020B0606020202030204" pitchFamily="34" charset="0"/>
              </a:rPr>
              <a:t>Texto I</a:t>
            </a:r>
          </a:p>
          <a:p>
            <a:pPr algn="just">
              <a:spcAft>
                <a:spcPts val="800"/>
              </a:spcAft>
            </a:pPr>
            <a:r>
              <a:rPr lang="pt-BR" sz="2400" dirty="0">
                <a:latin typeface="Arial Narrow" panose="020B0606020202030204" pitchFamily="34" charset="0"/>
              </a:rPr>
              <a:t>FUNÇÕES ORGÂNICAS</a:t>
            </a:r>
          </a:p>
          <a:p>
            <a:pPr algn="just">
              <a:spcAft>
                <a:spcPts val="800"/>
              </a:spcAft>
            </a:pPr>
            <a:r>
              <a:rPr lang="pt-BR" sz="2400" dirty="0">
                <a:latin typeface="Arial Narrow" panose="020B0606020202030204" pitchFamily="34" charset="0"/>
              </a:rPr>
              <a:t>Elas são determinadas pelas estruturas e agrupam compostos orgânicos com características parecidas, aspecto muito importante na química orgânica.</a:t>
            </a:r>
          </a:p>
          <a:p>
            <a:pPr algn="just">
              <a:spcAft>
                <a:spcPts val="800"/>
              </a:spcAft>
            </a:pPr>
            <a:r>
              <a:rPr lang="pt-BR" sz="2400" dirty="0">
                <a:latin typeface="Arial Narrow" panose="020B0606020202030204" pitchFamily="34" charset="0"/>
              </a:rPr>
              <a:t>As funções orgânicas são os grupos de compostos químicos com propriedades físico-químicas semelhantes por conta de suas estruturas, que contêm um grupo funcional em comum. Esses grupos são a sequência de átomos que compõem parte da molécula, específicos de cada função orgânica. O grupo funcional garante ainda uma nomenclatura específica para cada função. Veja como identificá-lo a seguir!</a:t>
            </a:r>
          </a:p>
          <a:p>
            <a:pPr algn="just">
              <a:spcAft>
                <a:spcPts val="800"/>
              </a:spcAft>
            </a:pPr>
            <a:r>
              <a:rPr lang="pt-BR" sz="2400" dirty="0">
                <a:latin typeface="Arial Narrow" panose="020B0606020202030204" pitchFamily="34" charset="0"/>
              </a:rPr>
              <a:t>Tipos de funções orgânicas </a:t>
            </a:r>
          </a:p>
          <a:p>
            <a:pPr algn="just">
              <a:spcAft>
                <a:spcPts val="800"/>
              </a:spcAft>
            </a:pPr>
            <a:r>
              <a:rPr lang="pt-BR" sz="2400" dirty="0">
                <a:latin typeface="Arial Narrow" panose="020B0606020202030204" pitchFamily="34" charset="0"/>
              </a:rPr>
              <a:t>Hidrocarbonetos-Hidrocarbonetos são compostos formados apenas por carbono e hidrogênio.</a:t>
            </a:r>
          </a:p>
          <a:p>
            <a:pPr algn="just">
              <a:spcAft>
                <a:spcPts val="800"/>
              </a:spcAft>
            </a:pPr>
            <a:r>
              <a:rPr lang="pt-BR" sz="2400" dirty="0">
                <a:latin typeface="Arial Narrow" panose="020B0606020202030204" pitchFamily="34" charset="0"/>
              </a:rPr>
              <a:t>Funções Oxigenadas-funções oxigenadas possuem átomos de oxigênio na cadeia carbônica.</a:t>
            </a:r>
          </a:p>
        </p:txBody>
      </p:sp>
    </p:spTree>
    <p:extLst>
      <p:ext uri="{BB962C8B-B14F-4D97-AF65-F5344CB8AC3E}">
        <p14:creationId xmlns:p14="http://schemas.microsoft.com/office/powerpoint/2010/main" val="1680350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9A2DBD40-2FC5-E2EE-880B-266D2A115258}"/>
              </a:ext>
            </a:extLst>
          </p:cNvPr>
          <p:cNvSpPr txBox="1"/>
          <p:nvPr/>
        </p:nvSpPr>
        <p:spPr>
          <a:xfrm>
            <a:off x="314178" y="1023873"/>
            <a:ext cx="11563643" cy="1302921"/>
          </a:xfrm>
          <a:prstGeom prst="rect">
            <a:avLst/>
          </a:prstGeom>
          <a:noFill/>
        </p:spPr>
        <p:txBody>
          <a:bodyPr wrap="square">
            <a:spAutoFit/>
          </a:bodyPr>
          <a:lstStyle/>
          <a:p>
            <a:pPr algn="just">
              <a:spcAft>
                <a:spcPts val="800"/>
              </a:spcAft>
            </a:pPr>
            <a:r>
              <a:rPr lang="pt-BR" sz="2400" dirty="0">
                <a:latin typeface="Arial Narrow" panose="020B0606020202030204" pitchFamily="34" charset="0"/>
              </a:rPr>
              <a:t>Funções Nitrogenadas-funções nitrogenadas possuem átomos de nitrogênio na cadeia carbônica.</a:t>
            </a:r>
          </a:p>
          <a:p>
            <a:pPr algn="just">
              <a:spcAft>
                <a:spcPts val="800"/>
              </a:spcAft>
            </a:pPr>
            <a:r>
              <a:rPr lang="pt-BR" sz="2400" dirty="0">
                <a:latin typeface="Arial Narrow" panose="020B0606020202030204" pitchFamily="34" charset="0"/>
              </a:rPr>
              <a:t>Funções Halogenadas-funções halogenadas possuem átomos de cloro, flúor, bromo ou iodo na cadeia carbônica</a:t>
            </a:r>
          </a:p>
        </p:txBody>
      </p:sp>
      <p:sp>
        <p:nvSpPr>
          <p:cNvPr id="7" name="CaixaDeTexto 6">
            <a:extLst>
              <a:ext uri="{FF2B5EF4-FFF2-40B4-BE49-F238E27FC236}">
                <a16:creationId xmlns:a16="http://schemas.microsoft.com/office/drawing/2014/main" id="{748DF62F-6258-0E1F-F1DD-1309FA4DC865}"/>
              </a:ext>
            </a:extLst>
          </p:cNvPr>
          <p:cNvSpPr txBox="1"/>
          <p:nvPr/>
        </p:nvSpPr>
        <p:spPr>
          <a:xfrm>
            <a:off x="314177" y="2475913"/>
            <a:ext cx="11563643" cy="2308324"/>
          </a:xfrm>
          <a:prstGeom prst="rect">
            <a:avLst/>
          </a:prstGeom>
          <a:noFill/>
        </p:spPr>
        <p:txBody>
          <a:bodyPr wrap="square">
            <a:spAutoFit/>
          </a:bodyPr>
          <a:lstStyle/>
          <a:p>
            <a:r>
              <a:rPr lang="pt-BR" sz="2400" dirty="0">
                <a:latin typeface="Arial Narrow" panose="020B0606020202030204" pitchFamily="34" charset="0"/>
              </a:rPr>
              <a:t>Como identificar uma função orgânica?</a:t>
            </a:r>
          </a:p>
          <a:p>
            <a:r>
              <a:rPr lang="pt-BR" sz="2400" dirty="0">
                <a:latin typeface="Arial Narrow" panose="020B0606020202030204" pitchFamily="34" charset="0"/>
              </a:rPr>
              <a:t>Para tal, é preciso estudar a estrutura de uma molécula na busca de um grupo funcional conhecido. A partir disso, analisando os átomos presentes e o tipo de ligação existente entre eles, é possível determinar o tipo de função orgânica da molécula em questão, além da nomenclatura correta dela. </a:t>
            </a:r>
          </a:p>
          <a:p>
            <a:r>
              <a:rPr lang="pt-BR" sz="2400" dirty="0">
                <a:latin typeface="Arial Narrow" panose="020B0606020202030204" pitchFamily="34" charset="0"/>
              </a:rPr>
              <a:t>Comecemos pelas funções oxigenadas</a:t>
            </a:r>
          </a:p>
          <a:p>
            <a:r>
              <a:rPr lang="pt-BR" sz="2400" dirty="0">
                <a:latin typeface="Arial Narrow" panose="020B0606020202030204" pitchFamily="34" charset="0"/>
              </a:rPr>
              <a:t>Ácidos Carboxílicos:</a:t>
            </a:r>
          </a:p>
        </p:txBody>
      </p:sp>
      <p:pic>
        <p:nvPicPr>
          <p:cNvPr id="8" name="Imagem 7">
            <a:extLst>
              <a:ext uri="{FF2B5EF4-FFF2-40B4-BE49-F238E27FC236}">
                <a16:creationId xmlns:a16="http://schemas.microsoft.com/office/drawing/2014/main" id="{C47DB004-5BB8-A36D-6D8B-E9B03569CABE}"/>
              </a:ext>
            </a:extLst>
          </p:cNvPr>
          <p:cNvPicPr>
            <a:picLocks noChangeAspect="1"/>
          </p:cNvPicPr>
          <p:nvPr/>
        </p:nvPicPr>
        <p:blipFill>
          <a:blip r:embed="rId2"/>
          <a:stretch>
            <a:fillRect/>
          </a:stretch>
        </p:blipFill>
        <p:spPr>
          <a:xfrm>
            <a:off x="650892" y="4933356"/>
            <a:ext cx="8330608" cy="1530319"/>
          </a:xfrm>
          <a:prstGeom prst="rect">
            <a:avLst/>
          </a:prstGeom>
        </p:spPr>
      </p:pic>
    </p:spTree>
    <p:extLst>
      <p:ext uri="{BB962C8B-B14F-4D97-AF65-F5344CB8AC3E}">
        <p14:creationId xmlns:p14="http://schemas.microsoft.com/office/powerpoint/2010/main" val="24448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1FFE9454-1088-E6C7-BCC6-05CBA05497F3}"/>
              </a:ext>
            </a:extLst>
          </p:cNvPr>
          <p:cNvSpPr txBox="1"/>
          <p:nvPr/>
        </p:nvSpPr>
        <p:spPr>
          <a:xfrm>
            <a:off x="337625" y="562709"/>
            <a:ext cx="11422966" cy="3046988"/>
          </a:xfrm>
          <a:prstGeom prst="rect">
            <a:avLst/>
          </a:prstGeom>
          <a:noFill/>
        </p:spPr>
        <p:txBody>
          <a:bodyPr wrap="square">
            <a:spAutoFit/>
          </a:bodyPr>
          <a:lstStyle/>
          <a:p>
            <a:r>
              <a:rPr lang="pt-BR" sz="2400" dirty="0">
                <a:latin typeface="Arial Narrow" panose="020B0606020202030204" pitchFamily="34" charset="0"/>
              </a:rPr>
              <a:t>Os ácidos carboxílicos são compostos orgânicos que possuem em sua estrutura uma (ou mais) carboxila (RCOOH) ligada à cadeia carbônica.</a:t>
            </a:r>
          </a:p>
          <a:p>
            <a:r>
              <a:rPr lang="pt-BR" sz="2400" dirty="0">
                <a:latin typeface="Arial Narrow" panose="020B0606020202030204" pitchFamily="34" charset="0"/>
              </a:rPr>
              <a:t>O hidrogênio do grupo carboxila é levemente ácido, dando a característica dos compostos dessa classe do pH um pouco menor do que 7.</a:t>
            </a:r>
          </a:p>
          <a:p>
            <a:r>
              <a:rPr lang="pt-BR" sz="2400" b="1" dirty="0">
                <a:latin typeface="Arial Narrow" panose="020B0606020202030204" pitchFamily="34" charset="0"/>
              </a:rPr>
              <a:t>Nomenclatura</a:t>
            </a:r>
          </a:p>
          <a:p>
            <a:r>
              <a:rPr lang="pt-BR" sz="2400" dirty="0">
                <a:latin typeface="Arial Narrow" panose="020B0606020202030204" pitchFamily="34" charset="0"/>
              </a:rPr>
              <a:t>Para nomear os ácidos carboxílicos, é fácil: começamos com a palavra “ácido”, seguido pelo nome correspondente ao número de carbonos da cadeia que forma a molécula, pelo tipo de ligação dela dos hidrocarbonetos e pela terminação OICO, característica dessa classe.</a:t>
            </a:r>
          </a:p>
        </p:txBody>
      </p:sp>
      <p:sp>
        <p:nvSpPr>
          <p:cNvPr id="7" name="CaixaDeTexto 6">
            <a:extLst>
              <a:ext uri="{FF2B5EF4-FFF2-40B4-BE49-F238E27FC236}">
                <a16:creationId xmlns:a16="http://schemas.microsoft.com/office/drawing/2014/main" id="{DFA49632-4C79-B5E6-3766-2DBF83D99AF4}"/>
              </a:ext>
            </a:extLst>
          </p:cNvPr>
          <p:cNvSpPr txBox="1"/>
          <p:nvPr/>
        </p:nvSpPr>
        <p:spPr>
          <a:xfrm>
            <a:off x="337625" y="3609697"/>
            <a:ext cx="8809891" cy="818173"/>
          </a:xfrm>
          <a:prstGeom prst="rect">
            <a:avLst/>
          </a:prstGeom>
          <a:noFill/>
        </p:spPr>
        <p:txBody>
          <a:bodyPr wrap="square">
            <a:spAutoFit/>
          </a:bodyPr>
          <a:lstStyle/>
          <a:p>
            <a:pPr algn="just">
              <a:lnSpc>
                <a:spcPct val="115000"/>
              </a:lnSpc>
              <a:spcAft>
                <a:spcPts val="800"/>
              </a:spcAft>
              <a:tabLst>
                <a:tab pos="90170" algn="l"/>
                <a:tab pos="180340" algn="l"/>
              </a:tabLst>
            </a:pPr>
            <a:r>
              <a:rPr lang="pt-BR" sz="2400" b="1" dirty="0">
                <a:solidFill>
                  <a:srgbClr val="000000"/>
                </a:solidFill>
                <a:effectLst/>
                <a:highlight>
                  <a:srgbClr val="B8CCE4"/>
                </a:highlight>
                <a:latin typeface="Arial Narrow" panose="020B0606020202030204" pitchFamily="34" charset="0"/>
                <a:ea typeface="Arial Narrow" panose="020B0606020202030204" pitchFamily="34" charset="0"/>
                <a:cs typeface="Arial Narrow" panose="020B0606020202030204" pitchFamily="34" charset="0"/>
              </a:rPr>
              <a:t>Exemplos:</a:t>
            </a:r>
            <a:endParaRPr lang="pt-BR" sz="2400" dirty="0">
              <a:effectLst/>
              <a:highlight>
                <a:srgbClr val="B8CCE4"/>
              </a:highligh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1200" b="1" dirty="0">
                <a:effectLst/>
                <a:highlight>
                  <a:srgbClr val="B8CCE4"/>
                </a:highlight>
                <a:latin typeface="Arial Narrow" panose="020B0606020202030204" pitchFamily="34" charset="0"/>
                <a:ea typeface="Arial Narrow" panose="020B0606020202030204" pitchFamily="34" charset="0"/>
                <a:cs typeface="Arial Narrow" panose="020B0606020202030204" pitchFamily="34" charset="0"/>
              </a:rPr>
              <a:t> </a:t>
            </a:r>
            <a:endParaRPr lang="pt-BR" sz="1100" dirty="0">
              <a:effectLst/>
              <a:highlight>
                <a:srgbClr val="B8CCE4"/>
              </a:highlight>
              <a:latin typeface="Calibri" panose="020F0502020204030204" pitchFamily="34" charset="0"/>
              <a:ea typeface="Calibri" panose="020F0502020204030204" pitchFamily="34" charset="0"/>
            </a:endParaRPr>
          </a:p>
        </p:txBody>
      </p:sp>
      <p:pic>
        <p:nvPicPr>
          <p:cNvPr id="8" name="Imagem 7">
            <a:extLst>
              <a:ext uri="{FF2B5EF4-FFF2-40B4-BE49-F238E27FC236}">
                <a16:creationId xmlns:a16="http://schemas.microsoft.com/office/drawing/2014/main" id="{2196626F-07DD-630F-6670-CA0DEE99BB05}"/>
              </a:ext>
            </a:extLst>
          </p:cNvPr>
          <p:cNvPicPr>
            <a:picLocks noChangeAspect="1"/>
          </p:cNvPicPr>
          <p:nvPr/>
        </p:nvPicPr>
        <p:blipFill>
          <a:blip r:embed="rId2"/>
          <a:stretch>
            <a:fillRect/>
          </a:stretch>
        </p:blipFill>
        <p:spPr>
          <a:xfrm>
            <a:off x="2017366" y="3750194"/>
            <a:ext cx="8652315" cy="2260160"/>
          </a:xfrm>
          <a:prstGeom prst="rect">
            <a:avLst/>
          </a:prstGeom>
        </p:spPr>
      </p:pic>
      <p:sp>
        <p:nvSpPr>
          <p:cNvPr id="10" name="CaixaDeTexto 9">
            <a:extLst>
              <a:ext uri="{FF2B5EF4-FFF2-40B4-BE49-F238E27FC236}">
                <a16:creationId xmlns:a16="http://schemas.microsoft.com/office/drawing/2014/main" id="{0C596B41-ECD7-7CD1-86EF-2ACA7C88373B}"/>
              </a:ext>
            </a:extLst>
          </p:cNvPr>
          <p:cNvSpPr txBox="1"/>
          <p:nvPr/>
        </p:nvSpPr>
        <p:spPr>
          <a:xfrm>
            <a:off x="3080824" y="6010354"/>
            <a:ext cx="8553157" cy="215444"/>
          </a:xfrm>
          <a:prstGeom prst="rect">
            <a:avLst/>
          </a:prstGeom>
          <a:noFill/>
        </p:spPr>
        <p:txBody>
          <a:bodyPr wrap="square">
            <a:spAutoFit/>
          </a:bodyPr>
          <a:lstStyle/>
          <a:p>
            <a:pPr algn="r"/>
            <a:r>
              <a:rPr lang="pt-BR" sz="800" dirty="0">
                <a:effectLst/>
                <a:latin typeface="Arial Narrow" panose="020B0606020202030204" pitchFamily="34" charset="0"/>
                <a:ea typeface="Arial Narrow" panose="020B0606020202030204" pitchFamily="34" charset="0"/>
                <a:cs typeface="Arial Narrow" panose="020B0606020202030204" pitchFamily="34" charset="0"/>
              </a:rPr>
              <a:t>Disponível em: https://www.todoestudo.com.br/</a:t>
            </a:r>
            <a:r>
              <a:rPr lang="pt-BR" sz="800" dirty="0" err="1">
                <a:effectLst/>
                <a:latin typeface="Arial Narrow" panose="020B0606020202030204" pitchFamily="34" charset="0"/>
                <a:ea typeface="Arial Narrow" panose="020B0606020202030204" pitchFamily="34" charset="0"/>
                <a:cs typeface="Arial Narrow" panose="020B0606020202030204" pitchFamily="34" charset="0"/>
              </a:rPr>
              <a:t>quimica</a:t>
            </a:r>
            <a:r>
              <a:rPr lang="pt-BR" sz="800" dirty="0">
                <a:effectLst/>
                <a:latin typeface="Arial Narrow" panose="020B0606020202030204" pitchFamily="34" charset="0"/>
                <a:ea typeface="Arial Narrow" panose="020B0606020202030204" pitchFamily="34" charset="0"/>
                <a:cs typeface="Arial Narrow" panose="020B0606020202030204" pitchFamily="34" charset="0"/>
              </a:rPr>
              <a:t>/</a:t>
            </a:r>
            <a:r>
              <a:rPr lang="pt-BR" sz="800" dirty="0" err="1">
                <a:effectLst/>
                <a:latin typeface="Arial Narrow" panose="020B0606020202030204" pitchFamily="34" charset="0"/>
                <a:ea typeface="Arial Narrow" panose="020B0606020202030204" pitchFamily="34" charset="0"/>
                <a:cs typeface="Arial Narrow" panose="020B0606020202030204" pitchFamily="34" charset="0"/>
              </a:rPr>
              <a:t>funcoes-organicas</a:t>
            </a:r>
            <a:r>
              <a:rPr lang="pt-BR" sz="800" dirty="0">
                <a:effectLst/>
                <a:latin typeface="Arial Narrow" panose="020B0606020202030204" pitchFamily="34" charset="0"/>
                <a:ea typeface="Arial Narrow" panose="020B0606020202030204" pitchFamily="34" charset="0"/>
                <a:cs typeface="Arial Narrow" panose="020B0606020202030204" pitchFamily="34" charset="0"/>
              </a:rPr>
              <a:t>. Acesso em: maio.2024. Adaptada</a:t>
            </a:r>
            <a:endParaRPr lang="pt-BR" sz="800" dirty="0"/>
          </a:p>
        </p:txBody>
      </p:sp>
    </p:spTree>
    <p:extLst>
      <p:ext uri="{BB962C8B-B14F-4D97-AF65-F5344CB8AC3E}">
        <p14:creationId xmlns:p14="http://schemas.microsoft.com/office/powerpoint/2010/main" val="387570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EC32CD2-7979-B68D-981E-F72E0719714F}"/>
              </a:ext>
            </a:extLst>
          </p:cNvPr>
          <p:cNvSpPr txBox="1"/>
          <p:nvPr/>
        </p:nvSpPr>
        <p:spPr>
          <a:xfrm>
            <a:off x="506437" y="647114"/>
            <a:ext cx="11366695" cy="1667701"/>
          </a:xfrm>
          <a:prstGeom prst="rect">
            <a:avLst/>
          </a:prstGeom>
          <a:noFill/>
        </p:spPr>
        <p:txBody>
          <a:bodyPr wrap="square">
            <a:spAutoFit/>
          </a:bodyPr>
          <a:lstStyle/>
          <a:p>
            <a:pPr marL="342900" lvl="0" indent="-342900">
              <a:lnSpc>
                <a:spcPct val="115000"/>
              </a:lnSpc>
              <a:spcAft>
                <a:spcPts val="800"/>
              </a:spcAft>
              <a:buFont typeface="+mj-lt"/>
              <a:buAutoNum type="arabicPeriod"/>
              <a:tabLst>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Considerando o texto I, temos que o ácido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butírico</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(do latim </a:t>
            </a:r>
            <a:r>
              <a:rPr lang="pt-BR" sz="2400" i="1" dirty="0" err="1">
                <a:effectLst/>
                <a:latin typeface="Arial Narrow" panose="020B0606020202030204" pitchFamily="34" charset="0"/>
                <a:ea typeface="Arial Narrow" panose="020B0606020202030204" pitchFamily="34" charset="0"/>
                <a:cs typeface="Arial Narrow" panose="020B0606020202030204" pitchFamily="34" charset="0"/>
              </a:rPr>
              <a:t>butyrum</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 manteiga) um exemplo de ácido carboxílico, contribui para o cheiro característico de manteiga rançosa. A fórmula estrutural desse ácido é</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12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1100" dirty="0">
              <a:effectLst/>
              <a:latin typeface="Calibri" panose="020F0502020204030204" pitchFamily="34" charset="0"/>
              <a:ea typeface="Calibri" panose="020F0502020204030204" pitchFamily="34" charset="0"/>
            </a:endParaRPr>
          </a:p>
        </p:txBody>
      </p:sp>
      <p:pic>
        <p:nvPicPr>
          <p:cNvPr id="4" name="Imagem 3" descr="Uma imagem contendo Gráfico&#10;&#10;Descrição gerada automaticamente">
            <a:extLst>
              <a:ext uri="{FF2B5EF4-FFF2-40B4-BE49-F238E27FC236}">
                <a16:creationId xmlns:a16="http://schemas.microsoft.com/office/drawing/2014/main" id="{04AEF431-3695-15D5-1AD7-469A95DD1425}"/>
              </a:ext>
            </a:extLst>
          </p:cNvPr>
          <p:cNvPicPr>
            <a:picLocks noChangeAspect="1"/>
          </p:cNvPicPr>
          <p:nvPr/>
        </p:nvPicPr>
        <p:blipFill>
          <a:blip r:embed="rId2"/>
          <a:stretch>
            <a:fillRect/>
          </a:stretch>
        </p:blipFill>
        <p:spPr>
          <a:xfrm>
            <a:off x="506437" y="2546252"/>
            <a:ext cx="11155678" cy="1996934"/>
          </a:xfrm>
          <a:prstGeom prst="rect">
            <a:avLst/>
          </a:prstGeom>
        </p:spPr>
      </p:pic>
    </p:spTree>
    <p:extLst>
      <p:ext uri="{BB962C8B-B14F-4D97-AF65-F5344CB8AC3E}">
        <p14:creationId xmlns:p14="http://schemas.microsoft.com/office/powerpoint/2010/main" val="1030452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F7101E7-5EF8-52A1-30ED-897F9E05D5BB}"/>
              </a:ext>
            </a:extLst>
          </p:cNvPr>
          <p:cNvPicPr>
            <a:picLocks noChangeAspect="1"/>
          </p:cNvPicPr>
          <p:nvPr/>
        </p:nvPicPr>
        <p:blipFill>
          <a:blip r:embed="rId2"/>
          <a:stretch>
            <a:fillRect/>
          </a:stretch>
        </p:blipFill>
        <p:spPr>
          <a:xfrm>
            <a:off x="610485" y="559390"/>
            <a:ext cx="11061056" cy="4783015"/>
          </a:xfrm>
          <a:prstGeom prst="rect">
            <a:avLst/>
          </a:prstGeom>
        </p:spPr>
      </p:pic>
    </p:spTree>
    <p:extLst>
      <p:ext uri="{BB962C8B-B14F-4D97-AF65-F5344CB8AC3E}">
        <p14:creationId xmlns:p14="http://schemas.microsoft.com/office/powerpoint/2010/main" val="2996213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CE94080-84C3-AED5-6538-CCF93768425E}"/>
              </a:ext>
            </a:extLst>
          </p:cNvPr>
          <p:cNvSpPr txBox="1"/>
          <p:nvPr/>
        </p:nvSpPr>
        <p:spPr>
          <a:xfrm>
            <a:off x="281354" y="633047"/>
            <a:ext cx="8866162" cy="1016625"/>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Leia o </a:t>
            </a:r>
            <a:r>
              <a:rPr lang="pt-BR" sz="2400" b="1" dirty="0">
                <a:latin typeface="Arial Narrow" panose="020B0606020202030204" pitchFamily="34" charset="0"/>
                <a:ea typeface="Arial Narrow" panose="020B0606020202030204" pitchFamily="34" charset="0"/>
                <a:cs typeface="Arial Narrow" panose="020B0606020202030204" pitchFamily="34" charset="0"/>
              </a:rPr>
              <a:t>t</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exto II</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Álcoois</a:t>
            </a:r>
            <a:endParaRPr lang="pt-BR" sz="24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355DC812-3290-386C-6777-DC054179DAEC}"/>
              </a:ext>
            </a:extLst>
          </p:cNvPr>
          <p:cNvPicPr>
            <a:picLocks noChangeAspect="1"/>
          </p:cNvPicPr>
          <p:nvPr/>
        </p:nvPicPr>
        <p:blipFill rotWithShape="1">
          <a:blip r:embed="rId2"/>
          <a:srcRect l="19368"/>
          <a:stretch/>
        </p:blipFill>
        <p:spPr bwMode="auto">
          <a:xfrm>
            <a:off x="834948" y="1881163"/>
            <a:ext cx="10512727" cy="1210212"/>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C3EFB9ED-F2CD-D9AE-3F7A-4118CF5FCD4C}"/>
              </a:ext>
            </a:extLst>
          </p:cNvPr>
          <p:cNvSpPr txBox="1"/>
          <p:nvPr/>
        </p:nvSpPr>
        <p:spPr>
          <a:xfrm>
            <a:off x="281354" y="3091375"/>
            <a:ext cx="11619915" cy="3565015"/>
          </a:xfrm>
          <a:prstGeom prst="rect">
            <a:avLst/>
          </a:prstGeom>
          <a:noFill/>
        </p:spPr>
        <p:txBody>
          <a:bodyPr wrap="square">
            <a:spAutoFit/>
          </a:bodyPr>
          <a:lstStyle/>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Os álcoois possuem, em sua estrutura molecular, um ou mais grupos hidroxila (</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OH</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ligados aos átomos de carbono saturado (que realiza somente ligações simples). Esses carbonos, por sua vez, podem estar ligados a uma cadeia carbônica. Por isso, a representação geral de um álcool é dada pelo grupo </a:t>
            </a:r>
            <a:r>
              <a:rPr lang="pt-BR" sz="2400" i="1" dirty="0">
                <a:effectLst/>
                <a:latin typeface="Arial Narrow" panose="020B0606020202030204" pitchFamily="34" charset="0"/>
                <a:ea typeface="Arial Narrow" panose="020B0606020202030204" pitchFamily="34" charset="0"/>
                <a:cs typeface="Arial Narrow" panose="020B0606020202030204" pitchFamily="34" charset="0"/>
              </a:rPr>
              <a:t>OH</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ligado a um substituinte </a:t>
            </a:r>
            <a:r>
              <a:rPr lang="pt-BR" sz="2400" i="1" dirty="0">
                <a:effectLst/>
                <a:latin typeface="Arial Narrow" panose="020B0606020202030204" pitchFamily="34" charset="0"/>
                <a:ea typeface="Arial Narrow" panose="020B0606020202030204" pitchFamily="34" charset="0"/>
                <a:cs typeface="Arial Narrow" panose="020B0606020202030204" pitchFamily="34" charset="0"/>
              </a:rPr>
              <a:t>R</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indicando a cadeia.</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Os álcoois são divididos de acordo com a quantidade de hidroxilas (ou grupos álcoois) presentes na molécula. Um grupo álcool caracteriza um </a:t>
            </a:r>
            <a:r>
              <a:rPr lang="pt-BR" sz="2400" b="1" dirty="0" err="1">
                <a:effectLst/>
                <a:latin typeface="Arial Narrow" panose="020B0606020202030204" pitchFamily="34" charset="0"/>
                <a:ea typeface="Arial Narrow" panose="020B0606020202030204" pitchFamily="34" charset="0"/>
                <a:cs typeface="Arial Narrow" panose="020B0606020202030204" pitchFamily="34" charset="0"/>
              </a:rPr>
              <a:t>monoálcool</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que pode ser primário, secundário ou terciário, de acordo com o tipo de carbono onde se encontra a hidroxila. Quando há dois grupos OH, é chamado de </a:t>
            </a:r>
            <a:r>
              <a:rPr lang="pt-BR" sz="2400" b="1" dirty="0" err="1">
                <a:effectLst/>
                <a:latin typeface="Arial Narrow" panose="020B0606020202030204" pitchFamily="34" charset="0"/>
                <a:ea typeface="Arial Narrow" panose="020B0606020202030204" pitchFamily="34" charset="0"/>
                <a:cs typeface="Arial Narrow" panose="020B0606020202030204" pitchFamily="34" charset="0"/>
              </a:rPr>
              <a:t>diálcool</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Três ou mais, é denominado </a:t>
            </a:r>
            <a:r>
              <a:rPr lang="pt-BR" sz="2400" b="1" dirty="0" err="1">
                <a:effectLst/>
                <a:latin typeface="Arial Narrow" panose="020B0606020202030204" pitchFamily="34" charset="0"/>
                <a:ea typeface="Arial Narrow" panose="020B0606020202030204" pitchFamily="34" charset="0"/>
                <a:cs typeface="Arial Narrow" panose="020B0606020202030204" pitchFamily="34" charset="0"/>
              </a:rPr>
              <a:t>poliálcool</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998971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89D0976-5D2D-2447-EA51-32E1ABBE0BB2}"/>
              </a:ext>
            </a:extLst>
          </p:cNvPr>
          <p:cNvSpPr txBox="1"/>
          <p:nvPr/>
        </p:nvSpPr>
        <p:spPr>
          <a:xfrm>
            <a:off x="365760" y="618978"/>
            <a:ext cx="11451102" cy="914161"/>
          </a:xfrm>
          <a:prstGeom prst="rect">
            <a:avLst/>
          </a:prstGeom>
          <a:noFill/>
        </p:spPr>
        <p:txBody>
          <a:bodyPr wrap="square">
            <a:spAutoFit/>
          </a:bodyPr>
          <a:lstStyle/>
          <a:p>
            <a:pPr>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.Considerando as informações do texto II, qual dos compostos representados abaixo pertence ao grupo dos álcoois?</a:t>
            </a:r>
            <a:endParaRPr lang="pt-BR" sz="2400" dirty="0">
              <a:effectLst/>
              <a:latin typeface="Calibri" panose="020F0502020204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ACD61FFD-8721-EE53-CBCE-F661E5BED76D}"/>
              </a:ext>
            </a:extLst>
          </p:cNvPr>
          <p:cNvPicPr>
            <a:picLocks noChangeAspect="1"/>
          </p:cNvPicPr>
          <p:nvPr/>
        </p:nvPicPr>
        <p:blipFill>
          <a:blip r:embed="rId2"/>
          <a:stretch>
            <a:fillRect/>
          </a:stretch>
        </p:blipFill>
        <p:spPr>
          <a:xfrm>
            <a:off x="669917" y="1702192"/>
            <a:ext cx="10852165" cy="1133730"/>
          </a:xfrm>
          <a:prstGeom prst="rect">
            <a:avLst/>
          </a:prstGeom>
        </p:spPr>
      </p:pic>
      <p:sp>
        <p:nvSpPr>
          <p:cNvPr id="7" name="CaixaDeTexto 6">
            <a:extLst>
              <a:ext uri="{FF2B5EF4-FFF2-40B4-BE49-F238E27FC236}">
                <a16:creationId xmlns:a16="http://schemas.microsoft.com/office/drawing/2014/main" id="{FC9BFA95-B0B3-E3F9-4F17-441A95D27B5A}"/>
              </a:ext>
            </a:extLst>
          </p:cNvPr>
          <p:cNvSpPr txBox="1"/>
          <p:nvPr/>
        </p:nvSpPr>
        <p:spPr>
          <a:xfrm>
            <a:off x="-182880" y="3026079"/>
            <a:ext cx="11999742" cy="914161"/>
          </a:xfrm>
          <a:prstGeom prst="rect">
            <a:avLst/>
          </a:prstGeom>
          <a:noFill/>
        </p:spPr>
        <p:txBody>
          <a:bodyPr wrap="square">
            <a:spAutoFit/>
          </a:bodyPr>
          <a:lstStyle/>
          <a:p>
            <a:pPr marL="457200">
              <a:lnSpc>
                <a:spcPct val="115000"/>
              </a:lnSpc>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4</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t>
            </a:r>
            <a:r>
              <a:rPr lang="pt-BR" sz="2400" dirty="0">
                <a:solidFill>
                  <a:srgbClr val="000000"/>
                </a:solidFill>
                <a:effectLst/>
                <a:latin typeface="system-ui"/>
                <a:ea typeface="Times New Roman" panose="02020603050405020304" pitchFamily="18" charset="0"/>
                <a:cs typeface="Times New Roman" panose="02020603050405020304" pitchFamily="18" charset="0"/>
              </a:rPr>
              <a:t> </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Classifique os compostos abaixo em álcoois primários, secundários ou terciários:</a:t>
            </a:r>
            <a:endParaRPr lang="pt-BR" sz="2400" dirty="0">
              <a:effectLst/>
              <a:latin typeface="Calibri" panose="020F0502020204030204" pitchFamily="34" charset="0"/>
              <a:ea typeface="Calibri" panose="020F0502020204030204" pitchFamily="34" charset="0"/>
            </a:endParaRPr>
          </a:p>
          <a:p>
            <a:pPr marL="457200">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2400" dirty="0">
              <a:effectLst/>
              <a:latin typeface="Calibri" panose="020F0502020204030204" pitchFamily="34" charset="0"/>
              <a:ea typeface="Calibri" panose="020F0502020204030204" pitchFamily="34" charset="0"/>
            </a:endParaRPr>
          </a:p>
        </p:txBody>
      </p:sp>
      <p:pic>
        <p:nvPicPr>
          <p:cNvPr id="8" name="Imagem 7">
            <a:extLst>
              <a:ext uri="{FF2B5EF4-FFF2-40B4-BE49-F238E27FC236}">
                <a16:creationId xmlns:a16="http://schemas.microsoft.com/office/drawing/2014/main" id="{3122E5B6-2269-0C17-5CFA-63DE4DD1110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139" y="4130397"/>
            <a:ext cx="10761706" cy="1215568"/>
          </a:xfrm>
          <a:prstGeom prst="rect">
            <a:avLst/>
          </a:prstGeom>
          <a:noFill/>
        </p:spPr>
      </p:pic>
    </p:spTree>
    <p:extLst>
      <p:ext uri="{BB962C8B-B14F-4D97-AF65-F5344CB8AC3E}">
        <p14:creationId xmlns:p14="http://schemas.microsoft.com/office/powerpoint/2010/main" val="781663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D9042F3-A8D8-9B46-D324-D1743E509191}"/>
              </a:ext>
            </a:extLst>
          </p:cNvPr>
          <p:cNvSpPr txBox="1"/>
          <p:nvPr/>
        </p:nvSpPr>
        <p:spPr>
          <a:xfrm>
            <a:off x="337625" y="562708"/>
            <a:ext cx="11521440" cy="1533497"/>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Texto III</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Fenóis</a:t>
            </a:r>
            <a:r>
              <a:rPr lang="pt-BR" sz="1800" b="1"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16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ED62219E-4860-88DE-E15F-54C7D27E27C5}"/>
              </a:ext>
            </a:extLst>
          </p:cNvPr>
          <p:cNvPicPr>
            <a:picLocks noChangeAspect="1"/>
          </p:cNvPicPr>
          <p:nvPr/>
        </p:nvPicPr>
        <p:blipFill rotWithShape="1">
          <a:blip r:embed="rId2">
            <a:extLst>
              <a:ext uri="{28A0092B-C50C-407E-A947-70E740481C1C}">
                <a14:useLocalDpi xmlns:a14="http://schemas.microsoft.com/office/drawing/2010/main" val="0"/>
              </a:ext>
            </a:extLst>
          </a:blip>
          <a:srcRect l="19477"/>
          <a:stretch/>
        </p:blipFill>
        <p:spPr bwMode="auto">
          <a:xfrm>
            <a:off x="1642471" y="1989455"/>
            <a:ext cx="9963375" cy="1021031"/>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28728FD9-2E45-342E-092C-230A26798472}"/>
              </a:ext>
            </a:extLst>
          </p:cNvPr>
          <p:cNvSpPr txBox="1"/>
          <p:nvPr/>
        </p:nvSpPr>
        <p:spPr>
          <a:xfrm>
            <a:off x="337625" y="2927928"/>
            <a:ext cx="11521440" cy="3667735"/>
          </a:xfrm>
          <a:prstGeom prst="rect">
            <a:avLst/>
          </a:prstGeom>
          <a:noFill/>
        </p:spPr>
        <p:txBody>
          <a:bodyPr wrap="square">
            <a:spAutoFit/>
          </a:bodyPr>
          <a:lstStyle/>
          <a:p>
            <a:pPr>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Fenóis são constituídos de um ou mais grupo hidroxila (OH) ligado diretamente a um anel aromático, fato que faz com que sejam diferentes dos álcoois comuns. São classificados de acordo com a quantidade de hidroxilas ligadas ao anel, sendo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monofenol</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(1 OH), difenol (2 OH) ou polifenol (3 ou mais OH).</a:t>
            </a:r>
            <a:r>
              <a:rPr lang="pt-BR" sz="2400" dirty="0">
                <a:effectLst/>
                <a:latin typeface="Calibri" panose="020F0502020204030204" pitchFamily="34" charset="0"/>
                <a:ea typeface="Calibri" panose="020F0502020204030204" pitchFamily="34" charset="0"/>
              </a:rPr>
              <a:t> </a:t>
            </a:r>
          </a:p>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Nomenclatura</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Há várias maneiras de se nomear os fenóis, todas partindo do pressuposto de que o anel aromático é a cadeia principal na hora de numerar os carbonos, onde se encontram os substituintes. A mais simples delas é adicionar o radical correspondente ao substituinte antes da palavra fenol.</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681065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161EA26-D7B1-BCB1-9878-6721A08CF265}"/>
              </a:ext>
            </a:extLst>
          </p:cNvPr>
          <p:cNvSpPr txBox="1"/>
          <p:nvPr/>
        </p:nvSpPr>
        <p:spPr>
          <a:xfrm>
            <a:off x="337625" y="604911"/>
            <a:ext cx="8809891" cy="489301"/>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Exemplos:</a:t>
            </a:r>
            <a:endParaRPr lang="pt-BR" sz="2400" dirty="0">
              <a:effectLst/>
              <a:latin typeface="Calibri" panose="020F0502020204030204" pitchFamily="34" charset="0"/>
              <a:ea typeface="Calibri" panose="020F0502020204030204" pitchFamily="34" charset="0"/>
            </a:endParaRPr>
          </a:p>
        </p:txBody>
      </p:sp>
      <p:pic>
        <p:nvPicPr>
          <p:cNvPr id="9" name="Imagem 8">
            <a:extLst>
              <a:ext uri="{FF2B5EF4-FFF2-40B4-BE49-F238E27FC236}">
                <a16:creationId xmlns:a16="http://schemas.microsoft.com/office/drawing/2014/main" id="{DE3411CA-C34C-26EB-1776-E86C83079622}"/>
              </a:ext>
            </a:extLst>
          </p:cNvPr>
          <p:cNvPicPr>
            <a:picLocks noChangeAspect="1"/>
          </p:cNvPicPr>
          <p:nvPr/>
        </p:nvPicPr>
        <p:blipFill>
          <a:blip r:embed="rId2"/>
          <a:stretch>
            <a:fillRect/>
          </a:stretch>
        </p:blipFill>
        <p:spPr>
          <a:xfrm>
            <a:off x="1434398" y="1237958"/>
            <a:ext cx="8809891" cy="2191042"/>
          </a:xfrm>
          <a:prstGeom prst="rect">
            <a:avLst/>
          </a:prstGeom>
        </p:spPr>
      </p:pic>
      <p:sp>
        <p:nvSpPr>
          <p:cNvPr id="11" name="CaixaDeTexto 10">
            <a:extLst>
              <a:ext uri="{FF2B5EF4-FFF2-40B4-BE49-F238E27FC236}">
                <a16:creationId xmlns:a16="http://schemas.microsoft.com/office/drawing/2014/main" id="{295C0030-E89A-D047-F3C8-FF146F4140C8}"/>
              </a:ext>
            </a:extLst>
          </p:cNvPr>
          <p:cNvSpPr txBox="1"/>
          <p:nvPr/>
        </p:nvSpPr>
        <p:spPr>
          <a:xfrm>
            <a:off x="3049172" y="3102318"/>
            <a:ext cx="8739554" cy="769441"/>
          </a:xfrm>
          <a:prstGeom prst="rect">
            <a:avLst/>
          </a:prstGeom>
          <a:noFill/>
        </p:spPr>
        <p:txBody>
          <a:bodyPr wrap="square">
            <a:spAutoFit/>
          </a:bodyPr>
          <a:lstStyle/>
          <a:p>
            <a:endParaRPr lang="pt-BR" sz="1800" dirty="0">
              <a:effectLst/>
              <a:latin typeface="Arial Narrow" panose="020B0606020202030204" pitchFamily="34" charset="0"/>
              <a:ea typeface="Arial Narrow" panose="020B0606020202030204" pitchFamily="34" charset="0"/>
              <a:cs typeface="Arial Narrow" panose="020B0606020202030204" pitchFamily="34" charset="0"/>
            </a:endParaRPr>
          </a:p>
          <a:p>
            <a:endParaRPr lang="pt-BR" dirty="0">
              <a:latin typeface="Arial Narrow" panose="020B0606020202030204" pitchFamily="34" charset="0"/>
              <a:ea typeface="Arial Narrow" panose="020B0606020202030204" pitchFamily="34" charset="0"/>
              <a:cs typeface="Arial Narrow" panose="020B0606020202030204" pitchFamily="34" charset="0"/>
            </a:endParaRPr>
          </a:p>
          <a:p>
            <a:pPr algn="r"/>
            <a:r>
              <a:rPr lang="pt-BR" sz="800" dirty="0">
                <a:effectLst/>
                <a:latin typeface="Arial Narrow" panose="020B0606020202030204" pitchFamily="34" charset="0"/>
                <a:ea typeface="Arial Narrow" panose="020B0606020202030204" pitchFamily="34" charset="0"/>
                <a:cs typeface="Arial Narrow" panose="020B0606020202030204" pitchFamily="34" charset="0"/>
              </a:rPr>
              <a:t>Disponível em: https://www.todoestudo.com.br/</a:t>
            </a:r>
            <a:r>
              <a:rPr lang="pt-BR" sz="800" dirty="0" err="1">
                <a:effectLst/>
                <a:latin typeface="Arial Narrow" panose="020B0606020202030204" pitchFamily="34" charset="0"/>
                <a:ea typeface="Arial Narrow" panose="020B0606020202030204" pitchFamily="34" charset="0"/>
                <a:cs typeface="Arial Narrow" panose="020B0606020202030204" pitchFamily="34" charset="0"/>
              </a:rPr>
              <a:t>quimica</a:t>
            </a:r>
            <a:r>
              <a:rPr lang="pt-BR" sz="800" dirty="0">
                <a:effectLst/>
                <a:latin typeface="Arial Narrow" panose="020B0606020202030204" pitchFamily="34" charset="0"/>
                <a:ea typeface="Arial Narrow" panose="020B0606020202030204" pitchFamily="34" charset="0"/>
                <a:cs typeface="Arial Narrow" panose="020B0606020202030204" pitchFamily="34" charset="0"/>
              </a:rPr>
              <a:t>/</a:t>
            </a:r>
            <a:r>
              <a:rPr lang="pt-BR" sz="800" dirty="0" err="1">
                <a:effectLst/>
                <a:latin typeface="Arial Narrow" panose="020B0606020202030204" pitchFamily="34" charset="0"/>
                <a:ea typeface="Arial Narrow" panose="020B0606020202030204" pitchFamily="34" charset="0"/>
                <a:cs typeface="Arial Narrow" panose="020B0606020202030204" pitchFamily="34" charset="0"/>
              </a:rPr>
              <a:t>funcoes-organicas</a:t>
            </a:r>
            <a:r>
              <a:rPr lang="pt-BR" sz="800" dirty="0">
                <a:effectLst/>
                <a:latin typeface="Arial Narrow" panose="020B0606020202030204" pitchFamily="34" charset="0"/>
                <a:ea typeface="Arial Narrow" panose="020B0606020202030204" pitchFamily="34" charset="0"/>
                <a:cs typeface="Arial Narrow" panose="020B0606020202030204" pitchFamily="34" charset="0"/>
              </a:rPr>
              <a:t>. Acesso em: maio.2024. Adaptada</a:t>
            </a:r>
            <a:endParaRPr lang="pt-BR" sz="800" dirty="0"/>
          </a:p>
        </p:txBody>
      </p:sp>
      <p:sp>
        <p:nvSpPr>
          <p:cNvPr id="13" name="CaixaDeTexto 12">
            <a:extLst>
              <a:ext uri="{FF2B5EF4-FFF2-40B4-BE49-F238E27FC236}">
                <a16:creationId xmlns:a16="http://schemas.microsoft.com/office/drawing/2014/main" id="{96FDDACA-DDA9-9DEE-D53D-44FDCC0AE56E}"/>
              </a:ext>
            </a:extLst>
          </p:cNvPr>
          <p:cNvSpPr txBox="1"/>
          <p:nvPr/>
        </p:nvSpPr>
        <p:spPr>
          <a:xfrm>
            <a:off x="403274" y="3290541"/>
            <a:ext cx="11385452" cy="5107873"/>
          </a:xfrm>
          <a:prstGeom prst="rect">
            <a:avLst/>
          </a:prstGeom>
          <a:noFill/>
        </p:spPr>
        <p:txBody>
          <a:bodyPr wrap="square">
            <a:spAutoFit/>
          </a:bodyPr>
          <a:lstStyle/>
          <a:p>
            <a:pPr>
              <a:lnSpc>
                <a:spcPct val="115000"/>
              </a:lnSpc>
              <a:spcAft>
                <a:spcPts val="800"/>
              </a:spcAft>
              <a:tabLst>
                <a:tab pos="90170" algn="l"/>
                <a:tab pos="180340" algn="l"/>
                <a:tab pos="270510" algn="l"/>
              </a:tabLst>
            </a:pPr>
            <a:endParaRPr lang="pt-BR" sz="1800" b="1" dirty="0">
              <a:effectLst/>
              <a:latin typeface="Arial Narrow" panose="020B0606020202030204" pitchFamily="34" charset="0"/>
              <a:ea typeface="Arial Narrow" panose="020B0606020202030204" pitchFamily="34" charset="0"/>
              <a:cs typeface="Arial Narrow" panose="020B0606020202030204" pitchFamily="34" charset="0"/>
            </a:endParaRPr>
          </a:p>
          <a:p>
            <a:pPr>
              <a:lnSpc>
                <a:spcPct val="115000"/>
              </a:lnSpc>
              <a:spcAft>
                <a:spcPts val="800"/>
              </a:spcAft>
              <a:tabLst>
                <a:tab pos="90170" algn="l"/>
                <a:tab pos="180340" algn="l"/>
                <a:tab pos="270510" algn="l"/>
              </a:tabLs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5. </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Considerando o texto III, como o grupo dos fenóis pode ser classificado?</a:t>
            </a:r>
          </a:p>
          <a:p>
            <a:pPr>
              <a:lnSpc>
                <a:spcPct val="115000"/>
              </a:lnSpc>
              <a:spcAft>
                <a:spcPts val="800"/>
              </a:spcAf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6</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.Marque as alternativas correspondentes às características dos fenóis:</a:t>
            </a:r>
            <a:endParaRPr lang="pt-BR" sz="2200" dirty="0">
              <a:effectLst/>
              <a:latin typeface="Calibri" panose="020F0502020204030204" pitchFamily="34" charset="0"/>
              <a:ea typeface="Calibri" panose="020F0502020204030204" pitchFamily="34" charset="0"/>
            </a:endParaRPr>
          </a:p>
          <a:p>
            <a:pPr marL="457200">
              <a:lnSpc>
                <a:spcPct val="115000"/>
              </a:lnSpc>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(A) Apresentam caráter básico;</a:t>
            </a:r>
            <a:endParaRPr lang="pt-BR" sz="2200" dirty="0">
              <a:effectLst/>
              <a:latin typeface="Calibri" panose="020F0502020204030204" pitchFamily="34" charset="0"/>
              <a:ea typeface="Calibri" panose="020F0502020204030204" pitchFamily="34" charset="0"/>
            </a:endParaRPr>
          </a:p>
          <a:p>
            <a:pPr marL="457200">
              <a:lnSpc>
                <a:spcPct val="115000"/>
              </a:lnSpc>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(B) Compostos totalmente solúveis em água;</a:t>
            </a:r>
            <a:endParaRPr lang="pt-BR" sz="2200" dirty="0">
              <a:effectLst/>
              <a:latin typeface="Calibri" panose="020F0502020204030204" pitchFamily="34" charset="0"/>
              <a:ea typeface="Calibri" panose="020F0502020204030204" pitchFamily="34" charset="0"/>
            </a:endParaRPr>
          </a:p>
          <a:p>
            <a:pPr marL="457200">
              <a:lnSpc>
                <a:spcPct val="115000"/>
              </a:lnSpc>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(C) Possuem ação antibacteriana e fungicida;</a:t>
            </a:r>
            <a:endParaRPr lang="pt-BR" sz="2200" dirty="0">
              <a:effectLst/>
              <a:latin typeface="Calibri" panose="020F0502020204030204" pitchFamily="34" charset="0"/>
              <a:ea typeface="Calibri" panose="020F0502020204030204" pitchFamily="34" charset="0"/>
            </a:endParaRPr>
          </a:p>
          <a:p>
            <a:pPr marL="457200">
              <a:lnSpc>
                <a:spcPct val="115000"/>
              </a:lnSpc>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(D) Apresentam-se no estado líquido e em diversas cores;</a:t>
            </a:r>
            <a:endParaRPr lang="pt-BR" sz="2200" dirty="0">
              <a:effectLst/>
              <a:latin typeface="Calibri" panose="020F0502020204030204" pitchFamily="34" charset="0"/>
              <a:ea typeface="Calibri" panose="020F0502020204030204" pitchFamily="34" charset="0"/>
            </a:endParaRPr>
          </a:p>
          <a:p>
            <a:pPr marL="457200">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(E) Foi o primeiro antisséptico a ser comercializado.</a:t>
            </a:r>
            <a:endParaRPr lang="pt-BR" sz="2200" dirty="0">
              <a:effectLst/>
              <a:latin typeface="Calibri" panose="020F0502020204030204" pitchFamily="34" charset="0"/>
              <a:ea typeface="Calibri" panose="020F0502020204030204" pitchFamily="34" charset="0"/>
            </a:endParaRPr>
          </a:p>
          <a:p>
            <a:pPr>
              <a:lnSpc>
                <a:spcPct val="115000"/>
              </a:lnSpc>
              <a:spcAft>
                <a:spcPts val="800"/>
              </a:spcAft>
              <a:tabLst>
                <a:tab pos="90170" algn="l"/>
                <a:tab pos="180340" algn="l"/>
                <a:tab pos="270510" algn="l"/>
              </a:tabLst>
            </a:pPr>
            <a:endParaRPr lang="pt-BR" dirty="0">
              <a:latin typeface="Arial Narrow" panose="020B0606020202030204" pitchFamily="34" charset="0"/>
              <a:ea typeface="Arial Narrow" panose="020B0606020202030204" pitchFamily="34" charset="0"/>
              <a:cs typeface="Arial Narrow" panose="020B0606020202030204" pitchFamily="34" charset="0"/>
            </a:endParaRPr>
          </a:p>
          <a:p>
            <a:pPr>
              <a:lnSpc>
                <a:spcPct val="115000"/>
              </a:lnSpc>
              <a:spcAft>
                <a:spcPts val="800"/>
              </a:spcAft>
              <a:tabLst>
                <a:tab pos="90170" algn="l"/>
                <a:tab pos="180340" algn="l"/>
                <a:tab pos="270510" algn="l"/>
              </a:tabLst>
            </a:pPr>
            <a:endParaRPr lang="pt-BR" sz="1800" dirty="0">
              <a:effectLst/>
              <a:latin typeface="Arial Narrow" panose="020B0606020202030204" pitchFamily="34" charset="0"/>
              <a:ea typeface="Arial Narrow" panose="020B0606020202030204" pitchFamily="34" charset="0"/>
              <a:cs typeface="Arial Narrow" panose="020B0606020202030204" pitchFamily="34" charset="0"/>
            </a:endParaRPr>
          </a:p>
          <a:p>
            <a:pPr>
              <a:lnSpc>
                <a:spcPct val="115000"/>
              </a:lnSpc>
              <a:spcAft>
                <a:spcPts val="800"/>
              </a:spcAft>
              <a:tabLst>
                <a:tab pos="90170" algn="l"/>
                <a:tab pos="180340" algn="l"/>
                <a:tab pos="270510" algn="l"/>
              </a:tabLst>
            </a:pPr>
            <a:endParaRPr lang="pt-BR" dirty="0">
              <a:latin typeface="Arial Narrow" panose="020B0606020202030204" pitchFamily="34" charset="0"/>
              <a:ea typeface="Arial Narrow" panose="020B0606020202030204" pitchFamily="34" charset="0"/>
              <a:cs typeface="Arial Narrow" panose="020B0606020202030204" pitchFamily="34" charset="0"/>
            </a:endParaRPr>
          </a:p>
          <a:p>
            <a:pPr>
              <a:lnSpc>
                <a:spcPct val="115000"/>
              </a:lnSpc>
              <a:spcAft>
                <a:spcPts val="800"/>
              </a:spcAft>
              <a:tabLst>
                <a:tab pos="90170" algn="l"/>
                <a:tab pos="180340" algn="l"/>
                <a:tab pos="270510" algn="l"/>
              </a:tabLst>
            </a:pPr>
            <a:r>
              <a:rPr lang="pt-BR" sz="18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378850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1BDAB957-30D3-0FBA-9671-33D331B092EC}"/>
              </a:ext>
            </a:extLst>
          </p:cNvPr>
          <p:cNvPicPr>
            <a:picLocks noChangeAspect="1"/>
          </p:cNvPicPr>
          <p:nvPr/>
        </p:nvPicPr>
        <p:blipFill>
          <a:blip r:embed="rId2"/>
          <a:stretch>
            <a:fillRect/>
          </a:stretch>
        </p:blipFill>
        <p:spPr>
          <a:xfrm>
            <a:off x="449270" y="1052422"/>
            <a:ext cx="10435275" cy="4356339"/>
          </a:xfrm>
          <a:prstGeom prst="rect">
            <a:avLst/>
          </a:prstGeom>
        </p:spPr>
      </p:pic>
    </p:spTree>
    <p:extLst>
      <p:ext uri="{BB962C8B-B14F-4D97-AF65-F5344CB8AC3E}">
        <p14:creationId xmlns:p14="http://schemas.microsoft.com/office/powerpoint/2010/main" val="18793911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6C7B127-A60F-FEF1-D645-AB454AFCF515}"/>
              </a:ext>
            </a:extLst>
          </p:cNvPr>
          <p:cNvSpPr txBox="1"/>
          <p:nvPr/>
        </p:nvSpPr>
        <p:spPr>
          <a:xfrm>
            <a:off x="351692" y="759655"/>
            <a:ext cx="11366696" cy="1081706"/>
          </a:xfrm>
          <a:prstGeom prst="rect">
            <a:avLst/>
          </a:prstGeom>
          <a:noFill/>
        </p:spPr>
        <p:txBody>
          <a:bodyPr wrap="square">
            <a:spAutoFit/>
          </a:bodyPr>
          <a:lstStyle/>
          <a:p>
            <a:pPr algn="just">
              <a:lnSpc>
                <a:spcPct val="107000"/>
              </a:lnSpc>
              <a:spcAft>
                <a:spcPts val="800"/>
              </a:spcAft>
              <a:tabLst>
                <a:tab pos="90170" algn="l"/>
                <a:tab pos="180340" algn="l"/>
              </a:tabLst>
            </a:pPr>
            <a:r>
              <a:rPr lang="pt-BR" sz="2800" b="1" dirty="0">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2800" dirty="0">
              <a:effectLst/>
              <a:latin typeface="Arial Narrow" panose="020B0606020202030204" pitchFamily="34" charset="0"/>
              <a:ea typeface="Calibri" panose="020F0502020204030204" pitchFamily="34" charset="0"/>
            </a:endParaRPr>
          </a:p>
          <a:p>
            <a:pPr algn="just">
              <a:lnSpc>
                <a:spcPct val="107000"/>
              </a:lnSpc>
              <a:spcAft>
                <a:spcPts val="800"/>
              </a:spcAft>
              <a:tabLst>
                <a:tab pos="90170" algn="l"/>
                <a:tab pos="180340" algn="l"/>
              </a:tabLst>
            </a:pPr>
            <a:r>
              <a:rPr lang="pt-BR" sz="2800" b="1" dirty="0">
                <a:effectLst/>
                <a:latin typeface="Arial Narrow" panose="020B0606020202030204" pitchFamily="34" charset="0"/>
                <a:ea typeface="Arial Narrow" panose="020B0606020202030204" pitchFamily="34" charset="0"/>
                <a:cs typeface="Arial Narrow" panose="020B0606020202030204" pitchFamily="34" charset="0"/>
              </a:rPr>
              <a:t>Texto IV -  Cetonas</a:t>
            </a:r>
            <a:endParaRPr lang="pt-BR" sz="2800" dirty="0">
              <a:effectLst/>
              <a:latin typeface="Arial Narrow" panose="020B0606020202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907BBD4E-9F87-14E9-DB8D-BE9716DF8CA3}"/>
              </a:ext>
            </a:extLst>
          </p:cNvPr>
          <p:cNvPicPr>
            <a:picLocks noChangeAspect="1"/>
          </p:cNvPicPr>
          <p:nvPr/>
        </p:nvPicPr>
        <p:blipFill rotWithShape="1">
          <a:blip r:embed="rId2"/>
          <a:srcRect l="19823"/>
          <a:stretch/>
        </p:blipFill>
        <p:spPr bwMode="auto">
          <a:xfrm>
            <a:off x="1800666" y="1841361"/>
            <a:ext cx="6418971" cy="1380974"/>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A94A3DF7-E8B4-8976-16B2-E307EE8B335E}"/>
              </a:ext>
            </a:extLst>
          </p:cNvPr>
          <p:cNvSpPr txBox="1"/>
          <p:nvPr/>
        </p:nvSpPr>
        <p:spPr>
          <a:xfrm>
            <a:off x="239151" y="3222335"/>
            <a:ext cx="11648050" cy="3377784"/>
          </a:xfrm>
          <a:prstGeom prst="rect">
            <a:avLst/>
          </a:prstGeom>
          <a:noFill/>
        </p:spPr>
        <p:txBody>
          <a:bodyPr wrap="square">
            <a:spAutoFit/>
          </a:bodyPr>
          <a:lstStyle/>
          <a:p>
            <a:pPr algn="just">
              <a:lnSpc>
                <a:spcPct val="115000"/>
              </a:lnSpc>
              <a:spcAft>
                <a:spcPts val="800"/>
              </a:spcAft>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As cetonas são constituídas de uma carbonila (</a:t>
            </a: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C=O</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secundária, ou seja, ligada a dois substituintes orgânicos (R1 e R2). Elas podem ser, assim como os éteres, simétricas ou assimétricas, dependendo dos grupos R1 e R2. Esses dois grupos podem, ainda, estar unidos entre si, fazendo com que a cetona seja cíclica.</a:t>
            </a:r>
            <a:endParaRPr lang="pt-BR" sz="2200" dirty="0">
              <a:effectLst/>
              <a:latin typeface="Arial Narrow" panose="020B0606020202030204" pitchFamily="34" charset="0"/>
              <a:ea typeface="Calibri" panose="020F0502020204030204" pitchFamily="34" charset="0"/>
            </a:endParaRPr>
          </a:p>
          <a:p>
            <a:pPr algn="just">
              <a:lnSpc>
                <a:spcPct val="115000"/>
              </a:lnSpc>
              <a:spcAft>
                <a:spcPts val="800"/>
              </a:spcAft>
              <a:tabLst>
                <a:tab pos="90170" algn="l"/>
                <a:tab pos="180340" algn="l"/>
              </a:tabLs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Nomenclatura</a:t>
            </a:r>
            <a:endParaRPr lang="pt-BR" sz="2200" dirty="0">
              <a:effectLst/>
              <a:latin typeface="Arial Narrow" panose="020B0606020202030204" pitchFamily="34" charset="0"/>
              <a:ea typeface="Calibri" panose="020F0502020204030204" pitchFamily="34" charset="0"/>
            </a:endParaRPr>
          </a:p>
          <a:p>
            <a:pPr algn="just">
              <a:lnSpc>
                <a:spcPct val="115000"/>
              </a:lnSpc>
              <a:spcAft>
                <a:spcPts val="800"/>
              </a:spcAft>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A nomenclatura das cetonas, segundo a IUPAC, é feita apenas trocando o sufixo </a:t>
            </a: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-o</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dos hidrocarbonetos por </a:t>
            </a: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a:t>
            </a:r>
            <a:r>
              <a:rPr lang="pt-BR" sz="2200" b="1" dirty="0" err="1">
                <a:effectLst/>
                <a:latin typeface="Arial Narrow" panose="020B0606020202030204" pitchFamily="34" charset="0"/>
                <a:ea typeface="Arial Narrow" panose="020B0606020202030204" pitchFamily="34" charset="0"/>
                <a:cs typeface="Arial Narrow" panose="020B0606020202030204" pitchFamily="34" charset="0"/>
              </a:rPr>
              <a:t>ona</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As cetonas podem também ser nomeadas de acordo com os radicais que estão ligados à carbonila. Primeiramente, por ordem crescente dos números de carbonos, são colocados os radicais correspondentes, terminando com a palavra “cetona”, mas essa forma não é a oficial</a:t>
            </a:r>
            <a:r>
              <a:rPr lang="pt-BR" sz="12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677685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25B7C475-C6C2-380C-2134-8E22B7340A47}"/>
              </a:ext>
            </a:extLst>
          </p:cNvPr>
          <p:cNvPicPr>
            <a:picLocks noChangeAspect="1"/>
          </p:cNvPicPr>
          <p:nvPr/>
        </p:nvPicPr>
        <p:blipFill>
          <a:blip r:embed="rId2"/>
          <a:stretch>
            <a:fillRect/>
          </a:stretch>
        </p:blipFill>
        <p:spPr>
          <a:xfrm>
            <a:off x="827147" y="697664"/>
            <a:ext cx="10820903" cy="2611942"/>
          </a:xfrm>
          <a:prstGeom prst="rect">
            <a:avLst/>
          </a:prstGeom>
        </p:spPr>
      </p:pic>
      <p:sp>
        <p:nvSpPr>
          <p:cNvPr id="5" name="CaixaDeTexto 4">
            <a:extLst>
              <a:ext uri="{FF2B5EF4-FFF2-40B4-BE49-F238E27FC236}">
                <a16:creationId xmlns:a16="http://schemas.microsoft.com/office/drawing/2014/main" id="{F08EE0F9-439C-EE09-2409-F4345C3832EE}"/>
              </a:ext>
            </a:extLst>
          </p:cNvPr>
          <p:cNvSpPr txBox="1"/>
          <p:nvPr/>
        </p:nvSpPr>
        <p:spPr>
          <a:xfrm>
            <a:off x="295422" y="3548395"/>
            <a:ext cx="11352628" cy="489429"/>
          </a:xfrm>
          <a:prstGeom prst="rect">
            <a:avLst/>
          </a:prstGeom>
          <a:noFill/>
        </p:spPr>
        <p:txBody>
          <a:bodyPr wrap="square">
            <a:spAutoFit/>
          </a:bodyPr>
          <a:lstStyle/>
          <a:p>
            <a:pPr algn="just">
              <a:lnSpc>
                <a:spcPct val="115000"/>
              </a:lnSpc>
              <a:spcAft>
                <a:spcPts val="800"/>
              </a:spcAft>
              <a:tabLst>
                <a:tab pos="90170" algn="l"/>
                <a:tab pos="180340" algn="l"/>
                <a:tab pos="27051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8</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De acordo com o texto IV, qual a principal característica do grupo/função Cetonas?</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280747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AF844D2-98CB-13CB-8D1E-2833B0E5CE60}"/>
              </a:ext>
            </a:extLst>
          </p:cNvPr>
          <p:cNvSpPr txBox="1"/>
          <p:nvPr/>
        </p:nvSpPr>
        <p:spPr>
          <a:xfrm>
            <a:off x="422030" y="731521"/>
            <a:ext cx="11465169" cy="5632311"/>
          </a:xfrm>
          <a:prstGeom prst="rect">
            <a:avLst/>
          </a:prstGeom>
          <a:noFill/>
        </p:spPr>
        <p:txBody>
          <a:bodyPr wrap="square">
            <a:spAutoFit/>
          </a:bodyPr>
          <a:lstStyle/>
          <a:p>
            <a:pPr algn="just"/>
            <a:r>
              <a:rPr lang="pt-BR" sz="2400" dirty="0">
                <a:latin typeface="Arial Narrow" panose="020B0606020202030204" pitchFamily="34" charset="0"/>
              </a:rPr>
              <a:t>9. (UFRJ) A banana e a maçã escurecem quando são descascadas e guardadas por algum tempo. A laranja e o tomate não escurecem, por não possuírem a substância </a:t>
            </a:r>
            <a:r>
              <a:rPr lang="pt-BR" sz="2400" dirty="0" err="1">
                <a:latin typeface="Arial Narrow" panose="020B0606020202030204" pitchFamily="34" charset="0"/>
              </a:rPr>
              <a:t>orto</a:t>
            </a:r>
            <a:r>
              <a:rPr lang="pt-BR" sz="2400" dirty="0">
                <a:latin typeface="Arial Narrow" panose="020B0606020202030204" pitchFamily="34" charset="0"/>
              </a:rPr>
              <a:t>-hidroquinona. Para evitar o escurecimento, a sabedoria popular manda colocar gotas de limão sobre as bananas e maçãs cortadas, pois o ácido cítrico, contido no limão, inibe a ação da enzima, diminuindo a velocidade da seguinte reação:</a:t>
            </a:r>
          </a:p>
          <a:p>
            <a:r>
              <a:rPr lang="pt-BR" sz="2400" dirty="0">
                <a:latin typeface="Arial Narrow" panose="020B0606020202030204" pitchFamily="34" charset="0"/>
              </a:rPr>
              <a:t> </a:t>
            </a:r>
          </a:p>
          <a:p>
            <a:endParaRPr lang="pt-BR" sz="2400" dirty="0">
              <a:latin typeface="Arial Narrow" panose="020B0606020202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r>
              <a:rPr lang="pt-BR" sz="2400" dirty="0">
                <a:latin typeface="Arial Narrow" panose="020B0606020202030204" pitchFamily="34" charset="0"/>
              </a:rPr>
              <a:t>a) Explique por que a salada de frutas não escurece quando contém laranja.</a:t>
            </a:r>
          </a:p>
          <a:p>
            <a:r>
              <a:rPr lang="pt-BR" sz="2400" dirty="0">
                <a:latin typeface="Arial Narrow" panose="020B0606020202030204" pitchFamily="34" charset="0"/>
              </a:rPr>
              <a:t>b) Diga a que função química pertence a </a:t>
            </a:r>
            <a:r>
              <a:rPr lang="pt-BR" sz="2400" dirty="0" err="1">
                <a:latin typeface="Arial Narrow" panose="020B0606020202030204" pitchFamily="34" charset="0"/>
              </a:rPr>
              <a:t>orto</a:t>
            </a:r>
            <a:r>
              <a:rPr lang="pt-BR" sz="2400" dirty="0">
                <a:latin typeface="Arial Narrow" panose="020B0606020202030204" pitchFamily="34" charset="0"/>
              </a:rPr>
              <a:t>-benzoquinona.</a:t>
            </a:r>
          </a:p>
        </p:txBody>
      </p:sp>
      <p:pic>
        <p:nvPicPr>
          <p:cNvPr id="4" name="Imagem 3" descr="Estrutura da cetona orto-hidroquinona">
            <a:extLst>
              <a:ext uri="{FF2B5EF4-FFF2-40B4-BE49-F238E27FC236}">
                <a16:creationId xmlns:a16="http://schemas.microsoft.com/office/drawing/2014/main" id="{5BE88FC3-01E5-F073-3EA9-1F668C2E64F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90286" y="2827122"/>
            <a:ext cx="5082711" cy="2200370"/>
          </a:xfrm>
          <a:prstGeom prst="rect">
            <a:avLst/>
          </a:prstGeom>
          <a:noFill/>
          <a:ln>
            <a:noFill/>
          </a:ln>
        </p:spPr>
      </p:pic>
    </p:spTree>
    <p:extLst>
      <p:ext uri="{BB962C8B-B14F-4D97-AF65-F5344CB8AC3E}">
        <p14:creationId xmlns:p14="http://schemas.microsoft.com/office/powerpoint/2010/main" val="2911039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48D34FB-D774-6B01-E29D-58B780C03C36}"/>
              </a:ext>
            </a:extLst>
          </p:cNvPr>
          <p:cNvSpPr txBox="1"/>
          <p:nvPr/>
        </p:nvSpPr>
        <p:spPr>
          <a:xfrm>
            <a:off x="478301" y="604912"/>
            <a:ext cx="11380763" cy="3550780"/>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 10</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(U. Católica de Salvador – BA) A cetona é um composto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carbonílico</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com 3 átomos de carbono e cadeia saturada. Sua fórmula molecular é:</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C</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6</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(B) C</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7</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 C</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8</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(D) C</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8</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2</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(E) C</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8</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3</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853571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DD66096C-1AAD-15A6-A226-3A3575E5869E}"/>
              </a:ext>
            </a:extLst>
          </p:cNvPr>
          <p:cNvPicPr>
            <a:picLocks noChangeAspect="1"/>
          </p:cNvPicPr>
          <p:nvPr/>
        </p:nvPicPr>
        <p:blipFill>
          <a:blip r:embed="rId2"/>
          <a:stretch>
            <a:fillRect/>
          </a:stretch>
        </p:blipFill>
        <p:spPr>
          <a:xfrm>
            <a:off x="340108" y="552967"/>
            <a:ext cx="11197882" cy="5752066"/>
          </a:xfrm>
          <a:prstGeom prst="rect">
            <a:avLst/>
          </a:prstGeom>
        </p:spPr>
      </p:pic>
    </p:spTree>
    <p:extLst>
      <p:ext uri="{BB962C8B-B14F-4D97-AF65-F5344CB8AC3E}">
        <p14:creationId xmlns:p14="http://schemas.microsoft.com/office/powerpoint/2010/main" val="2106552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207E4D24-61E5-333D-83F4-0927763F241D}"/>
              </a:ext>
            </a:extLst>
          </p:cNvPr>
          <p:cNvSpPr txBox="1"/>
          <p:nvPr/>
        </p:nvSpPr>
        <p:spPr>
          <a:xfrm>
            <a:off x="365759" y="647114"/>
            <a:ext cx="11577711" cy="5632311"/>
          </a:xfrm>
          <a:prstGeom prst="rect">
            <a:avLst/>
          </a:prstGeom>
          <a:noFill/>
        </p:spPr>
        <p:txBody>
          <a:bodyPr wrap="square">
            <a:spAutoFit/>
          </a:bodyPr>
          <a:lstStyle/>
          <a:p>
            <a:r>
              <a:rPr lang="pt-BR" sz="2400" dirty="0">
                <a:latin typeface="Arial Narrow" panose="020B0606020202030204" pitchFamily="34" charset="0"/>
              </a:rPr>
              <a:t>11.O texto V explica que os ésteres podem ser obtidos por meio de uma reação entre ácidos e álcoois conhecida como reação de esterificação. Genericamente, temos:</a:t>
            </a:r>
          </a:p>
          <a:p>
            <a:endParaRPr lang="pt-BR" sz="2400" dirty="0">
              <a:latin typeface="Arial Narrow" panose="020B0606020202030204" pitchFamily="34" charset="0"/>
            </a:endParaRPr>
          </a:p>
          <a:p>
            <a:r>
              <a:rPr lang="pt-BR" sz="2400" dirty="0">
                <a:latin typeface="Arial Narrow" panose="020B0606020202030204" pitchFamily="34" charset="0"/>
              </a:rPr>
              <a:t> </a:t>
            </a:r>
          </a:p>
          <a:p>
            <a:endParaRPr lang="pt-BR" sz="2400" dirty="0">
              <a:latin typeface="Arial Narrow" panose="020B0606020202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r>
              <a:rPr lang="pt-BR" sz="2400" dirty="0">
                <a:latin typeface="Arial Narrow" panose="020B0606020202030204" pitchFamily="34" charset="0"/>
              </a:rPr>
              <a:t>Com base nessa informação, indique o éster que será formado na reação entre o ácido acético (ácido etanoico) e o etanol:</a:t>
            </a:r>
          </a:p>
          <a:p>
            <a:r>
              <a:rPr lang="pt-BR" sz="2400" dirty="0">
                <a:latin typeface="Arial Narrow" panose="020B0606020202030204" pitchFamily="34" charset="0"/>
              </a:rPr>
              <a:t>(A) Acetato de metila</a:t>
            </a:r>
          </a:p>
          <a:p>
            <a:r>
              <a:rPr lang="pt-BR" sz="2400" dirty="0">
                <a:latin typeface="Arial Narrow" panose="020B0606020202030204" pitchFamily="34" charset="0"/>
              </a:rPr>
              <a:t>(B) Acetato de propila</a:t>
            </a:r>
          </a:p>
          <a:p>
            <a:r>
              <a:rPr lang="pt-BR" sz="2400" dirty="0">
                <a:latin typeface="Arial Narrow" panose="020B0606020202030204" pitchFamily="34" charset="0"/>
              </a:rPr>
              <a:t>(C) </a:t>
            </a:r>
            <a:r>
              <a:rPr lang="pt-BR" sz="2400" dirty="0" err="1">
                <a:latin typeface="Arial Narrow" panose="020B0606020202030204" pitchFamily="34" charset="0"/>
              </a:rPr>
              <a:t>Etanoato</a:t>
            </a:r>
            <a:r>
              <a:rPr lang="pt-BR" sz="2400" dirty="0">
                <a:latin typeface="Arial Narrow" panose="020B0606020202030204" pitchFamily="34" charset="0"/>
              </a:rPr>
              <a:t> de etila</a:t>
            </a:r>
          </a:p>
          <a:p>
            <a:r>
              <a:rPr lang="pt-BR" sz="2400" dirty="0">
                <a:latin typeface="Arial Narrow" panose="020B0606020202030204" pitchFamily="34" charset="0"/>
              </a:rPr>
              <a:t>(D) </a:t>
            </a:r>
            <a:r>
              <a:rPr lang="pt-BR" sz="2400" dirty="0" err="1">
                <a:latin typeface="Arial Narrow" panose="020B0606020202030204" pitchFamily="34" charset="0"/>
              </a:rPr>
              <a:t>Etanoato</a:t>
            </a:r>
            <a:r>
              <a:rPr lang="pt-BR" sz="2400" dirty="0">
                <a:latin typeface="Arial Narrow" panose="020B0606020202030204" pitchFamily="34" charset="0"/>
              </a:rPr>
              <a:t> de metila</a:t>
            </a:r>
          </a:p>
          <a:p>
            <a:r>
              <a:rPr lang="pt-BR" sz="2400" dirty="0">
                <a:latin typeface="Arial Narrow" panose="020B0606020202030204" pitchFamily="34" charset="0"/>
              </a:rPr>
              <a:t>(E) </a:t>
            </a:r>
            <a:r>
              <a:rPr lang="pt-BR" sz="2400" dirty="0" err="1">
                <a:latin typeface="Arial Narrow" panose="020B0606020202030204" pitchFamily="34" charset="0"/>
              </a:rPr>
              <a:t>Metanoato</a:t>
            </a:r>
            <a:r>
              <a:rPr lang="pt-BR" sz="2400" dirty="0">
                <a:latin typeface="Arial Narrow" panose="020B0606020202030204" pitchFamily="34" charset="0"/>
              </a:rPr>
              <a:t> de etila</a:t>
            </a:r>
          </a:p>
        </p:txBody>
      </p:sp>
      <p:pic>
        <p:nvPicPr>
          <p:cNvPr id="8" name="Imagem 7" descr="Tabela&#10;&#10;Descrição gerada automaticamente com confiança baixa">
            <a:extLst>
              <a:ext uri="{FF2B5EF4-FFF2-40B4-BE49-F238E27FC236}">
                <a16:creationId xmlns:a16="http://schemas.microsoft.com/office/drawing/2014/main" id="{CA0E57DD-43A6-852C-7C49-E4287AF15DEE}"/>
              </a:ext>
            </a:extLst>
          </p:cNvPr>
          <p:cNvPicPr>
            <a:picLocks noChangeAspect="1"/>
          </p:cNvPicPr>
          <p:nvPr/>
        </p:nvPicPr>
        <p:blipFill>
          <a:blip r:embed="rId2"/>
          <a:stretch>
            <a:fillRect/>
          </a:stretch>
        </p:blipFill>
        <p:spPr>
          <a:xfrm>
            <a:off x="3572338" y="1636039"/>
            <a:ext cx="4094555" cy="1792961"/>
          </a:xfrm>
          <a:prstGeom prst="rect">
            <a:avLst/>
          </a:prstGeom>
        </p:spPr>
      </p:pic>
    </p:spTree>
    <p:extLst>
      <p:ext uri="{BB962C8B-B14F-4D97-AF65-F5344CB8AC3E}">
        <p14:creationId xmlns:p14="http://schemas.microsoft.com/office/powerpoint/2010/main" val="18349357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913FC64-24A8-0FE1-9678-165A2D04922A}"/>
              </a:ext>
            </a:extLst>
          </p:cNvPr>
          <p:cNvSpPr txBox="1"/>
          <p:nvPr/>
        </p:nvSpPr>
        <p:spPr>
          <a:xfrm>
            <a:off x="492369" y="618979"/>
            <a:ext cx="11699631" cy="3550780"/>
          </a:xfrm>
          <a:prstGeom prst="rect">
            <a:avLst/>
          </a:prstGeom>
          <a:noFill/>
        </p:spPr>
        <p:txBody>
          <a:bodyPr wrap="square">
            <a:spAutoFit/>
          </a:bodyPr>
          <a:lstStyle/>
          <a:p>
            <a:pPr>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12</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.Indique o ácido e o álcool que são necessários para a reação de obtenção do éster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propanoato</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de metila.</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Ácido acético e metanol.</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(B) Ácido metanoico e propanol.</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 Ácido propílico e etanol.</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(D) Ácido etanoico e propanol.</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(E) Ácido propílico e metanol.</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137430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425711FC-8F7D-614A-E14E-E071B3DBC26E}"/>
              </a:ext>
            </a:extLst>
          </p:cNvPr>
          <p:cNvGraphicFramePr>
            <a:graphicFrameLocks noGrp="1"/>
          </p:cNvGraphicFramePr>
          <p:nvPr>
            <p:extLst>
              <p:ext uri="{D42A27DB-BD31-4B8C-83A1-F6EECF244321}">
                <p14:modId xmlns:p14="http://schemas.microsoft.com/office/powerpoint/2010/main" val="3021593068"/>
              </p:ext>
            </p:extLst>
          </p:nvPr>
        </p:nvGraphicFramePr>
        <p:xfrm>
          <a:off x="407963" y="630092"/>
          <a:ext cx="11479237" cy="461042"/>
        </p:xfrm>
        <a:graphic>
          <a:graphicData uri="http://schemas.openxmlformats.org/drawingml/2006/table">
            <a:tbl>
              <a:tblPr firstRow="1" firstCol="1" bandRow="1"/>
              <a:tblGrid>
                <a:gridCol w="11479237">
                  <a:extLst>
                    <a:ext uri="{9D8B030D-6E8A-4147-A177-3AD203B41FA5}">
                      <a16:colId xmlns:a16="http://schemas.microsoft.com/office/drawing/2014/main" val="3077431731"/>
                    </a:ext>
                  </a:extLst>
                </a:gridCol>
              </a:tblGrid>
              <a:tr h="461042">
                <a:tc>
                  <a:txBody>
                    <a:bodyPr/>
                    <a:lstStyle/>
                    <a:p>
                      <a:pPr algn="ctr">
                        <a:lnSpc>
                          <a:spcPct val="115000"/>
                        </a:lnSpc>
                        <a:spcAft>
                          <a:spcPts val="800"/>
                        </a:spcAft>
                      </a:pPr>
                      <a:r>
                        <a:rPr lang="pt-BR" sz="24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AGOSTO/SEMANA 3 e 4</a:t>
                      </a:r>
                      <a:endParaRPr lang="pt-BR" sz="2400"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3510025228"/>
                  </a:ext>
                </a:extLst>
              </a:tr>
            </a:tbl>
          </a:graphicData>
        </a:graphic>
      </p:graphicFrame>
      <p:sp>
        <p:nvSpPr>
          <p:cNvPr id="3" name="Rectangle 1">
            <a:extLst>
              <a:ext uri="{FF2B5EF4-FFF2-40B4-BE49-F238E27FC236}">
                <a16:creationId xmlns:a16="http://schemas.microsoft.com/office/drawing/2014/main" id="{FA4CCAB9-934A-CB03-0284-84EA65CED0A2}"/>
              </a:ext>
            </a:extLst>
          </p:cNvPr>
          <p:cNvSpPr>
            <a:spLocks noChangeArrowheads="1"/>
          </p:cNvSpPr>
          <p:nvPr/>
        </p:nvSpPr>
        <p:spPr bwMode="auto">
          <a:xfrm>
            <a:off x="2817813"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5" name="Imagem 4">
            <a:extLst>
              <a:ext uri="{FF2B5EF4-FFF2-40B4-BE49-F238E27FC236}">
                <a16:creationId xmlns:a16="http://schemas.microsoft.com/office/drawing/2014/main" id="{AE13BCD8-B661-041E-1DC4-177177A386BD}"/>
              </a:ext>
            </a:extLst>
          </p:cNvPr>
          <p:cNvPicPr>
            <a:picLocks noChangeAspect="1"/>
          </p:cNvPicPr>
          <p:nvPr/>
        </p:nvPicPr>
        <p:blipFill>
          <a:blip r:embed="rId2"/>
          <a:stretch>
            <a:fillRect/>
          </a:stretch>
        </p:blipFill>
        <p:spPr>
          <a:xfrm>
            <a:off x="296042" y="1214078"/>
            <a:ext cx="11599916" cy="5301983"/>
          </a:xfrm>
          <a:prstGeom prst="rect">
            <a:avLst/>
          </a:prstGeom>
        </p:spPr>
      </p:pic>
    </p:spTree>
    <p:extLst>
      <p:ext uri="{BB962C8B-B14F-4D97-AF65-F5344CB8AC3E}">
        <p14:creationId xmlns:p14="http://schemas.microsoft.com/office/powerpoint/2010/main" val="35374735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4F46CD1-CFB7-3FD6-2EFF-BE5F96EF86A9}"/>
              </a:ext>
            </a:extLst>
          </p:cNvPr>
          <p:cNvSpPr txBox="1"/>
          <p:nvPr/>
        </p:nvSpPr>
        <p:spPr>
          <a:xfrm>
            <a:off x="407963" y="647115"/>
            <a:ext cx="11437034" cy="4468467"/>
          </a:xfrm>
          <a:prstGeom prst="rect">
            <a:avLst/>
          </a:prstGeom>
          <a:noFill/>
        </p:spPr>
        <p:txBody>
          <a:bodyPr wrap="square">
            <a:spAutoFit/>
          </a:bodyPr>
          <a:lstStyle/>
          <a:p>
            <a:pPr>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13</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.Considerando as informações do texto VI, marque a opção que corresponde a fórmula molecular do aldeído valérico, mais conhecido por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pentanal</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C</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5</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10</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(B) C</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5</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5</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2</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 C</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5</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10</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2</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(D) C</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5</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8</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(E) C</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5</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12</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a:t>
            </a:r>
          </a:p>
          <a:p>
            <a:pPr>
              <a:lnSpc>
                <a:spcPct val="115000"/>
              </a:lnSpc>
              <a:spcAft>
                <a:spcPts val="800"/>
              </a:spcAft>
            </a:pPr>
            <a:endParaRPr lang="pt-BR" sz="2000" dirty="0">
              <a:latin typeface="Arial Narrow" panose="020B0606020202030204" pitchFamily="34" charset="0"/>
              <a:ea typeface="Calibri" panose="020F0502020204030204" pitchFamily="34" charset="0"/>
            </a:endParaRPr>
          </a:p>
          <a:p>
            <a:pPr>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6492081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4F46CD1-CFB7-3FD6-2EFF-BE5F96EF86A9}"/>
              </a:ext>
            </a:extLst>
          </p:cNvPr>
          <p:cNvSpPr txBox="1"/>
          <p:nvPr/>
        </p:nvSpPr>
        <p:spPr>
          <a:xfrm>
            <a:off x="351692" y="520505"/>
            <a:ext cx="11581612" cy="7205178"/>
          </a:xfrm>
          <a:prstGeom prst="rect">
            <a:avLst/>
          </a:prstGeom>
          <a:noFill/>
        </p:spPr>
        <p:txBody>
          <a:bodyPr wrap="square">
            <a:spAutoFit/>
          </a:bodyPr>
          <a:lstStyle/>
          <a:p>
            <a:pPr>
              <a:lnSpc>
                <a:spcPct val="115000"/>
              </a:lnSpc>
              <a:spcAft>
                <a:spcPts val="800"/>
              </a:spcAf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14</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.O etanal, também denominado aldeído acético ou acetaldeído, é um líquido incolor, de odor característico, volátil, tóxico e inflamável. É empregado como solvente e na fabricação de álcool etílico, ácido acético e cloral (tricloroetano).</a:t>
            </a:r>
            <a:endParaRPr lang="pt-BR" sz="2200" dirty="0">
              <a:effectLst/>
              <a:latin typeface="Calibri" panose="020F0502020204030204" pitchFamily="34" charset="0"/>
              <a:ea typeface="Calibri" panose="020F0502020204030204" pitchFamily="34" charset="0"/>
            </a:endParaRPr>
          </a:p>
          <a:p>
            <a:pPr>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Em relação ao etanal, são feitas as seguintes afirmações:</a:t>
            </a:r>
            <a:endParaRPr lang="pt-BR" sz="2200" dirty="0">
              <a:effectLst/>
              <a:latin typeface="Calibri" panose="020F0502020204030204" pitchFamily="34" charset="0"/>
              <a:ea typeface="Calibri" panose="020F0502020204030204" pitchFamily="34" charset="0"/>
            </a:endParaRPr>
          </a:p>
          <a:p>
            <a:pPr>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I. Os aldeídos alifáticos como o etanal são mais reativos que os aldeídos aromáticos.</a:t>
            </a:r>
            <a:endParaRPr lang="pt-BR" sz="2200" dirty="0">
              <a:effectLst/>
              <a:latin typeface="Calibri" panose="020F0502020204030204" pitchFamily="34" charset="0"/>
              <a:ea typeface="Calibri" panose="020F0502020204030204" pitchFamily="34" charset="0"/>
            </a:endParaRPr>
          </a:p>
          <a:p>
            <a:pPr>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II. Os aldeídos mais simples como o etanal são solúveis em meio aquoso, pois estabelecem pontes de hidrogênio entre si.</a:t>
            </a:r>
            <a:endParaRPr lang="pt-BR" sz="2200" dirty="0">
              <a:effectLst/>
              <a:latin typeface="Calibri" panose="020F0502020204030204" pitchFamily="34" charset="0"/>
              <a:ea typeface="Calibri" panose="020F0502020204030204" pitchFamily="34" charset="0"/>
            </a:endParaRPr>
          </a:p>
          <a:p>
            <a:pPr>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III. Graças à presença do grupo carbonila, as moléculas de aldeído fazem pontes de hidrogênio entre si.</a:t>
            </a:r>
            <a:endParaRPr lang="pt-BR" sz="2200" dirty="0">
              <a:effectLst/>
              <a:latin typeface="Calibri" panose="020F0502020204030204" pitchFamily="34" charset="0"/>
              <a:ea typeface="Calibri" panose="020F0502020204030204" pitchFamily="34" charset="0"/>
            </a:endParaRPr>
          </a:p>
          <a:p>
            <a:pPr>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IV. Os pontos de fusão e de ebulição dos aldeídos são mais altos que os dos hidrocarbonetos e mais baixos que os dos álcoois de massa molar próxima.</a:t>
            </a:r>
            <a:endParaRPr lang="pt-BR" sz="2200" dirty="0">
              <a:effectLst/>
              <a:latin typeface="Calibri" panose="020F0502020204030204" pitchFamily="34" charset="0"/>
              <a:ea typeface="Calibri" panose="020F0502020204030204" pitchFamily="34" charset="0"/>
            </a:endParaRPr>
          </a:p>
          <a:p>
            <a:pPr>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V. Os aldeídos são amplamente usados como solventes, pois são pouco reativos.</a:t>
            </a:r>
            <a:endParaRPr lang="pt-BR" sz="2200" dirty="0">
              <a:effectLst/>
              <a:latin typeface="Calibri" panose="020F0502020204030204" pitchFamily="34" charset="0"/>
              <a:ea typeface="Calibri" panose="020F0502020204030204" pitchFamily="34" charset="0"/>
            </a:endParaRPr>
          </a:p>
          <a:p>
            <a:pPr>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Entre as afirmações acima, são corretas:</a:t>
            </a:r>
            <a:endParaRPr lang="pt-BR" sz="2200" dirty="0">
              <a:effectLst/>
              <a:latin typeface="Calibri" panose="020F0502020204030204" pitchFamily="34" charset="0"/>
              <a:ea typeface="Calibri" panose="020F0502020204030204" pitchFamily="34" charset="0"/>
            </a:endParaRPr>
          </a:p>
          <a:p>
            <a:pPr>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(A) todas.       (B) I e IV.             (C) I, III e IV.               (D) I, II e IV.                (E) II, III e IV.</a:t>
            </a:r>
            <a:endParaRPr lang="pt-BR" sz="2200" dirty="0">
              <a:effectLst/>
              <a:latin typeface="Calibri" panose="020F0502020204030204" pitchFamily="34" charset="0"/>
              <a:ea typeface="Calibri" panose="020F0502020204030204" pitchFamily="34" charset="0"/>
            </a:endParaRPr>
          </a:p>
          <a:p>
            <a:pPr>
              <a:lnSpc>
                <a:spcPct val="115000"/>
              </a:lnSpc>
              <a:spcAft>
                <a:spcPts val="800"/>
              </a:spcAft>
            </a:pPr>
            <a:endParaRPr lang="pt-BR" sz="1200" dirty="0">
              <a:effectLst/>
              <a:latin typeface="Arial Narrow" panose="020B0606020202030204" pitchFamily="34" charset="0"/>
              <a:ea typeface="Calibri" panose="020F0502020204030204" pitchFamily="34" charset="0"/>
            </a:endParaRPr>
          </a:p>
          <a:p>
            <a:pPr>
              <a:lnSpc>
                <a:spcPct val="115000"/>
              </a:lnSpc>
              <a:spcAft>
                <a:spcPts val="800"/>
              </a:spcAft>
            </a:pPr>
            <a:endParaRPr lang="pt-BR" sz="1200" dirty="0">
              <a:latin typeface="Arial Narrow" panose="020B0606020202030204" pitchFamily="34" charset="0"/>
              <a:ea typeface="Calibri" panose="020F0502020204030204" pitchFamily="34" charset="0"/>
            </a:endParaRPr>
          </a:p>
          <a:p>
            <a:pPr>
              <a:lnSpc>
                <a:spcPct val="115000"/>
              </a:lnSpc>
              <a:spcAft>
                <a:spcPts val="800"/>
              </a:spcAft>
            </a:pPr>
            <a:endParaRPr lang="pt-BR" sz="1200" dirty="0">
              <a:effectLst/>
              <a:latin typeface="Arial Narrow" panose="020B0606020202030204" pitchFamily="34" charset="0"/>
              <a:ea typeface="Calibri" panose="020F0502020204030204" pitchFamily="34" charset="0"/>
            </a:endParaRPr>
          </a:p>
          <a:p>
            <a:pPr>
              <a:lnSpc>
                <a:spcPct val="115000"/>
              </a:lnSpc>
              <a:spcAft>
                <a:spcPts val="800"/>
              </a:spcAft>
            </a:pPr>
            <a:endParaRPr lang="pt-B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0017802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5ACBC23E-3E72-B2D2-9380-13BBA2949B72}"/>
              </a:ext>
            </a:extLst>
          </p:cNvPr>
          <p:cNvPicPr>
            <a:picLocks noChangeAspect="1"/>
          </p:cNvPicPr>
          <p:nvPr/>
        </p:nvPicPr>
        <p:blipFill>
          <a:blip r:embed="rId2"/>
          <a:stretch>
            <a:fillRect/>
          </a:stretch>
        </p:blipFill>
        <p:spPr>
          <a:xfrm>
            <a:off x="272324" y="621194"/>
            <a:ext cx="11647352" cy="5958509"/>
          </a:xfrm>
          <a:prstGeom prst="rect">
            <a:avLst/>
          </a:prstGeom>
        </p:spPr>
      </p:pic>
    </p:spTree>
    <p:extLst>
      <p:ext uri="{BB962C8B-B14F-4D97-AF65-F5344CB8AC3E}">
        <p14:creationId xmlns:p14="http://schemas.microsoft.com/office/powerpoint/2010/main" val="5444904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356A49A-9799-73F5-2016-1A68E18BCA12}"/>
              </a:ext>
            </a:extLst>
          </p:cNvPr>
          <p:cNvSpPr txBox="1"/>
          <p:nvPr/>
        </p:nvSpPr>
        <p:spPr>
          <a:xfrm>
            <a:off x="337930" y="655983"/>
            <a:ext cx="11618844" cy="4419671"/>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15</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Marque V ou F para as afirmações referente ao grupo funcional dos éteres:</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Font typeface="+mj-lt"/>
              <a:buAutoNum type="alphaLcPeriod"/>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  Os éteres, como os alcanos, são compostos mais densos que a água.</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Font typeface="+mj-lt"/>
              <a:buAutoNum type="alphaLcPeriod"/>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 Os éteres são compostos que apresentam cadeia carbônica heterogênea.</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Font typeface="+mj-lt"/>
              <a:buAutoNum type="alphaLcPeriod"/>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 Em termos de reatividade, os éteres são semelhantes aos alcanos (parafinas).</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Font typeface="+mj-lt"/>
              <a:buAutoNum type="alphaLcPeriod"/>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 Alguns éteres de massa molar elevada apresentam cadeia carbônica homogênea.</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Font typeface="+mj-lt"/>
              <a:buAutoNum type="alphaLcPeriod"/>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 Os éteres de menor massa molar são pouco solúveis em água porque podem estabelecer ligações de hidrogênio com essa substância.</a:t>
            </a:r>
            <a:endParaRPr lang="pt-BR" sz="2400" dirty="0">
              <a:effectLst/>
              <a:latin typeface="Calibri" panose="020F0502020204030204" pitchFamily="34" charset="0"/>
              <a:ea typeface="Calibri" panose="020F0502020204030204" pitchFamily="34" charset="0"/>
            </a:endParaRPr>
          </a:p>
          <a:p>
            <a:r>
              <a:rPr lang="pt-BR" sz="2400" dirty="0">
                <a:effectLst/>
                <a:latin typeface="Arial Narrow" panose="020B0606020202030204" pitchFamily="34" charset="0"/>
                <a:ea typeface="Arial Narrow" panose="020B0606020202030204" pitchFamily="34" charset="0"/>
                <a:cs typeface="Arial Narrow" panose="020B0606020202030204" pitchFamily="34" charset="0"/>
              </a:rPr>
              <a:t> f. (  ) Devido ao ângulo de ligação entre o átomo de carbono e o átomo de carbono de oxigênio, os éteres são moléculas levemente polares. </a:t>
            </a:r>
            <a:endParaRPr lang="pt-BR" sz="2400" dirty="0"/>
          </a:p>
        </p:txBody>
      </p:sp>
    </p:spTree>
    <p:extLst>
      <p:ext uri="{BB962C8B-B14F-4D97-AF65-F5344CB8AC3E}">
        <p14:creationId xmlns:p14="http://schemas.microsoft.com/office/powerpoint/2010/main" val="39088424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338467A4-5420-95D3-1C05-F131C3138C7D}"/>
              </a:ext>
            </a:extLst>
          </p:cNvPr>
          <p:cNvSpPr txBox="1"/>
          <p:nvPr/>
        </p:nvSpPr>
        <p:spPr>
          <a:xfrm>
            <a:off x="347869" y="646042"/>
            <a:ext cx="11400183" cy="7109639"/>
          </a:xfrm>
          <a:prstGeom prst="rect">
            <a:avLst/>
          </a:prstGeom>
          <a:noFill/>
        </p:spPr>
        <p:txBody>
          <a:bodyPr wrap="square">
            <a:spAutoFit/>
          </a:bodyPr>
          <a:lstStyle/>
          <a:p>
            <a:pPr algn="just"/>
            <a:r>
              <a:rPr lang="pt-BR" sz="2400" dirty="0">
                <a:latin typeface="Arial Narrow" panose="020B0606020202030204" pitchFamily="34" charset="0"/>
              </a:rPr>
              <a:t>16. O uso de sabão em pó comum em máquinas de lavar pode danificar o equipamento, principalmente por causa da formação de espuma. O mercado dispõe de detergentes não iônicos, que não produzem muita espuma. Outra vantagem é a capacidade de remoção de material graxo e de terra mesmo em água fria. A substância usada para esse fim tem a fórmula estrutural representada a seguir:      </a:t>
            </a:r>
          </a:p>
          <a:p>
            <a:r>
              <a:rPr lang="pt-BR" sz="2400" dirty="0">
                <a:latin typeface="Arial Narrow" panose="020B0606020202030204" pitchFamily="34" charset="0"/>
              </a:rPr>
              <a:t>        </a:t>
            </a:r>
          </a:p>
          <a:p>
            <a:endParaRPr lang="pt-BR" sz="2400" dirty="0">
              <a:latin typeface="Arial Narrow" panose="020B0606020202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r>
              <a:rPr lang="pt-BR" sz="2400" dirty="0">
                <a:latin typeface="Arial Narrow" panose="020B0606020202030204" pitchFamily="34" charset="0"/>
              </a:rPr>
              <a:t>Sobre essa substância, pode-se concluir que</a:t>
            </a:r>
          </a:p>
          <a:p>
            <a:r>
              <a:rPr lang="pt-BR" sz="2400" dirty="0">
                <a:latin typeface="Arial Narrow" panose="020B0606020202030204" pitchFamily="34" charset="0"/>
              </a:rPr>
              <a:t>(A) é formada por 12 átomos de carbono.</a:t>
            </a:r>
          </a:p>
          <a:p>
            <a:r>
              <a:rPr lang="pt-BR" sz="2400" dirty="0">
                <a:latin typeface="Arial Narrow" panose="020B0606020202030204" pitchFamily="34" charset="0"/>
              </a:rPr>
              <a:t>(B) apresenta o grupo ácido carboxílico.</a:t>
            </a:r>
          </a:p>
          <a:p>
            <a:r>
              <a:rPr lang="pt-BR" sz="2400" dirty="0">
                <a:latin typeface="Arial Narrow" panose="020B0606020202030204" pitchFamily="34" charset="0"/>
              </a:rPr>
              <a:t>(C) é formada por moléculas insaturadas.</a:t>
            </a:r>
          </a:p>
          <a:p>
            <a:r>
              <a:rPr lang="pt-BR" sz="2400" dirty="0">
                <a:latin typeface="Arial Narrow" panose="020B0606020202030204" pitchFamily="34" charset="0"/>
              </a:rPr>
              <a:t>(D) apresenta as funções éter e álcool.</a:t>
            </a:r>
          </a:p>
          <a:p>
            <a:pPr marL="457200" indent="-457200">
              <a:buAutoNum type="alphaUcParenBoth" startAt="5"/>
            </a:pPr>
            <a:r>
              <a:rPr lang="pt-BR" sz="2400" dirty="0">
                <a:latin typeface="Arial Narrow" panose="020B0606020202030204" pitchFamily="34" charset="0"/>
              </a:rPr>
              <a:t>apresenta o grupo anidrido.</a:t>
            </a:r>
          </a:p>
          <a:p>
            <a:endParaRPr lang="pt-BR" sz="2400" dirty="0">
              <a:latin typeface="Arial Narrow" panose="020B0606020202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endParaRPr lang="pt-BR" sz="2400" dirty="0"/>
          </a:p>
        </p:txBody>
      </p:sp>
      <p:pic>
        <p:nvPicPr>
          <p:cNvPr id="6" name="Imagem 5" descr="Imagem em preto e branco&#10;&#10;Descrição gerada automaticamente com confiança média">
            <a:extLst>
              <a:ext uri="{FF2B5EF4-FFF2-40B4-BE49-F238E27FC236}">
                <a16:creationId xmlns:a16="http://schemas.microsoft.com/office/drawing/2014/main" id="{A0F0C3CF-D67A-1A97-5E3D-8D9060C6FD8C}"/>
              </a:ext>
            </a:extLst>
          </p:cNvPr>
          <p:cNvPicPr>
            <a:picLocks noChangeAspect="1"/>
          </p:cNvPicPr>
          <p:nvPr/>
        </p:nvPicPr>
        <p:blipFill>
          <a:blip r:embed="rId2"/>
          <a:stretch>
            <a:fillRect/>
          </a:stretch>
        </p:blipFill>
        <p:spPr>
          <a:xfrm>
            <a:off x="2355574" y="2761136"/>
            <a:ext cx="4569957" cy="893041"/>
          </a:xfrm>
          <a:prstGeom prst="rect">
            <a:avLst/>
          </a:prstGeom>
        </p:spPr>
      </p:pic>
    </p:spTree>
    <p:extLst>
      <p:ext uri="{BB962C8B-B14F-4D97-AF65-F5344CB8AC3E}">
        <p14:creationId xmlns:p14="http://schemas.microsoft.com/office/powerpoint/2010/main" val="12495745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15C21FA-E176-8BCD-1186-E5FCEAE8EB16}"/>
              </a:ext>
            </a:extLst>
          </p:cNvPr>
          <p:cNvPicPr>
            <a:picLocks noChangeAspect="1"/>
          </p:cNvPicPr>
          <p:nvPr/>
        </p:nvPicPr>
        <p:blipFill>
          <a:blip r:embed="rId2"/>
          <a:stretch>
            <a:fillRect/>
          </a:stretch>
        </p:blipFill>
        <p:spPr>
          <a:xfrm>
            <a:off x="530562" y="849795"/>
            <a:ext cx="11130876" cy="5158409"/>
          </a:xfrm>
          <a:prstGeom prst="rect">
            <a:avLst/>
          </a:prstGeom>
        </p:spPr>
      </p:pic>
    </p:spTree>
    <p:extLst>
      <p:ext uri="{BB962C8B-B14F-4D97-AF65-F5344CB8AC3E}">
        <p14:creationId xmlns:p14="http://schemas.microsoft.com/office/powerpoint/2010/main" val="31863980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4E145EDC-220B-9EE3-F545-110172D9D8F9}"/>
              </a:ext>
            </a:extLst>
          </p:cNvPr>
          <p:cNvPicPr>
            <a:picLocks noChangeAspect="1"/>
          </p:cNvPicPr>
          <p:nvPr/>
        </p:nvPicPr>
        <p:blipFill>
          <a:blip r:embed="rId2"/>
          <a:stretch>
            <a:fillRect/>
          </a:stretch>
        </p:blipFill>
        <p:spPr>
          <a:xfrm>
            <a:off x="380772" y="725557"/>
            <a:ext cx="11436853" cy="3879210"/>
          </a:xfrm>
          <a:prstGeom prst="rect">
            <a:avLst/>
          </a:prstGeom>
        </p:spPr>
      </p:pic>
    </p:spTree>
    <p:extLst>
      <p:ext uri="{BB962C8B-B14F-4D97-AF65-F5344CB8AC3E}">
        <p14:creationId xmlns:p14="http://schemas.microsoft.com/office/powerpoint/2010/main" val="19222582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D684A8B-3EE9-FEAE-1231-C27FF8F795DF}"/>
              </a:ext>
            </a:extLst>
          </p:cNvPr>
          <p:cNvSpPr txBox="1"/>
          <p:nvPr/>
        </p:nvSpPr>
        <p:spPr>
          <a:xfrm>
            <a:off x="487017" y="695739"/>
            <a:ext cx="11360426" cy="3550780"/>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19</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UFLavras</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-MG) O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butirato</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de etila, largamente utilizado na indústria, é a molécula que confere sabor de abacaxi a balas, pudins, gelatinas, bolos e outros. Esse composto é classificado como</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Álcool</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(B) Éster</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 Aldeído</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(D) Ácido</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(E) Cetona</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2393232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9824DB3-CEEE-98B0-401A-50F339A287B0}"/>
              </a:ext>
            </a:extLst>
          </p:cNvPr>
          <p:cNvSpPr txBox="1"/>
          <p:nvPr/>
        </p:nvSpPr>
        <p:spPr>
          <a:xfrm>
            <a:off x="467139" y="685800"/>
            <a:ext cx="11261035" cy="4400244"/>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20</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(UFRN) O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etoxietano</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(éter comum), usado como anestésico em 1842, foi substituído gradativamente por outros anestésicos em procedimentos cirúrgicos. Atualmente, é muito usado como solvente apolar nas indústrias, em processos de extração de óleos, gorduras, essências, entre outros. A estrutura do éter comum que explica o uso atual mencionado no texto é:</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CH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2</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2</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2</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–OH.</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(B) CH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2</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–O–CH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2</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 CH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2</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2</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–CHO.</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(D) CH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2</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2</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–CO</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2</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H.</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(E) CH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–O–CH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2</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2</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9016761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485E656-C37E-46F9-4BD5-91A99C1C12F0}"/>
              </a:ext>
            </a:extLst>
          </p:cNvPr>
          <p:cNvGraphicFramePr>
            <a:graphicFrameLocks noGrp="1"/>
          </p:cNvGraphicFramePr>
          <p:nvPr>
            <p:extLst>
              <p:ext uri="{D42A27DB-BD31-4B8C-83A1-F6EECF244321}">
                <p14:modId xmlns:p14="http://schemas.microsoft.com/office/powerpoint/2010/main" val="3752795214"/>
              </p:ext>
            </p:extLst>
          </p:nvPr>
        </p:nvGraphicFramePr>
        <p:xfrm>
          <a:off x="407504" y="854766"/>
          <a:ext cx="11380305" cy="397564"/>
        </p:xfrm>
        <a:graphic>
          <a:graphicData uri="http://schemas.openxmlformats.org/drawingml/2006/table">
            <a:tbl>
              <a:tblPr firstRow="1" firstCol="1" bandRow="1"/>
              <a:tblGrid>
                <a:gridCol w="11380305">
                  <a:extLst>
                    <a:ext uri="{9D8B030D-6E8A-4147-A177-3AD203B41FA5}">
                      <a16:colId xmlns:a16="http://schemas.microsoft.com/office/drawing/2014/main" val="2270094778"/>
                    </a:ext>
                  </a:extLst>
                </a:gridCol>
              </a:tblGrid>
              <a:tr h="397564">
                <a:tc>
                  <a:txBody>
                    <a:bodyPr/>
                    <a:lstStyle/>
                    <a:p>
                      <a:pPr algn="ctr">
                        <a:lnSpc>
                          <a:spcPct val="115000"/>
                        </a:lnSpc>
                        <a:spcAft>
                          <a:spcPts val="800"/>
                        </a:spcAft>
                      </a:pPr>
                      <a:r>
                        <a:rPr lang="pt-BR" sz="24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SETEMBRO /SEMANA 7 e 8</a:t>
                      </a:r>
                      <a:endParaRPr lang="pt-BR" sz="2400"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680446817"/>
                  </a:ext>
                </a:extLst>
              </a:tr>
            </a:tbl>
          </a:graphicData>
        </a:graphic>
      </p:graphicFrame>
      <p:sp>
        <p:nvSpPr>
          <p:cNvPr id="4" name="CaixaDeTexto 3">
            <a:extLst>
              <a:ext uri="{FF2B5EF4-FFF2-40B4-BE49-F238E27FC236}">
                <a16:creationId xmlns:a16="http://schemas.microsoft.com/office/drawing/2014/main" id="{8F259986-78A3-7F31-A71C-BAC6807DC2A1}"/>
              </a:ext>
            </a:extLst>
          </p:cNvPr>
          <p:cNvSpPr txBox="1"/>
          <p:nvPr/>
        </p:nvSpPr>
        <p:spPr>
          <a:xfrm>
            <a:off x="336430" y="1388853"/>
            <a:ext cx="11550770" cy="5149615"/>
          </a:xfrm>
          <a:prstGeom prst="rect">
            <a:avLst/>
          </a:prstGeom>
          <a:noFill/>
        </p:spPr>
        <p:txBody>
          <a:bodyPr wrap="square">
            <a:spAutoFit/>
          </a:bodyPr>
          <a:lstStyle/>
          <a:p>
            <a:pPr algn="just">
              <a:lnSpc>
                <a:spcPct val="107000"/>
              </a:lnSpc>
              <a:spcAft>
                <a:spcPts val="800"/>
              </a:spcAft>
              <a:tabLst>
                <a:tab pos="90170" algn="l"/>
                <a:tab pos="180340" algn="l"/>
              </a:tabLst>
            </a:pPr>
            <a:r>
              <a:rPr lang="pt-BR" sz="1800" b="1" dirty="0">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1600" dirty="0">
              <a:effectLst/>
              <a:latin typeface="Calibri" panose="020F0502020204030204" pitchFamily="34" charset="0"/>
              <a:ea typeface="Calibri" panose="020F0502020204030204" pitchFamily="34" charset="0"/>
            </a:endParaRPr>
          </a:p>
          <a:p>
            <a:pPr algn="just">
              <a:lnSpc>
                <a:spcPct val="107000"/>
              </a:lnSpc>
              <a:spcAft>
                <a:spcPts val="800"/>
              </a:spcAft>
              <a:tabLst>
                <a:tab pos="90170" algn="l"/>
                <a:tab pos="180340" algn="l"/>
              </a:tabLst>
            </a:pPr>
            <a:r>
              <a:rPr lang="pt-BR" sz="1800" b="1" dirty="0">
                <a:effectLst/>
                <a:latin typeface="Arial Narrow" panose="020B0606020202030204" pitchFamily="34" charset="0"/>
                <a:ea typeface="Arial Narrow" panose="020B0606020202030204" pitchFamily="34" charset="0"/>
                <a:cs typeface="Arial Narrow" panose="020B0606020202030204" pitchFamily="34" charset="0"/>
              </a:rPr>
              <a:t>Texto VIII</a:t>
            </a:r>
            <a:endParaRPr lang="pt-BR" sz="1600" dirty="0">
              <a:effectLst/>
              <a:latin typeface="Calibri" panose="020F0502020204030204" pitchFamily="34" charset="0"/>
              <a:ea typeface="Calibri" panose="020F0502020204030204" pitchFamily="34" charset="0"/>
            </a:endParaRPr>
          </a:p>
          <a:p>
            <a:pPr algn="just">
              <a:lnSpc>
                <a:spcPct val="107000"/>
              </a:lnSpc>
              <a:spcAft>
                <a:spcPts val="800"/>
              </a:spcAft>
              <a:tabLst>
                <a:tab pos="90170" algn="l"/>
                <a:tab pos="180340" algn="l"/>
              </a:tabLst>
            </a:pPr>
            <a:r>
              <a:rPr lang="pt-BR" sz="1800" b="1" dirty="0">
                <a:effectLst/>
                <a:latin typeface="Arial Narrow" panose="020B0606020202030204" pitchFamily="34" charset="0"/>
                <a:ea typeface="Arial Narrow" panose="020B0606020202030204" pitchFamily="34" charset="0"/>
                <a:cs typeface="Arial Narrow" panose="020B0606020202030204" pitchFamily="34" charset="0"/>
              </a:rPr>
              <a:t>FUNÇÕES NITROGENADAS</a:t>
            </a:r>
            <a:endParaRPr lang="pt-BR" sz="16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dirty="0">
                <a:effectLst/>
                <a:latin typeface="Arial Narrow" panose="020B0606020202030204" pitchFamily="34" charset="0"/>
                <a:ea typeface="Arial Narrow" panose="020B0606020202030204" pitchFamily="34" charset="0"/>
                <a:cs typeface="Arial Narrow" panose="020B0606020202030204" pitchFamily="34" charset="0"/>
              </a:rPr>
              <a:t>Funções Nitrogenadas são um grupo de compostos orgânicos que contêm nitrogênio em sua estrutura. Os compostos que pertencem a essa função incluem aminas e amidas.</a:t>
            </a:r>
            <a:endParaRPr lang="pt-BR" sz="16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dirty="0">
                <a:effectLst/>
                <a:latin typeface="Arial Narrow" panose="020B0606020202030204" pitchFamily="34" charset="0"/>
                <a:ea typeface="Arial Narrow" panose="020B0606020202030204" pitchFamily="34" charset="0"/>
                <a:cs typeface="Arial Narrow" panose="020B0606020202030204" pitchFamily="34" charset="0"/>
              </a:rPr>
              <a:t>Esses compostos são chamados de compostos nitrogenados devido à presença do elemento nitrogênio em sua composição.</a:t>
            </a:r>
            <a:endParaRPr lang="pt-BR" sz="16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1800" b="1" dirty="0">
                <a:effectLst/>
                <a:latin typeface="Arial Narrow" panose="020B0606020202030204" pitchFamily="34" charset="0"/>
                <a:ea typeface="Arial Narrow" panose="020B0606020202030204" pitchFamily="34" charset="0"/>
                <a:cs typeface="Arial Narrow" panose="020B0606020202030204" pitchFamily="34" charset="0"/>
              </a:rPr>
              <a:t>Aminas</a:t>
            </a:r>
            <a:endParaRPr lang="pt-BR" sz="16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dirty="0">
                <a:effectLst/>
                <a:latin typeface="Arial Narrow" panose="020B0606020202030204" pitchFamily="34" charset="0"/>
                <a:ea typeface="Arial Narrow" panose="020B0606020202030204" pitchFamily="34" charset="0"/>
                <a:cs typeface="Arial Narrow" panose="020B0606020202030204" pitchFamily="34" charset="0"/>
              </a:rPr>
              <a:t>Aminas são compostos orgânicos derivados da amônia (NH</a:t>
            </a:r>
            <a:r>
              <a:rPr lang="pt-BR" sz="1800" baseline="-25000"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1800" dirty="0">
                <a:effectLst/>
                <a:latin typeface="Arial Narrow" panose="020B0606020202030204" pitchFamily="34" charset="0"/>
                <a:ea typeface="Arial Narrow" panose="020B0606020202030204" pitchFamily="34" charset="0"/>
                <a:cs typeface="Arial Narrow" panose="020B0606020202030204" pitchFamily="34" charset="0"/>
              </a:rPr>
              <a:t>). Eles surgem quando os hidrogênios são substituídos por cadeias orgânicas.</a:t>
            </a:r>
            <a:endParaRPr lang="pt-BR" sz="16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dirty="0">
                <a:effectLst/>
                <a:latin typeface="Arial Narrow" panose="020B0606020202030204" pitchFamily="34" charset="0"/>
                <a:ea typeface="Arial Narrow" panose="020B0606020202030204" pitchFamily="34" charset="0"/>
                <a:cs typeface="Arial Narrow" panose="020B0606020202030204" pitchFamily="34" charset="0"/>
              </a:rPr>
              <a:t>As aminas podem ser primárias – quando ligadas a apenas um substituinte e dois átomos de hidrogênio -, secundárias ou terciárias (dois e três substituintes, respectivamente).</a:t>
            </a:r>
            <a:endParaRPr lang="pt-BR" sz="16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b="1" dirty="0">
                <a:effectLst/>
                <a:latin typeface="Arial Narrow" panose="020B0606020202030204" pitchFamily="34" charset="0"/>
                <a:ea typeface="Arial Narrow" panose="020B0606020202030204" pitchFamily="34" charset="0"/>
                <a:cs typeface="Arial Narrow" panose="020B0606020202030204" pitchFamily="34" charset="0"/>
              </a:rPr>
              <a:t>Nomenclatura</a:t>
            </a:r>
            <a:endParaRPr lang="pt-BR" sz="16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dirty="0">
                <a:effectLst/>
                <a:latin typeface="Arial Narrow" panose="020B0606020202030204" pitchFamily="34" charset="0"/>
                <a:ea typeface="Arial Narrow" panose="020B0606020202030204" pitchFamily="34" charset="0"/>
                <a:cs typeface="Arial Narrow" panose="020B0606020202030204" pitchFamily="34" charset="0"/>
              </a:rPr>
              <a:t>A nomenclatura é feita com o nome do substituinte primeiro, seguido da terminação </a:t>
            </a:r>
            <a:r>
              <a:rPr lang="pt-BR" sz="1800" b="1" dirty="0">
                <a:effectLst/>
                <a:latin typeface="Arial Narrow" panose="020B0606020202030204" pitchFamily="34" charset="0"/>
                <a:ea typeface="Arial Narrow" panose="020B0606020202030204" pitchFamily="34" charset="0"/>
                <a:cs typeface="Arial Narrow" panose="020B0606020202030204" pitchFamily="34" charset="0"/>
              </a:rPr>
              <a:t>amina</a:t>
            </a:r>
            <a:r>
              <a:rPr lang="pt-BR" sz="1800" dirty="0">
                <a:effectLst/>
                <a:latin typeface="Arial Narrow" panose="020B0606020202030204" pitchFamily="34" charset="0"/>
                <a:ea typeface="Arial Narrow" panose="020B0606020202030204" pitchFamily="34" charset="0"/>
                <a:cs typeface="Arial Narrow" panose="020B0606020202030204" pitchFamily="34" charset="0"/>
              </a:rPr>
              <a:t>. Quando essa for secundária ou terciária, a posição do substituinte que também se encontra ligado ao nitrogênio é indicada pela letra N.</a:t>
            </a:r>
            <a:endParaRPr lang="pt-BR"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5675567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D3C4519-3308-5250-A917-C348AC75922D}"/>
              </a:ext>
            </a:extLst>
          </p:cNvPr>
          <p:cNvPicPr>
            <a:picLocks noChangeAspect="1"/>
          </p:cNvPicPr>
          <p:nvPr/>
        </p:nvPicPr>
        <p:blipFill>
          <a:blip r:embed="rId2"/>
          <a:stretch>
            <a:fillRect/>
          </a:stretch>
        </p:blipFill>
        <p:spPr>
          <a:xfrm>
            <a:off x="552260" y="763248"/>
            <a:ext cx="8383510" cy="4231671"/>
          </a:xfrm>
          <a:prstGeom prst="rect">
            <a:avLst/>
          </a:prstGeom>
        </p:spPr>
      </p:pic>
    </p:spTree>
    <p:extLst>
      <p:ext uri="{BB962C8B-B14F-4D97-AF65-F5344CB8AC3E}">
        <p14:creationId xmlns:p14="http://schemas.microsoft.com/office/powerpoint/2010/main" val="12356718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D452859F-6F6E-AC23-3E9A-46AE652FBDE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2633" y="995881"/>
            <a:ext cx="10975680" cy="2326740"/>
          </a:xfrm>
          <a:prstGeom prst="rect">
            <a:avLst/>
          </a:prstGeom>
          <a:noFill/>
        </p:spPr>
      </p:pic>
      <p:sp>
        <p:nvSpPr>
          <p:cNvPr id="4" name="CaixaDeTexto 3">
            <a:extLst>
              <a:ext uri="{FF2B5EF4-FFF2-40B4-BE49-F238E27FC236}">
                <a16:creationId xmlns:a16="http://schemas.microsoft.com/office/drawing/2014/main" id="{405BAECB-979E-D330-E105-034D980C6DD1}"/>
              </a:ext>
            </a:extLst>
          </p:cNvPr>
          <p:cNvSpPr txBox="1"/>
          <p:nvPr/>
        </p:nvSpPr>
        <p:spPr>
          <a:xfrm>
            <a:off x="422633" y="474453"/>
            <a:ext cx="8723630" cy="373436"/>
          </a:xfrm>
          <a:prstGeom prst="rect">
            <a:avLst/>
          </a:prstGeom>
          <a:noFill/>
        </p:spPr>
        <p:txBody>
          <a:bodyPr wrap="square">
            <a:spAutoFit/>
          </a:bodyPr>
          <a:lstStyle/>
          <a:p>
            <a:pPr algn="just">
              <a:lnSpc>
                <a:spcPct val="107000"/>
              </a:lnSpc>
              <a:spcAft>
                <a:spcPts val="800"/>
              </a:spcAft>
            </a:pPr>
            <a:r>
              <a:rPr lang="pt-BR" sz="1800" b="1" dirty="0">
                <a:effectLst/>
                <a:latin typeface="Arial Narrow" panose="020B0606020202030204" pitchFamily="34" charset="0"/>
                <a:ea typeface="Arial Narrow" panose="020B0606020202030204" pitchFamily="34" charset="0"/>
                <a:cs typeface="Arial Narrow" panose="020B0606020202030204" pitchFamily="34" charset="0"/>
              </a:rPr>
              <a:t>Exemplos:</a:t>
            </a:r>
            <a:endParaRPr lang="pt-BR" sz="1600" dirty="0">
              <a:effectLst/>
              <a:latin typeface="Calibri" panose="020F0502020204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845898EB-A949-76DB-88B2-EA80414D1C81}"/>
              </a:ext>
            </a:extLst>
          </p:cNvPr>
          <p:cNvSpPr txBox="1"/>
          <p:nvPr/>
        </p:nvSpPr>
        <p:spPr>
          <a:xfrm>
            <a:off x="422633" y="3535380"/>
            <a:ext cx="8719210" cy="772391"/>
          </a:xfrm>
          <a:prstGeom prst="rect">
            <a:avLst/>
          </a:prstGeom>
          <a:noFill/>
        </p:spPr>
        <p:txBody>
          <a:bodyPr wrap="square">
            <a:spAutoFit/>
          </a:bodyPr>
          <a:lstStyle/>
          <a:p>
            <a:pPr algn="just">
              <a:lnSpc>
                <a:spcPct val="107000"/>
              </a:lnSpc>
              <a:spcAft>
                <a:spcPts val="800"/>
              </a:spcAft>
            </a:pPr>
            <a:r>
              <a:rPr lang="pt-BR" sz="1800" b="1" dirty="0">
                <a:effectLst/>
                <a:latin typeface="Arial Narrow" panose="020B0606020202030204" pitchFamily="34" charset="0"/>
                <a:ea typeface="Arial Narrow" panose="020B0606020202030204" pitchFamily="34" charset="0"/>
                <a:cs typeface="Arial Narrow" panose="020B0606020202030204" pitchFamily="34" charset="0"/>
              </a:rPr>
              <a:t>Amidas</a:t>
            </a:r>
            <a:endParaRPr lang="pt-BR" sz="16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b="1"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1600" dirty="0">
              <a:effectLst/>
              <a:latin typeface="Calibri" panose="020F0502020204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DE025474-A254-1AEC-8E93-4FA3373A6548}"/>
              </a:ext>
            </a:extLst>
          </p:cNvPr>
          <p:cNvPicPr>
            <a:picLocks noChangeAspect="1"/>
          </p:cNvPicPr>
          <p:nvPr/>
        </p:nvPicPr>
        <p:blipFill rotWithShape="1">
          <a:blip r:embed="rId3"/>
          <a:srcRect l="18104"/>
          <a:stretch/>
        </p:blipFill>
        <p:spPr bwMode="auto">
          <a:xfrm>
            <a:off x="531955" y="4004896"/>
            <a:ext cx="9604083" cy="168853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362953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A0B48C0-0192-385B-C883-3DF7457E70FB}"/>
              </a:ext>
            </a:extLst>
          </p:cNvPr>
          <p:cNvPicPr>
            <a:picLocks noChangeAspect="1"/>
          </p:cNvPicPr>
          <p:nvPr/>
        </p:nvPicPr>
        <p:blipFill>
          <a:blip r:embed="rId2"/>
          <a:stretch>
            <a:fillRect/>
          </a:stretch>
        </p:blipFill>
        <p:spPr>
          <a:xfrm>
            <a:off x="673288" y="3084055"/>
            <a:ext cx="8031634" cy="1663409"/>
          </a:xfrm>
          <a:prstGeom prst="rect">
            <a:avLst/>
          </a:prstGeom>
        </p:spPr>
      </p:pic>
      <p:sp>
        <p:nvSpPr>
          <p:cNvPr id="4" name="CaixaDeTexto 3">
            <a:extLst>
              <a:ext uri="{FF2B5EF4-FFF2-40B4-BE49-F238E27FC236}">
                <a16:creationId xmlns:a16="http://schemas.microsoft.com/office/drawing/2014/main" id="{18F4D3C1-1B83-077D-1E6E-4731C67F781A}"/>
              </a:ext>
            </a:extLst>
          </p:cNvPr>
          <p:cNvSpPr txBox="1"/>
          <p:nvPr/>
        </p:nvSpPr>
        <p:spPr>
          <a:xfrm>
            <a:off x="388189" y="586596"/>
            <a:ext cx="11637034" cy="2355645"/>
          </a:xfrm>
          <a:prstGeom prst="rect">
            <a:avLst/>
          </a:prstGeom>
          <a:noFill/>
        </p:spPr>
        <p:txBody>
          <a:bodyPr wrap="square">
            <a:spAutoFit/>
          </a:bodyPr>
          <a:lstStyle/>
          <a:p>
            <a:pPr algn="just">
              <a:lnSpc>
                <a:spcPct val="107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Também são compostos orgânicos derivados da amônia, estruturalmente semelhantes aos ácidos carboxílicos, se diferenciando pela substituição da hidroxila (OH) pelo grupamento amino (NH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2</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Nomenclatura</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nomenclatura parte do princípio dos hidrocarbonetos, adicionando a palavra “amida” ao fim</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400" dirty="0">
              <a:effectLst/>
              <a:latin typeface="Calibri" panose="020F0502020204030204" pitchFamily="34" charset="0"/>
              <a:ea typeface="Calibri" panose="020F0502020204030204" pitchFamily="34" charset="0"/>
            </a:endParaRPr>
          </a:p>
          <a:p>
            <a:pPr>
              <a:lnSpc>
                <a:spcPct val="107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Exemplos:</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3736982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2A53E3E-5676-56F9-DA94-1D4F440CCCF0}"/>
              </a:ext>
            </a:extLst>
          </p:cNvPr>
          <p:cNvSpPr txBox="1"/>
          <p:nvPr/>
        </p:nvSpPr>
        <p:spPr>
          <a:xfrm>
            <a:off x="353683" y="577971"/>
            <a:ext cx="11343735" cy="489301"/>
          </a:xfrm>
          <a:prstGeom prst="rect">
            <a:avLst/>
          </a:prstGeom>
          <a:noFill/>
        </p:spPr>
        <p:txBody>
          <a:bodyPr wrap="square">
            <a:spAutoFit/>
          </a:bodyPr>
          <a:lstStyle/>
          <a:p>
            <a:pPr algn="just">
              <a:lnSpc>
                <a:spcPct val="115000"/>
              </a:lnSpc>
              <a:spcAft>
                <a:spcPts val="800"/>
              </a:spcAft>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21</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 fenilamina e a dietilamina, mostradas abaixo, são aminas, respectivamente, </a:t>
            </a:r>
            <a:endParaRPr lang="pt-BR" sz="2400" dirty="0">
              <a:effectLst/>
              <a:latin typeface="Calibri" panose="020F0502020204030204" pitchFamily="34" charset="0"/>
              <a:ea typeface="Calibri" panose="020F0502020204030204" pitchFamily="34" charset="0"/>
            </a:endParaRPr>
          </a:p>
        </p:txBody>
      </p:sp>
      <p:pic>
        <p:nvPicPr>
          <p:cNvPr id="4" name="Imagem 3" descr="Gráfico, Diagrama&#10;&#10;Descrição gerada automaticamente com confiança média">
            <a:extLst>
              <a:ext uri="{FF2B5EF4-FFF2-40B4-BE49-F238E27FC236}">
                <a16:creationId xmlns:a16="http://schemas.microsoft.com/office/drawing/2014/main" id="{8C3AEAE7-AF05-34D9-070C-EF05AB5A583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07140" y="1153532"/>
            <a:ext cx="6372257" cy="1797898"/>
          </a:xfrm>
          <a:prstGeom prst="rect">
            <a:avLst/>
          </a:prstGeom>
          <a:noFill/>
          <a:ln>
            <a:noFill/>
          </a:ln>
        </p:spPr>
      </p:pic>
      <p:sp>
        <p:nvSpPr>
          <p:cNvPr id="6" name="CaixaDeTexto 5">
            <a:extLst>
              <a:ext uri="{FF2B5EF4-FFF2-40B4-BE49-F238E27FC236}">
                <a16:creationId xmlns:a16="http://schemas.microsoft.com/office/drawing/2014/main" id="{1E16D9D9-A746-F382-923F-3122ADBC326E}"/>
              </a:ext>
            </a:extLst>
          </p:cNvPr>
          <p:cNvSpPr txBox="1"/>
          <p:nvPr/>
        </p:nvSpPr>
        <p:spPr>
          <a:xfrm>
            <a:off x="616106" y="3429000"/>
            <a:ext cx="6097508" cy="2496133"/>
          </a:xfrm>
          <a:prstGeom prst="rect">
            <a:avLst/>
          </a:prstGeom>
          <a:noFill/>
        </p:spPr>
        <p:txBody>
          <a:bodyPr wrap="square">
            <a:spAutoFit/>
          </a:bodyPr>
          <a:lstStyle/>
          <a:p>
            <a:pPr algn="just">
              <a:lnSpc>
                <a:spcPct val="115000"/>
              </a:lnSpc>
              <a:spcAft>
                <a:spcPts val="800"/>
              </a:spcAft>
              <a:tabLst>
                <a:tab pos="90170" algn="l"/>
                <a:tab pos="180340" algn="l"/>
              </a:tabLst>
            </a:pPr>
            <a:r>
              <a:rPr lang="pt-BR" sz="1200" dirty="0">
                <a:effectLst/>
                <a:latin typeface="Arial Narrow" panose="020B0606020202030204" pitchFamily="34" charset="0"/>
                <a:ea typeface="Arial Narrow" panose="020B0606020202030204" pitchFamily="34" charset="0"/>
                <a:cs typeface="Arial Narrow" panose="020B0606020202030204" pitchFamily="34" charset="0"/>
              </a:rPr>
              <a:t>(</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primária e primária.</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(B) secundária e secundária.</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 primária e secundária.</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buFont typeface="+mj-lt"/>
              <a:buAutoNum type="alphaUcParenBoth" startAt="4"/>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secundária e primária.</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Font typeface="+mj-lt"/>
              <a:buAutoNum type="alphaUcParenBoth" startAt="4"/>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primária e terciária.</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9421712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F1FC64F0-F53A-C2FD-E50A-5C0C65307A30}"/>
              </a:ext>
            </a:extLst>
          </p:cNvPr>
          <p:cNvSpPr txBox="1"/>
          <p:nvPr/>
        </p:nvSpPr>
        <p:spPr>
          <a:xfrm>
            <a:off x="457200" y="586596"/>
            <a:ext cx="11335109" cy="914161"/>
          </a:xfrm>
          <a:prstGeom prst="rect">
            <a:avLst/>
          </a:prstGeom>
          <a:noFill/>
        </p:spPr>
        <p:txBody>
          <a:bodyPr wrap="square">
            <a:spAutoFit/>
          </a:bodyPr>
          <a:lstStyle/>
          <a:p>
            <a:pPr algn="just">
              <a:lnSpc>
                <a:spcPct val="115000"/>
              </a:lnSpc>
              <a:spcAft>
                <a:spcPts val="800"/>
              </a:spcAft>
              <a:tabLst>
                <a:tab pos="90170" algn="l"/>
                <a:tab pos="180340" algn="l"/>
                <a:tab pos="27051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22</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 seguir temos um exemplo de amina que combate a gripe, pois uma das aplicações mais importantes dessas substâncias é a produção de medicamentos</a:t>
            </a:r>
            <a:endParaRPr lang="pt-BR" sz="2400" dirty="0">
              <a:effectLst/>
              <a:latin typeface="Calibri" panose="020F0502020204030204" pitchFamily="34" charset="0"/>
              <a:ea typeface="Calibri" panose="020F0502020204030204" pitchFamily="34" charset="0"/>
            </a:endParaRPr>
          </a:p>
        </p:txBody>
      </p:sp>
      <p:pic>
        <p:nvPicPr>
          <p:cNvPr id="8" name="Imagem 7" descr="Gráfico&#10;&#10;Descrição gerada automaticamente com confiança baixa">
            <a:extLst>
              <a:ext uri="{FF2B5EF4-FFF2-40B4-BE49-F238E27FC236}">
                <a16:creationId xmlns:a16="http://schemas.microsoft.com/office/drawing/2014/main" id="{0CB134EC-CAF5-7E5B-9301-D5E025DE596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75255" y="1663494"/>
            <a:ext cx="6329214" cy="1602769"/>
          </a:xfrm>
          <a:prstGeom prst="rect">
            <a:avLst/>
          </a:prstGeom>
          <a:noFill/>
          <a:ln>
            <a:noFill/>
          </a:ln>
        </p:spPr>
      </p:pic>
      <p:sp>
        <p:nvSpPr>
          <p:cNvPr id="10" name="CaixaDeTexto 9">
            <a:extLst>
              <a:ext uri="{FF2B5EF4-FFF2-40B4-BE49-F238E27FC236}">
                <a16:creationId xmlns:a16="http://schemas.microsoft.com/office/drawing/2014/main" id="{5A3D66AC-B3EA-AB46-5649-1A4EF7BCAF11}"/>
              </a:ext>
            </a:extLst>
          </p:cNvPr>
          <p:cNvSpPr txBox="1"/>
          <p:nvPr/>
        </p:nvSpPr>
        <p:spPr>
          <a:xfrm>
            <a:off x="345057" y="3429000"/>
            <a:ext cx="11447252" cy="2686120"/>
          </a:xfrm>
          <a:prstGeom prst="rect">
            <a:avLst/>
          </a:prstGeom>
          <a:noFill/>
        </p:spPr>
        <p:txBody>
          <a:bodyPr wrap="square">
            <a:spAutoFit/>
          </a:bodyPr>
          <a:lstStyle/>
          <a:p>
            <a:pPr algn="just">
              <a:lnSpc>
                <a:spcPct val="115000"/>
              </a:lnSpc>
              <a:spcAft>
                <a:spcPts val="800"/>
              </a:spcAft>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Essa amina é classificada em </a:t>
            </a:r>
            <a:endParaRPr lang="pt-BR" sz="2400" dirty="0">
              <a:effectLst/>
              <a:latin typeface="Calibri" panose="020F0502020204030204" pitchFamily="34" charset="0"/>
              <a:ea typeface="Calibri" panose="020F0502020204030204" pitchFamily="34" charset="0"/>
            </a:endParaRPr>
          </a:p>
          <a:p>
            <a:pPr marL="342900" lvl="0" indent="-342900">
              <a:lnSpc>
                <a:spcPct val="107000"/>
              </a:lnSpc>
              <a:buFont typeface="+mj-lt"/>
              <a:buAutoNum type="alphaUcParenBoth"/>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mista. </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buFont typeface="+mj-lt"/>
              <a:buAutoNum type="alphaUcParenBoth"/>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primária. </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buFont typeface="+mj-lt"/>
              <a:buAutoNum type="alphaUcParenBoth"/>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terciária. </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buFont typeface="+mj-lt"/>
              <a:buAutoNum type="alphaUcParenBoth"/>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secundária.</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Font typeface="+mj-lt"/>
              <a:buAutoNum type="alphaUcParenBoth"/>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quaternária.</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0335299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4B0CCD1-9C6E-9CA1-9A02-633ECA889A76}"/>
              </a:ext>
            </a:extLst>
          </p:cNvPr>
          <p:cNvSpPr txBox="1"/>
          <p:nvPr/>
        </p:nvSpPr>
        <p:spPr>
          <a:xfrm>
            <a:off x="414068" y="621103"/>
            <a:ext cx="11404121" cy="6091091"/>
          </a:xfrm>
          <a:prstGeom prst="rect">
            <a:avLst/>
          </a:prstGeom>
          <a:noFill/>
        </p:spPr>
        <p:txBody>
          <a:bodyPr wrap="square">
            <a:spAutoFit/>
          </a:bodyPr>
          <a:lstStyle/>
          <a:p>
            <a:pPr algn="just">
              <a:lnSpc>
                <a:spcPct val="107000"/>
              </a:lnSpc>
              <a:spcAft>
                <a:spcPts val="800"/>
              </a:spcAft>
              <a:tabLst>
                <a:tab pos="90170" algn="l"/>
                <a:tab pos="180340" algn="l"/>
              </a:tabLs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23</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.(PUC-RJ) A seguir está representada a estrutura da </a:t>
            </a:r>
            <a:r>
              <a:rPr lang="pt-BR" sz="2200" dirty="0" err="1">
                <a:effectLst/>
                <a:latin typeface="Arial Narrow" panose="020B0606020202030204" pitchFamily="34" charset="0"/>
                <a:ea typeface="Arial Narrow" panose="020B0606020202030204" pitchFamily="34" charset="0"/>
                <a:cs typeface="Arial Narrow" panose="020B0606020202030204" pitchFamily="34" charset="0"/>
              </a:rPr>
              <a:t>dihidrocapsaicina</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uma substância comumente encontrada em pimentas e pimentões.</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Na </a:t>
            </a:r>
            <a:r>
              <a:rPr lang="pt-BR" sz="2200" dirty="0" err="1">
                <a:effectLst/>
                <a:latin typeface="Arial Narrow" panose="020B0606020202030204" pitchFamily="34" charset="0"/>
                <a:ea typeface="Arial Narrow" panose="020B0606020202030204" pitchFamily="34" charset="0"/>
                <a:cs typeface="Arial Narrow" panose="020B0606020202030204" pitchFamily="34" charset="0"/>
              </a:rPr>
              <a:t>dihidrocapsaicina</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está presente, entre outras, a função orgânica:</a:t>
            </a:r>
            <a:endParaRPr lang="pt-BR" sz="22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Font typeface="+mj-lt"/>
              <a:buAutoNum type="alphaUcParenBoth"/>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Álcool.     (B) Amina.               (C )Amida.        (D) Éster.           (E) Aldeído.</a:t>
            </a:r>
          </a:p>
          <a:p>
            <a:pPr algn="just">
              <a:lnSpc>
                <a:spcPct val="115000"/>
              </a:lnSpc>
              <a:spcAft>
                <a:spcPts val="800"/>
              </a:spcAft>
              <a:tabLst>
                <a:tab pos="90170" algn="l"/>
                <a:tab pos="180340" algn="l"/>
              </a:tabLst>
            </a:pPr>
            <a:endParaRPr lang="pt-BR" sz="2200" b="1" dirty="0">
              <a:effectLst/>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15000"/>
              </a:lnSpc>
              <a:spcAft>
                <a:spcPts val="800"/>
              </a:spcAft>
              <a:tabLst>
                <a:tab pos="90170" algn="l"/>
                <a:tab pos="180340" algn="l"/>
              </a:tabLs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24</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(Cesgranrio-RJ) No início de 1993, os jornais noticiaram que quando uma pessoa se apaixona, o organismo sintetiza uma substância – </a:t>
            </a:r>
            <a:r>
              <a:rPr lang="pt-BR" sz="2200" dirty="0" err="1">
                <a:effectLst/>
                <a:latin typeface="Arial Narrow" panose="020B0606020202030204" pitchFamily="34" charset="0"/>
                <a:ea typeface="Arial Narrow" panose="020B0606020202030204" pitchFamily="34" charset="0"/>
                <a:cs typeface="Arial Narrow" panose="020B0606020202030204" pitchFamily="34" charset="0"/>
              </a:rPr>
              <a:t>etilfenilamina</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responsável pela excitação característica daquele estado.</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A classificação e o caráter químico desta amina são, respectivamente amina:</a:t>
            </a:r>
            <a:endParaRPr lang="pt-BR" sz="22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Font typeface="+mj-lt"/>
              <a:buAutoNum type="alphaUcParenBoth"/>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primária – ácido.</a:t>
            </a:r>
          </a:p>
          <a:p>
            <a:pPr marL="342900" lvl="0" indent="-342900" algn="just">
              <a:lnSpc>
                <a:spcPct val="115000"/>
              </a:lnSpc>
              <a:spcAft>
                <a:spcPts val="800"/>
              </a:spcAft>
              <a:buFont typeface="+mj-lt"/>
              <a:buAutoNum type="alphaUcParenBoth"/>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primária – básico.</a:t>
            </a:r>
          </a:p>
          <a:p>
            <a:pPr marL="342900" lvl="0" indent="-342900" algn="just">
              <a:lnSpc>
                <a:spcPct val="115000"/>
              </a:lnSpc>
              <a:spcAft>
                <a:spcPts val="800"/>
              </a:spcAft>
              <a:buFont typeface="+mj-lt"/>
              <a:buAutoNum type="alphaUcParenBoth"/>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secundária – neutro.</a:t>
            </a:r>
          </a:p>
          <a:p>
            <a:pPr marL="342900" lvl="0" indent="-342900" algn="just">
              <a:lnSpc>
                <a:spcPct val="115000"/>
              </a:lnSpc>
              <a:spcAft>
                <a:spcPts val="800"/>
              </a:spcAft>
              <a:buFont typeface="+mj-lt"/>
              <a:buAutoNum type="alphaUcParenBoth"/>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secundária – ácido.</a:t>
            </a:r>
          </a:p>
          <a:p>
            <a:pPr marL="342900" lvl="0" indent="-342900" algn="just">
              <a:lnSpc>
                <a:spcPct val="115000"/>
              </a:lnSpc>
              <a:spcAft>
                <a:spcPts val="800"/>
              </a:spcAft>
              <a:buFont typeface="+mj-lt"/>
              <a:buAutoNum type="alphaUcParenBoth"/>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secundária – básico.</a:t>
            </a:r>
          </a:p>
        </p:txBody>
      </p:sp>
    </p:spTree>
    <p:extLst>
      <p:ext uri="{BB962C8B-B14F-4D97-AF65-F5344CB8AC3E}">
        <p14:creationId xmlns:p14="http://schemas.microsoft.com/office/powerpoint/2010/main" val="39777685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C25B771-7835-C6F9-C068-4FBB40203C2D}"/>
              </a:ext>
            </a:extLst>
          </p:cNvPr>
          <p:cNvSpPr txBox="1"/>
          <p:nvPr/>
        </p:nvSpPr>
        <p:spPr>
          <a:xfrm>
            <a:off x="345056" y="638355"/>
            <a:ext cx="11490385" cy="5342360"/>
          </a:xfrm>
          <a:prstGeom prst="rect">
            <a:avLst/>
          </a:prstGeom>
          <a:noFill/>
        </p:spPr>
        <p:txBody>
          <a:bodyPr wrap="square">
            <a:spAutoFit/>
          </a:bodyPr>
          <a:lstStyle/>
          <a:p>
            <a:pPr algn="just">
              <a:lnSpc>
                <a:spcPct val="115000"/>
              </a:lnSpc>
              <a:spcAft>
                <a:spcPts val="800"/>
              </a:spcAft>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25.</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(UERJ) Um dos episódios da final da Copa da França de 1998 mais noticiados no Brasil e no mundo foi "o caso Ronaldinho". Especialistas apontaram: estresse, depressão, ansiedade e pânico podem ter provocado a má atuação do jogador brasileiro. Na confirmação da hipótese de estresse, teriam sido alteradas as quantidades de três substâncias químicas excitatórias do cérebro - a noradrenalina, a serotonina e a dopamina - cujas estruturas estão abaixo representadas:</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Essas substâncias têm em comum as seguintes funções químicas:</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Font typeface="+mj-lt"/>
              <a:buAutoNum type="alphaUcParenBoth"/>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Amida e fenol</a:t>
            </a:r>
          </a:p>
          <a:p>
            <a:pPr marL="342900" lvl="0" indent="-342900" algn="just">
              <a:lnSpc>
                <a:spcPct val="115000"/>
              </a:lnSpc>
              <a:spcAft>
                <a:spcPts val="800"/>
              </a:spcAft>
              <a:buFont typeface="+mj-lt"/>
              <a:buAutoNum type="alphaUcParenBoth"/>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Amina e fenol</a:t>
            </a:r>
          </a:p>
          <a:p>
            <a:pPr marL="342900" lvl="0" indent="-342900" algn="just">
              <a:lnSpc>
                <a:spcPct val="115000"/>
              </a:lnSpc>
              <a:spcAft>
                <a:spcPts val="800"/>
              </a:spcAft>
              <a:buFont typeface="+mj-lt"/>
              <a:buAutoNum type="alphaUcParenBoth"/>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Amida e álcool</a:t>
            </a:r>
          </a:p>
          <a:p>
            <a:pPr marL="342900" lvl="0" indent="-342900" algn="just">
              <a:lnSpc>
                <a:spcPct val="115000"/>
              </a:lnSpc>
              <a:spcAft>
                <a:spcPts val="800"/>
              </a:spcAft>
              <a:buFont typeface="+mj-lt"/>
              <a:buAutoNum type="alphaUcParenBoth"/>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Amina e álcool</a:t>
            </a:r>
          </a:p>
          <a:p>
            <a:pPr marL="342900" lvl="0" indent="-342900" algn="just">
              <a:lnSpc>
                <a:spcPct val="115000"/>
              </a:lnSpc>
              <a:spcAft>
                <a:spcPts val="800"/>
              </a:spcAft>
              <a:buFont typeface="+mj-lt"/>
              <a:buAutoNum type="alphaUcParenBoth"/>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Amina e éter.</a:t>
            </a:r>
          </a:p>
        </p:txBody>
      </p:sp>
    </p:spTree>
    <p:extLst>
      <p:ext uri="{BB962C8B-B14F-4D97-AF65-F5344CB8AC3E}">
        <p14:creationId xmlns:p14="http://schemas.microsoft.com/office/powerpoint/2010/main" val="26159879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6F4F854-3543-5B25-66AD-EF3CCB638D3C}"/>
              </a:ext>
            </a:extLst>
          </p:cNvPr>
          <p:cNvSpPr txBox="1"/>
          <p:nvPr/>
        </p:nvSpPr>
        <p:spPr>
          <a:xfrm>
            <a:off x="388188" y="595223"/>
            <a:ext cx="11585276" cy="5514908"/>
          </a:xfrm>
          <a:prstGeom prst="rect">
            <a:avLst/>
          </a:prstGeom>
          <a:noFill/>
        </p:spPr>
        <p:txBody>
          <a:bodyPr wrap="square">
            <a:spAutoFit/>
          </a:bodyPr>
          <a:lstStyle/>
          <a:p>
            <a:pPr algn="just">
              <a:lnSpc>
                <a:spcPct val="115000"/>
              </a:lnSpc>
              <a:spcAft>
                <a:spcPts val="800"/>
              </a:spcAft>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26</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.(FATEC) Nos últimos anos, a leitura biométrica – criação e identificação de códigos com base em padrões individuais como, por exemplo, as impressões digitais – tem atraído o interesse de empresas que buscam, por meio dessa tecnologia, realizar o controle de entrada e saída de funcionários.</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As impressões digitais são desenhos que se formam quando as papilas, presentes nas pontas dos dedos, tocam uma superfície lisa. Nesse contato, ocorre depósito de vestígios papilares visíveis ou ocultos. Os vestígios visíveis podem ser observados se a mão que os contém estiver suja de tinta ou de sangue. Já os ocultos resultam dos vestígios de suor que os dedos deixam em um determinado local.</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Há vários reagentes que podem ser usados para tornar visíveis vestígios papilares ocultos. Uma substância bastante utilizada nesse caso é a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ninidrina</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que reage com um dos componentes do suor formando um produto colorido.</a:t>
            </a:r>
            <a:endParaRPr lang="pt-BR" sz="2400" dirty="0">
              <a:effectLst/>
              <a:latin typeface="Calibri" panose="020F0502020204030204" pitchFamily="34" charset="0"/>
              <a:ea typeface="Calibri" panose="020F0502020204030204" pitchFamily="34" charset="0"/>
            </a:endParaRPr>
          </a:p>
          <a:p>
            <a:pPr algn="r">
              <a:lnSpc>
                <a:spcPct val="115000"/>
              </a:lnSpc>
              <a:spcAft>
                <a:spcPts val="800"/>
              </a:spcAft>
              <a:tabLst>
                <a:tab pos="90170" algn="l"/>
                <a:tab pos="180340" algn="l"/>
              </a:tabLst>
            </a:pPr>
            <a:r>
              <a:rPr lang="pt-BR" sz="800" dirty="0">
                <a:effectLst/>
                <a:latin typeface="Arial Narrow" panose="020B0606020202030204" pitchFamily="34" charset="0"/>
                <a:ea typeface="Arial Narrow" panose="020B0606020202030204" pitchFamily="34" charset="0"/>
                <a:cs typeface="Arial Narrow" panose="020B0606020202030204" pitchFamily="34" charset="0"/>
              </a:rPr>
              <a:t>Disponível em: &lt;http: //tinyurl.com/y99dvkto&gt; Acesso em: abr. 2024. Adaptado.</a:t>
            </a:r>
            <a:endParaRPr lang="pt-BR" sz="11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12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3419905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5603F3D-6F50-1B1E-455A-BF35239FDBB8}"/>
              </a:ext>
            </a:extLst>
          </p:cNvPr>
          <p:cNvPicPr>
            <a:picLocks noChangeAspect="1"/>
          </p:cNvPicPr>
          <p:nvPr/>
        </p:nvPicPr>
        <p:blipFill>
          <a:blip r:embed="rId2"/>
          <a:stretch>
            <a:fillRect/>
          </a:stretch>
        </p:blipFill>
        <p:spPr>
          <a:xfrm>
            <a:off x="651850" y="572794"/>
            <a:ext cx="10601607" cy="5619776"/>
          </a:xfrm>
          <a:prstGeom prst="rect">
            <a:avLst/>
          </a:prstGeom>
        </p:spPr>
      </p:pic>
    </p:spTree>
    <p:extLst>
      <p:ext uri="{BB962C8B-B14F-4D97-AF65-F5344CB8AC3E}">
        <p14:creationId xmlns:p14="http://schemas.microsoft.com/office/powerpoint/2010/main" val="10086286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E5E1C4D1-5B85-CA91-161B-D24A5CBB088F}"/>
              </a:ext>
            </a:extLst>
          </p:cNvPr>
          <p:cNvPicPr>
            <a:picLocks noChangeAspect="1"/>
          </p:cNvPicPr>
          <p:nvPr/>
        </p:nvPicPr>
        <p:blipFill>
          <a:blip r:embed="rId2"/>
          <a:stretch>
            <a:fillRect/>
          </a:stretch>
        </p:blipFill>
        <p:spPr>
          <a:xfrm>
            <a:off x="552261" y="888930"/>
            <a:ext cx="11217244" cy="5484710"/>
          </a:xfrm>
          <a:prstGeom prst="rect">
            <a:avLst/>
          </a:prstGeom>
        </p:spPr>
      </p:pic>
    </p:spTree>
    <p:extLst>
      <p:ext uri="{BB962C8B-B14F-4D97-AF65-F5344CB8AC3E}">
        <p14:creationId xmlns:p14="http://schemas.microsoft.com/office/powerpoint/2010/main" val="19703416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6A39C99-33E5-2E0E-B9AC-C8B3763456EC}"/>
              </a:ext>
            </a:extLst>
          </p:cNvPr>
          <p:cNvSpPr txBox="1"/>
          <p:nvPr/>
        </p:nvSpPr>
        <p:spPr>
          <a:xfrm>
            <a:off x="301926" y="577970"/>
            <a:ext cx="11542142" cy="2894960"/>
          </a:xfrm>
          <a:prstGeom prst="rect">
            <a:avLst/>
          </a:prstGeom>
          <a:noFill/>
        </p:spPr>
        <p:txBody>
          <a:bodyPr wrap="square">
            <a:spAutoFit/>
          </a:bodyPr>
          <a:lstStyle/>
          <a:p>
            <a:pPr algn="just">
              <a:lnSpc>
                <a:spcPct val="115000"/>
              </a:lnSpc>
              <a:spcAft>
                <a:spcPts val="800"/>
              </a:spcAft>
              <a:tabLst>
                <a:tab pos="90170" algn="l"/>
                <a:tab pos="180340" algn="l"/>
              </a:tabLs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27</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(PUC) As moléculas dos compostos pertencentes às funções cloretos de ácido, anidridos, amida e ésteres contém o grupo:</a:t>
            </a:r>
            <a:endParaRPr lang="pt-BR" sz="2200" dirty="0">
              <a:effectLst/>
              <a:latin typeface="Calibri" panose="020F0502020204030204" pitchFamily="34" charset="0"/>
              <a:ea typeface="Calibri" panose="020F0502020204030204" pitchFamily="34" charset="0"/>
            </a:endParaRPr>
          </a:p>
          <a:p>
            <a:pPr>
              <a:lnSpc>
                <a:spcPct val="115000"/>
              </a:lnSpc>
              <a:spcAft>
                <a:spcPts val="800"/>
              </a:spcAft>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(A) </a:t>
            </a:r>
            <a:r>
              <a:rPr lang="pt-BR" sz="2200" dirty="0" err="1">
                <a:effectLst/>
                <a:latin typeface="Arial Narrow" panose="020B0606020202030204" pitchFamily="34" charset="0"/>
                <a:ea typeface="Arial Narrow" panose="020B0606020202030204" pitchFamily="34" charset="0"/>
                <a:cs typeface="Arial Narrow" panose="020B0606020202030204" pitchFamily="34" charset="0"/>
              </a:rPr>
              <a:t>acila</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a:t>
            </a:r>
            <a:br>
              <a:rPr lang="pt-BR" sz="2200" dirty="0">
                <a:effectLst/>
                <a:latin typeface="Arial Narrow" panose="020B0606020202030204" pitchFamily="34" charset="0"/>
                <a:ea typeface="Arial Narrow" panose="020B0606020202030204" pitchFamily="34" charset="0"/>
                <a:cs typeface="Arial Narrow" panose="020B0606020202030204" pitchFamily="34" charset="0"/>
              </a:rPr>
            </a:br>
            <a:r>
              <a:rPr lang="pt-BR" sz="2200" dirty="0">
                <a:effectLst/>
                <a:latin typeface="Arial Narrow" panose="020B0606020202030204" pitchFamily="34" charset="0"/>
                <a:ea typeface="Arial Narrow" panose="020B0606020202030204" pitchFamily="34" charset="0"/>
                <a:cs typeface="Arial Narrow" panose="020B0606020202030204" pitchFamily="34" charset="0"/>
              </a:rPr>
              <a:t>(B) </a:t>
            </a:r>
            <a:r>
              <a:rPr lang="pt-BR" sz="2200" dirty="0" err="1">
                <a:effectLst/>
                <a:latin typeface="Arial Narrow" panose="020B0606020202030204" pitchFamily="34" charset="0"/>
                <a:ea typeface="Arial Narrow" panose="020B0606020202030204" pitchFamily="34" charset="0"/>
                <a:cs typeface="Arial Narrow" panose="020B0606020202030204" pitchFamily="34" charset="0"/>
              </a:rPr>
              <a:t>alcoxi</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a:t>
            </a:r>
            <a:br>
              <a:rPr lang="pt-BR" sz="2200" dirty="0">
                <a:effectLst/>
                <a:latin typeface="Arial Narrow" panose="020B0606020202030204" pitchFamily="34" charset="0"/>
                <a:ea typeface="Arial Narrow" panose="020B0606020202030204" pitchFamily="34" charset="0"/>
                <a:cs typeface="Arial Narrow" panose="020B0606020202030204" pitchFamily="34" charset="0"/>
              </a:rPr>
            </a:br>
            <a:r>
              <a:rPr lang="pt-BR" sz="2200" dirty="0">
                <a:effectLst/>
                <a:latin typeface="Arial Narrow" panose="020B0606020202030204" pitchFamily="34" charset="0"/>
                <a:ea typeface="Arial Narrow" panose="020B0606020202030204" pitchFamily="34" charset="0"/>
                <a:cs typeface="Arial Narrow" panose="020B0606020202030204" pitchFamily="34" charset="0"/>
              </a:rPr>
              <a:t>(C) </a:t>
            </a:r>
            <a:r>
              <a:rPr lang="pt-BR" sz="2200" dirty="0" err="1">
                <a:effectLst/>
                <a:latin typeface="Arial Narrow" panose="020B0606020202030204" pitchFamily="34" charset="0"/>
                <a:ea typeface="Arial Narrow" panose="020B0606020202030204" pitchFamily="34" charset="0"/>
                <a:cs typeface="Arial Narrow" panose="020B0606020202030204" pitchFamily="34" charset="0"/>
              </a:rPr>
              <a:t>alela</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a:t>
            </a:r>
            <a:br>
              <a:rPr lang="pt-BR" sz="2200" dirty="0">
                <a:effectLst/>
                <a:latin typeface="Arial Narrow" panose="020B0606020202030204" pitchFamily="34" charset="0"/>
                <a:ea typeface="Arial Narrow" panose="020B0606020202030204" pitchFamily="34" charset="0"/>
                <a:cs typeface="Arial Narrow" panose="020B0606020202030204" pitchFamily="34" charset="0"/>
              </a:rPr>
            </a:br>
            <a:r>
              <a:rPr lang="pt-BR" sz="2200" dirty="0">
                <a:effectLst/>
                <a:latin typeface="Arial Narrow" panose="020B0606020202030204" pitchFamily="34" charset="0"/>
                <a:ea typeface="Arial Narrow" panose="020B0606020202030204" pitchFamily="34" charset="0"/>
                <a:cs typeface="Arial Narrow" panose="020B0606020202030204" pitchFamily="34" charset="0"/>
              </a:rPr>
              <a:t>(D) carboxila.</a:t>
            </a:r>
            <a:br>
              <a:rPr lang="pt-BR" sz="2200" dirty="0">
                <a:effectLst/>
                <a:latin typeface="Arial Narrow" panose="020B0606020202030204" pitchFamily="34" charset="0"/>
                <a:ea typeface="Arial Narrow" panose="020B0606020202030204" pitchFamily="34" charset="0"/>
                <a:cs typeface="Arial Narrow" panose="020B0606020202030204" pitchFamily="34" charset="0"/>
              </a:rPr>
            </a:br>
            <a:r>
              <a:rPr lang="pt-BR" sz="2200" dirty="0">
                <a:effectLst/>
                <a:latin typeface="Arial Narrow" panose="020B0606020202030204" pitchFamily="34" charset="0"/>
                <a:ea typeface="Arial Narrow" panose="020B0606020202030204" pitchFamily="34" charset="0"/>
                <a:cs typeface="Arial Narrow" panose="020B0606020202030204" pitchFamily="34" charset="0"/>
              </a:rPr>
              <a:t>(E) hidroxila.</a:t>
            </a:r>
            <a:endParaRPr lang="pt-BR" sz="22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474FBB49-0261-B35B-53B0-1CAE167C2076}"/>
              </a:ext>
            </a:extLst>
          </p:cNvPr>
          <p:cNvSpPr txBox="1"/>
          <p:nvPr/>
        </p:nvSpPr>
        <p:spPr>
          <a:xfrm>
            <a:off x="301926" y="3472930"/>
            <a:ext cx="11542142" cy="3305328"/>
          </a:xfrm>
          <a:prstGeom prst="rect">
            <a:avLst/>
          </a:prstGeom>
          <a:noFill/>
        </p:spPr>
        <p:txBody>
          <a:bodyPr wrap="square">
            <a:spAutoFit/>
          </a:bodyPr>
          <a:lstStyle/>
          <a:p>
            <a:pPr algn="just">
              <a:lnSpc>
                <a:spcPct val="115000"/>
              </a:lnSpc>
              <a:spcAft>
                <a:spcPts val="800"/>
              </a:spcAft>
              <a:tabLst>
                <a:tab pos="90170" algn="l"/>
                <a:tab pos="180340" algn="l"/>
              </a:tabLs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28.(Fuvest – SP)</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Hidrocarbonetos halogenados, usados em aerossóis, são também responsáveis pela destruição da camada de ozônio da estratosfera. São exemplos de hidrocarbonetos halogenados:</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(A) CH</a:t>
            </a:r>
            <a:r>
              <a:rPr lang="pt-BR" sz="2200" baseline="-25000" dirty="0">
                <a:effectLst/>
                <a:latin typeface="Arial Narrow" panose="020B0606020202030204" pitchFamily="34" charset="0"/>
                <a:ea typeface="Arial Narrow" panose="020B0606020202030204" pitchFamily="34" charset="0"/>
                <a:cs typeface="Arial Narrow" panose="020B0606020202030204" pitchFamily="34" charset="0"/>
              </a:rPr>
              <a:t>2</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Cℓ</a:t>
            </a:r>
            <a:r>
              <a:rPr lang="pt-BR" sz="2200" baseline="-25000" dirty="0">
                <a:effectLst/>
                <a:latin typeface="Arial Narrow" panose="020B0606020202030204" pitchFamily="34" charset="0"/>
                <a:ea typeface="Arial Narrow" panose="020B0606020202030204" pitchFamily="34" charset="0"/>
                <a:cs typeface="Arial Narrow" panose="020B0606020202030204" pitchFamily="34" charset="0"/>
              </a:rPr>
              <a:t>2</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e CH</a:t>
            </a:r>
            <a:r>
              <a:rPr lang="pt-BR" sz="2200" baseline="-25000"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CH</a:t>
            </a:r>
            <a:r>
              <a:rPr lang="pt-BR" sz="2200" baseline="-25000" dirty="0">
                <a:effectLst/>
                <a:latin typeface="Arial Narrow" panose="020B0606020202030204" pitchFamily="34" charset="0"/>
                <a:ea typeface="Arial Narrow" panose="020B0606020202030204" pitchFamily="34" charset="0"/>
                <a:cs typeface="Arial Narrow" panose="020B0606020202030204" pitchFamily="34" charset="0"/>
              </a:rPr>
              <a:t>3</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(B) CH</a:t>
            </a:r>
            <a:r>
              <a:rPr lang="pt-BR" sz="2200" baseline="-25000"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COCℓ e CH</a:t>
            </a:r>
            <a:r>
              <a:rPr lang="pt-BR" sz="2200" baseline="-25000"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OCH</a:t>
            </a:r>
            <a:r>
              <a:rPr lang="pt-BR" sz="2200" baseline="-25000" dirty="0">
                <a:effectLst/>
                <a:latin typeface="Arial Narrow" panose="020B0606020202030204" pitchFamily="34" charset="0"/>
                <a:ea typeface="Arial Narrow" panose="020B0606020202030204" pitchFamily="34" charset="0"/>
                <a:cs typeface="Arial Narrow" panose="020B0606020202030204" pitchFamily="34" charset="0"/>
              </a:rPr>
              <a:t>2</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Cℓ</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(C) CFCℓ</a:t>
            </a:r>
            <a:r>
              <a:rPr lang="pt-BR" sz="2200" baseline="-25000"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e CHCℓ</a:t>
            </a:r>
            <a:r>
              <a:rPr lang="pt-BR" sz="2200" baseline="-25000" dirty="0">
                <a:effectLst/>
                <a:latin typeface="Arial Narrow" panose="020B0606020202030204" pitchFamily="34" charset="0"/>
                <a:ea typeface="Arial Narrow" panose="020B0606020202030204" pitchFamily="34" charset="0"/>
                <a:cs typeface="Arial Narrow" panose="020B0606020202030204" pitchFamily="34" charset="0"/>
              </a:rPr>
              <a:t>3</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(D) CH</a:t>
            </a:r>
            <a:r>
              <a:rPr lang="pt-BR" sz="2200" baseline="-25000"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NH</a:t>
            </a:r>
            <a:r>
              <a:rPr lang="pt-BR" sz="2200" baseline="-25000" dirty="0">
                <a:effectLst/>
                <a:latin typeface="Arial Narrow" panose="020B0606020202030204" pitchFamily="34" charset="0"/>
                <a:ea typeface="Arial Narrow" panose="020B0606020202030204" pitchFamily="34" charset="0"/>
                <a:cs typeface="Arial Narrow" panose="020B0606020202030204" pitchFamily="34" charset="0"/>
              </a:rPr>
              <a:t>2</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e CFCℓ</a:t>
            </a:r>
            <a:r>
              <a:rPr lang="pt-BR" sz="2200" baseline="-25000" dirty="0">
                <a:effectLst/>
                <a:latin typeface="Arial Narrow" panose="020B0606020202030204" pitchFamily="34" charset="0"/>
                <a:ea typeface="Arial Narrow" panose="020B0606020202030204" pitchFamily="34" charset="0"/>
                <a:cs typeface="Arial Narrow" panose="020B0606020202030204" pitchFamily="34" charset="0"/>
              </a:rPr>
              <a:t>3</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(E) CH</a:t>
            </a:r>
            <a:r>
              <a:rPr lang="pt-BR" sz="2200" baseline="-25000"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CHFCℓ e CH</a:t>
            </a:r>
            <a:r>
              <a:rPr lang="pt-BR" sz="2200" baseline="-25000"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COCℓ</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3448864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6E99C3D0-AEBA-A34E-90B6-085FB00A8477}"/>
              </a:ext>
            </a:extLst>
          </p:cNvPr>
          <p:cNvPicPr>
            <a:picLocks noChangeAspect="1"/>
          </p:cNvPicPr>
          <p:nvPr/>
        </p:nvPicPr>
        <p:blipFill>
          <a:blip r:embed="rId2"/>
          <a:stretch>
            <a:fillRect/>
          </a:stretch>
        </p:blipFill>
        <p:spPr>
          <a:xfrm>
            <a:off x="434566" y="696743"/>
            <a:ext cx="11353046" cy="5450560"/>
          </a:xfrm>
          <a:prstGeom prst="rect">
            <a:avLst/>
          </a:prstGeom>
        </p:spPr>
      </p:pic>
    </p:spTree>
    <p:extLst>
      <p:ext uri="{BB962C8B-B14F-4D97-AF65-F5344CB8AC3E}">
        <p14:creationId xmlns:p14="http://schemas.microsoft.com/office/powerpoint/2010/main" val="21480372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548F678-E8EB-C57F-150B-80AA760F874D}"/>
              </a:ext>
            </a:extLst>
          </p:cNvPr>
          <p:cNvSpPr txBox="1"/>
          <p:nvPr/>
        </p:nvSpPr>
        <p:spPr>
          <a:xfrm>
            <a:off x="379562" y="552091"/>
            <a:ext cx="11455880" cy="489301"/>
          </a:xfrm>
          <a:prstGeom prst="rect">
            <a:avLst/>
          </a:prstGeom>
          <a:noFill/>
        </p:spPr>
        <p:txBody>
          <a:bodyPr wrap="square">
            <a:spAutoFit/>
          </a:bodyPr>
          <a:lstStyle/>
          <a:p>
            <a:pPr algn="just">
              <a:lnSpc>
                <a:spcPct val="115000"/>
              </a:lnSpc>
              <a:spcAft>
                <a:spcPts val="800"/>
              </a:spcAft>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30</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.Associe as colunas, a seguir, indicando a nomenclatura dos haletos orgânicos:</a:t>
            </a:r>
            <a:endParaRPr lang="pt-BR" sz="2400" dirty="0">
              <a:effectLst/>
              <a:latin typeface="Calibri" panose="020F0502020204030204" pitchFamily="34" charset="0"/>
              <a:ea typeface="Calibri" panose="020F0502020204030204" pitchFamily="34" charset="0"/>
            </a:endParaRPr>
          </a:p>
        </p:txBody>
      </p:sp>
      <p:pic>
        <p:nvPicPr>
          <p:cNvPr id="4" name="Imagem 3" descr="Uma imagem contendo Diagrama&#10;&#10;Descrição gerada automaticamente">
            <a:extLst>
              <a:ext uri="{FF2B5EF4-FFF2-40B4-BE49-F238E27FC236}">
                <a16:creationId xmlns:a16="http://schemas.microsoft.com/office/drawing/2014/main" id="{1919C105-D55F-A2CC-8608-AC0CF3C1BD38}"/>
              </a:ext>
            </a:extLst>
          </p:cNvPr>
          <p:cNvPicPr>
            <a:picLocks noChangeAspect="1"/>
          </p:cNvPicPr>
          <p:nvPr/>
        </p:nvPicPr>
        <p:blipFill rotWithShape="1">
          <a:blip r:embed="rId2">
            <a:extLst>
              <a:ext uri="{28A0092B-C50C-407E-A947-70E740481C1C}">
                <a14:useLocalDpi xmlns:a14="http://schemas.microsoft.com/office/drawing/2010/main" val="0"/>
              </a:ext>
            </a:extLst>
          </a:blip>
          <a:srcRect r="45433"/>
          <a:stretch/>
        </p:blipFill>
        <p:spPr bwMode="auto">
          <a:xfrm>
            <a:off x="649337" y="1140737"/>
            <a:ext cx="3225545" cy="5376381"/>
          </a:xfrm>
          <a:prstGeom prst="rect">
            <a:avLst/>
          </a:prstGeom>
          <a:noFill/>
          <a:ln>
            <a:noFill/>
          </a:ln>
          <a:extLst>
            <a:ext uri="{53640926-AAD7-44D8-BBD7-CCE9431645EC}">
              <a14:shadowObscured xmlns:a14="http://schemas.microsoft.com/office/drawing/2010/main"/>
            </a:ext>
          </a:extLst>
        </p:spPr>
      </p:pic>
      <p:pic>
        <p:nvPicPr>
          <p:cNvPr id="5" name="Imagem 4" descr="Interface gráfica do usuário, Texto, Aplicativo&#10;&#10;Descrição gerada automaticamente">
            <a:extLst>
              <a:ext uri="{FF2B5EF4-FFF2-40B4-BE49-F238E27FC236}">
                <a16:creationId xmlns:a16="http://schemas.microsoft.com/office/drawing/2014/main" id="{FCCE94F0-C74C-8933-E075-506D4057BC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7502" y="1631887"/>
            <a:ext cx="4358295" cy="3594225"/>
          </a:xfrm>
          <a:prstGeom prst="rect">
            <a:avLst/>
          </a:prstGeom>
        </p:spPr>
      </p:pic>
    </p:spTree>
    <p:extLst>
      <p:ext uri="{BB962C8B-B14F-4D97-AF65-F5344CB8AC3E}">
        <p14:creationId xmlns:p14="http://schemas.microsoft.com/office/powerpoint/2010/main" val="31727478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BA80A-10D3-311F-5254-205933FBAA1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F026FA7-67B8-2D88-276B-318C57F2D6E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3393347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1451</TotalTime>
  <Words>2910</Words>
  <Application>Microsoft Office PowerPoint</Application>
  <PresentationFormat>Widescreen</PresentationFormat>
  <Paragraphs>222</Paragraphs>
  <Slides>44</Slides>
  <Notes>0</Notes>
  <HiddenSlides>0</HiddenSlides>
  <MMClips>0</MMClips>
  <ScaleCrop>false</ScaleCrop>
  <HeadingPairs>
    <vt:vector size="6" baseType="variant">
      <vt:variant>
        <vt:lpstr>Fontes usadas</vt:lpstr>
      </vt:variant>
      <vt:variant>
        <vt:i4>6</vt:i4>
      </vt:variant>
      <vt:variant>
        <vt:lpstr>Tema</vt:lpstr>
      </vt:variant>
      <vt:variant>
        <vt:i4>2</vt:i4>
      </vt:variant>
      <vt:variant>
        <vt:lpstr>Títulos de slides</vt:lpstr>
      </vt:variant>
      <vt:variant>
        <vt:i4>44</vt:i4>
      </vt:variant>
    </vt:vector>
  </HeadingPairs>
  <TitlesOfParts>
    <vt:vector size="52" baseType="lpstr">
      <vt:lpstr>Arial</vt:lpstr>
      <vt:lpstr>Arial Narrow</vt:lpstr>
      <vt:lpstr>Calibri</vt:lpstr>
      <vt:lpstr>Calibri Light</vt:lpstr>
      <vt:lpstr>system-ui</vt:lpstr>
      <vt:lpstr>Wingdings</vt:lpstr>
      <vt:lpstr>Tema do Office</vt:lpstr>
      <vt:lpstr>1_Tema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LEONORA APARECIDA DOS SANTOS LOPES</cp:lastModifiedBy>
  <cp:revision>49</cp:revision>
  <dcterms:created xsi:type="dcterms:W3CDTF">2023-05-30T13:00:46Z</dcterms:created>
  <dcterms:modified xsi:type="dcterms:W3CDTF">2024-07-12T11:58:33Z</dcterms:modified>
</cp:coreProperties>
</file>