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52" r:id="rId2"/>
  </p:sldMasterIdLst>
  <p:sldIdLst>
    <p:sldId id="367" r:id="rId3"/>
    <p:sldId id="416" r:id="rId4"/>
    <p:sldId id="417" r:id="rId5"/>
    <p:sldId id="380" r:id="rId6"/>
    <p:sldId id="418" r:id="rId7"/>
    <p:sldId id="419" r:id="rId8"/>
    <p:sldId id="420" r:id="rId9"/>
    <p:sldId id="378" r:id="rId10"/>
    <p:sldId id="421" r:id="rId11"/>
    <p:sldId id="422" r:id="rId12"/>
    <p:sldId id="423" r:id="rId13"/>
    <p:sldId id="424" r:id="rId14"/>
    <p:sldId id="425" r:id="rId15"/>
    <p:sldId id="426" r:id="rId16"/>
    <p:sldId id="427" r:id="rId17"/>
    <p:sldId id="428" r:id="rId18"/>
    <p:sldId id="429" r:id="rId19"/>
    <p:sldId id="430" r:id="rId20"/>
    <p:sldId id="431" r:id="rId21"/>
    <p:sldId id="432" r:id="rId22"/>
    <p:sldId id="461" r:id="rId23"/>
    <p:sldId id="433" r:id="rId24"/>
    <p:sldId id="434" r:id="rId25"/>
    <p:sldId id="435" r:id="rId26"/>
    <p:sldId id="436" r:id="rId27"/>
    <p:sldId id="437" r:id="rId28"/>
    <p:sldId id="438" r:id="rId29"/>
    <p:sldId id="462" r:id="rId30"/>
    <p:sldId id="439" r:id="rId31"/>
    <p:sldId id="440" r:id="rId32"/>
    <p:sldId id="441" r:id="rId33"/>
    <p:sldId id="442" r:id="rId34"/>
    <p:sldId id="446" r:id="rId35"/>
    <p:sldId id="443" r:id="rId36"/>
    <p:sldId id="445" r:id="rId37"/>
    <p:sldId id="444" r:id="rId38"/>
    <p:sldId id="447" r:id="rId39"/>
    <p:sldId id="448" r:id="rId40"/>
    <p:sldId id="449" r:id="rId41"/>
    <p:sldId id="450" r:id="rId42"/>
    <p:sldId id="451" r:id="rId43"/>
    <p:sldId id="452" r:id="rId44"/>
    <p:sldId id="453" r:id="rId45"/>
    <p:sldId id="454" r:id="rId46"/>
    <p:sldId id="455" r:id="rId47"/>
    <p:sldId id="456" r:id="rId48"/>
    <p:sldId id="457" r:id="rId49"/>
    <p:sldId id="458" r:id="rId50"/>
    <p:sldId id="460" r:id="rId51"/>
    <p:sldId id="459" r:id="rId52"/>
    <p:sldId id="368" r:id="rId5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8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7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32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730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213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635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886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22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97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8539406-6320-198D-7E35-410344B0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0CDAF92-D337-C1EB-BCBD-D33C477F7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88F8D88-739D-2FE4-CB96-4C4C2A9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42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613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4818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840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45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8BA821-B3E0-4352-9B1A-AFEE116914C7}"/>
              </a:ext>
            </a:extLst>
          </p:cNvPr>
          <p:cNvSpPr/>
          <p:nvPr userDrawn="1"/>
        </p:nvSpPr>
        <p:spPr>
          <a:xfrm>
            <a:off x="162410" y="330200"/>
            <a:ext cx="11839089" cy="63119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0DA5AEB-E4F8-4CEF-9CE8-3B261EF82C3A}"/>
              </a:ext>
            </a:extLst>
          </p:cNvPr>
          <p:cNvSpPr/>
          <p:nvPr userDrawn="1"/>
        </p:nvSpPr>
        <p:spPr>
          <a:xfrm>
            <a:off x="3987800" y="101518"/>
            <a:ext cx="4305300" cy="622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FBA71B-1815-4E70-BBC9-93DD687E8F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162" y="145044"/>
            <a:ext cx="2309308" cy="44015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D093ECF-BC52-4844-A3A4-4CFB9369DA3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6240" y="101518"/>
            <a:ext cx="867784" cy="4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3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12/07/2024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54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Seta&#10;&#10;Descrição gerada automaticamente com confiança média">
            <a:extLst>
              <a:ext uri="{FF2B5EF4-FFF2-40B4-BE49-F238E27FC236}">
                <a16:creationId xmlns:a16="http://schemas.microsoft.com/office/drawing/2014/main" id="{3AD083BD-04E8-A562-9F58-3CEFBE39A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5" y="129396"/>
            <a:ext cx="12120085" cy="6817548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532736" y="3387415"/>
            <a:ext cx="3673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3</a:t>
            </a:r>
            <a:r>
              <a:rPr lang="pt-BR" sz="4800" dirty="0">
                <a:solidFill>
                  <a:schemeClr val="bg1"/>
                </a:solidFill>
                <a:effectLst/>
                <a:ea typeface="Arial Narrow" panose="020B0606020202030204" pitchFamily="34" charset="0"/>
                <a:cs typeface="Arial Narrow" panose="020B0606020202030204" pitchFamily="34" charset="0"/>
              </a:rPr>
              <a:t>ª</a:t>
            </a: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 SÉRIE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0DC3341-933F-EA83-55CF-8E255C20D521}"/>
              </a:ext>
            </a:extLst>
          </p:cNvPr>
          <p:cNvSpPr txBox="1"/>
          <p:nvPr/>
        </p:nvSpPr>
        <p:spPr>
          <a:xfrm>
            <a:off x="532736" y="5535806"/>
            <a:ext cx="3815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Agosto/Setembro - 2024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532736" y="4218412"/>
            <a:ext cx="42064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Ciências da Natureza</a:t>
            </a:r>
          </a:p>
        </p:txBody>
      </p:sp>
    </p:spTree>
    <p:extLst>
      <p:ext uri="{BB962C8B-B14F-4D97-AF65-F5344CB8AC3E}">
        <p14:creationId xmlns:p14="http://schemas.microsoft.com/office/powerpoint/2010/main" val="3313307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02F98E10-C733-AD4F-464F-06290BC92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440" y="604443"/>
            <a:ext cx="9631119" cy="56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255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CE93FD9-72F0-0786-5A8A-D25A88164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13" y="590154"/>
            <a:ext cx="10555173" cy="567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477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BD5924E-9A03-D8C1-0CC0-0AEF8519CD5A}"/>
              </a:ext>
            </a:extLst>
          </p:cNvPr>
          <p:cNvSpPr/>
          <p:nvPr/>
        </p:nvSpPr>
        <p:spPr>
          <a:xfrm>
            <a:off x="2339788" y="779930"/>
            <a:ext cx="7512424" cy="117437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3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  <a:t>AGOSTO/SEMANA 1 e 2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546847" y="2128699"/>
            <a:ext cx="11161059" cy="44029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Leia o texto.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Texto l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Magnetismo</a:t>
            </a:r>
            <a:r>
              <a:rPr lang="pt-BR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Ao falar de magnetismo, o assunto remonta aos tempos antigos da Grécia antiga. Por meio da descoberta de uma pedra que se tratava de um mineral de ferro, pode-se perceber que ela tinha propriedades de atrair o ferro. Mais tarde, foi denominada magnetita que tem sua fórmula química </a:t>
            </a:r>
            <a:r>
              <a:rPr lang="pt-BR" sz="2400" dirty="0">
                <a:solidFill>
                  <a:srgbClr val="040C2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</a:t>
            </a:r>
            <a:r>
              <a:rPr lang="pt-BR" sz="2400" baseline="-25000" dirty="0">
                <a:solidFill>
                  <a:srgbClr val="040C2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400" dirty="0">
                <a:solidFill>
                  <a:srgbClr val="040C2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pt-BR" sz="2400" baseline="-25000" dirty="0">
                <a:solidFill>
                  <a:srgbClr val="040C2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</a:t>
            </a: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414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515471" y="963004"/>
            <a:ext cx="5580530" cy="49319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Atualmente, os ímãs se destacam em quase todos os meios que envolvem dispositivos eletrônicos, eletrodomésticos, como exemplo, micro-ondas, motores elétricos, microfones, alto-falantes etc.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Tratando dos ímãs, algumas características a seguir são observadas.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Polos magnéticos de mesmo nome se repelem.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Polos magnéticos de nomes contrários se atraem.</a:t>
            </a:r>
          </a:p>
        </p:txBody>
      </p:sp>
      <p:pic>
        <p:nvPicPr>
          <p:cNvPr id="2" name="Imagem 1" descr="Diagrama, Forma, Polígono&#10;&#10;Descrição gerada automaticamente">
            <a:extLst>
              <a:ext uri="{FF2B5EF4-FFF2-40B4-BE49-F238E27FC236}">
                <a16:creationId xmlns:a16="http://schemas.microsoft.com/office/drawing/2014/main" id="{8742ACB0-AA04-1DF3-99CF-553491DBB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977" y="775028"/>
            <a:ext cx="5320552" cy="541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29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515471" y="963004"/>
            <a:ext cx="5446059" cy="17536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 polo norte geográfico é o polo sul magnético.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 polo sul geográfico é o polo norte magnético.</a:t>
            </a: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C60C91D2-6E03-C8B6-A537-91BA94113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71" y="2830866"/>
            <a:ext cx="5446059" cy="374922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4080432-1483-0020-CE1E-9D28027366DF}"/>
              </a:ext>
            </a:extLst>
          </p:cNvPr>
          <p:cNvSpPr txBox="1"/>
          <p:nvPr/>
        </p:nvSpPr>
        <p:spPr>
          <a:xfrm>
            <a:off x="6096000" y="958034"/>
            <a:ext cx="5580529" cy="17636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As linhas de indução saem do polo norte do ímã e entram no polo sul.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Internamente, o sentido é do polo sul para o polo norte.</a:t>
            </a:r>
          </a:p>
        </p:txBody>
      </p:sp>
      <p:pic>
        <p:nvPicPr>
          <p:cNvPr id="6" name="Imagem 5" descr="Diagrama&#10;&#10;Descrição gerada automaticamente">
            <a:extLst>
              <a:ext uri="{FF2B5EF4-FFF2-40B4-BE49-F238E27FC236}">
                <a16:creationId xmlns:a16="http://schemas.microsoft.com/office/drawing/2014/main" id="{574A43AA-C944-4D00-DA41-BE02BEADE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472" y="2830865"/>
            <a:ext cx="5446057" cy="374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17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515471" y="963004"/>
            <a:ext cx="5446059" cy="17636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Inseparabilidade dos polos, ou seja, um único polo não pode existir separadamente. Por mais que se secciona o ímã, surgirá um novo ímã, até o mais elementar.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4080432-1483-0020-CE1E-9D28027366DF}"/>
              </a:ext>
            </a:extLst>
          </p:cNvPr>
          <p:cNvSpPr txBox="1"/>
          <p:nvPr/>
        </p:nvSpPr>
        <p:spPr>
          <a:xfrm>
            <a:off x="6230472" y="1277962"/>
            <a:ext cx="5446057" cy="47268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Existem substâncias:</a:t>
            </a:r>
          </a:p>
          <a:p>
            <a:pPr lvl="0" algn="just">
              <a:lnSpc>
                <a:spcPct val="115000"/>
              </a:lnSpc>
              <a:tabLst>
                <a:tab pos="90170" algn="l"/>
                <a:tab pos="180340" algn="l"/>
              </a:tabLst>
            </a:pPr>
            <a:endParaRPr lang="pt-BR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Não magnéticas, que não permitem a orientação de seus ímãs elementares, como a madeira, o plástico etc.</a:t>
            </a:r>
          </a:p>
          <a:p>
            <a:pPr lvl="0" algn="just">
              <a:lnSpc>
                <a:spcPct val="115000"/>
              </a:lnSpc>
              <a:tabLst>
                <a:tab pos="90170" algn="l"/>
                <a:tab pos="180340" algn="l"/>
              </a:tabLst>
            </a:pPr>
            <a:endParaRPr lang="pt-BR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Ferromagnéticas, que permitem que seus ímãs elementares se alinhem com facilidade quando sujeitas à ação de um campo magnético como grande parte dos metais tendo como exemplo o ferro.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5C37BDE-4DE8-FEAF-410D-A03F1C2B3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71" y="2796988"/>
            <a:ext cx="5446059" cy="383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47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D3AF3C56-619E-F238-C3E5-86EC5C272CE5}"/>
              </a:ext>
            </a:extLst>
          </p:cNvPr>
          <p:cNvSpPr txBox="1"/>
          <p:nvPr/>
        </p:nvSpPr>
        <p:spPr>
          <a:xfrm>
            <a:off x="400049" y="738416"/>
            <a:ext cx="11388539" cy="5423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1. </a:t>
            </a: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Escolha uma das palavras que estão dentro dos parênteses e complete as frases a seguir</a:t>
            </a: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</a:t>
            </a:r>
          </a:p>
          <a:p>
            <a:pPr marL="342900" indent="-342900">
              <a:buAutoNum type="alphaLcParenR"/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 corrente elétrica cria ao redor de um fio um campo __________________.(elétrico ou magnético)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b) O polo norte, N, do ímã é a sua extremidade que aponta para o ____________ geográfico, da Terra. (norte ou sul)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c) A bússola é um detector de campo ____________. (gravitacional ou magnético)</a:t>
            </a:r>
          </a:p>
          <a:p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d) As forças de repulsão somente podem ocorrer entre polos de nomes _______________. (contrários – iguais) </a:t>
            </a:r>
          </a:p>
          <a:p>
            <a:endParaRPr lang="pt-BR" sz="2400" dirty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sz="2400" dirty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acordo com o texto I, o que são substâncias ferromagnéticas. Cite exemplos.</a:t>
            </a:r>
            <a:endParaRPr lang="pt-BR" sz="2400" dirty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sz="2400" dirty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3. </a:t>
            </a: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Pesquise e responda como ocorre a desmagnetização de um ímã?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27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54091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b="1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4. 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Se você passar várias vezes um ímã sobre a ponta de um prego, sempre com o mesmo polo e o mesmo sentido, ele passa a atrair outros objetos metálicos. Por que isso aconteceu?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endParaRPr lang="pt-BR" sz="2400" dirty="0">
                  <a:latin typeface="Arial Narrow" panose="020B0606020202030204" pitchFamily="34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b="1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5. 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 respeito das linhas de indução magnética, marque (V) para verdadeiro e (F) para falso, nas afirmações, a seguir.</a:t>
                </a:r>
                <a:endParaRPr lang="pt-B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40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pt-BR" sz="24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As linhas de indução magnética são a representação geométrica do campo elétrico. </a:t>
                </a:r>
                <a:endParaRPr lang="pt-BR" sz="2400" i="1" dirty="0"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pt-BR" sz="24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As linhas de indução magnética nascem no polo norte e morrem no polo sul do ímã.</a:t>
                </a:r>
                <a:endParaRPr lang="pt-BR" sz="2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pt-BR" sz="24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Onde estão mais afastadas, o campo magnético é mais intenso e, onde estão mais próximas, é mais fraco.</a:t>
                </a:r>
                <a:endParaRPr lang="pt-BR" sz="2400" i="1" dirty="0"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A cada ponto de uma linha de força magnética está associado um vetor campo magnético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</a:t>
                </a:r>
                <a:endParaRPr lang="pt-B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endParaRPr lang="pt-BR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5409109"/>
              </a:xfrm>
              <a:prstGeom prst="rect">
                <a:avLst/>
              </a:prstGeom>
              <a:blipFill>
                <a:blip r:embed="rId2"/>
                <a:stretch>
                  <a:fillRect l="-857" t="-564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9873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367553" y="918464"/>
            <a:ext cx="6382871" cy="5252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Leia o texto.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Texto lI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Campo magnético em um condutor reto</a:t>
            </a:r>
            <a:r>
              <a:rPr lang="pt-BR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Considere um fio condutor reto sendo percorrido por uma corrente elétrica. Nessas condições, um campo magnético é criado ao redor do fio, cujas linhas de campo são circunferências concêntricas. Essas linhas pertencem ao plano ao fio, conforme verifica-se na figura.</a:t>
            </a: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DC4D836-EACE-549E-4FD8-B1FFCC47E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825" y="1118138"/>
            <a:ext cx="4921622" cy="485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51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451AD98-20D8-255C-AA52-8BBDDB45F866}"/>
                  </a:ext>
                </a:extLst>
              </p:cNvPr>
              <p:cNvSpPr txBox="1"/>
              <p:nvPr/>
            </p:nvSpPr>
            <p:spPr>
              <a:xfrm>
                <a:off x="268941" y="694346"/>
                <a:ext cx="8462683" cy="586628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As características do vetor indução magnética são:</a:t>
                </a: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 direção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é sempre tangente às linhas de campo em cada ponto considerado e sempre no mesmo sentido.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O sentido obedece a regra da mão direita, onde o polegar representa o sentido da corrente elétrica e os demais dedos as linhas de indução.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 intensidade do vetor é dada por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m:t>B</m:t>
                      </m:r>
                      <m:r>
                        <a:rPr lang="pt-BR" sz="24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4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μ</m:t>
                              </m:r>
                            </m:e>
                            <m:sub>
                              <m:r>
                                <a:rPr lang="pt-BR" sz="24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sz="24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pt-BR" sz="24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i</m:t>
                          </m:r>
                        </m:num>
                        <m:den>
                          <m:r>
                            <a:rPr lang="pt-BR" sz="24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pt-BR" sz="24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πR</m:t>
                          </m:r>
                        </m:den>
                      </m:f>
                    </m:oMath>
                  </m:oMathPara>
                </a14:m>
                <a:endParaRPr lang="pt-BR" sz="24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em que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B é a intensidade do campo magnético, medido em tesla (T).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i é a intensidade da corrente elétrica que atravessa a espira, medida em ampère (A).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R é a distância do ponto P ao fio, medido em metro (m).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μ</m:t>
                    </m:r>
                  </m:oMath>
                </a14:m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, é a permissividade magnética do meio. Sendo o meio o vácuo,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μ</m:t>
                        </m:r>
                      </m:e>
                      <m:sub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0</m:t>
                        </m:r>
                      </m:sub>
                    </m:sSub>
                    <m:r>
                      <a:rPr lang="pt-BR" sz="2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=4</m:t>
                    </m:r>
                    <m:r>
                      <m:rPr>
                        <m:sty m:val="p"/>
                      </m:rPr>
                      <a:rPr lang="pt-BR" sz="2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π</m:t>
                    </m:r>
                    <m:r>
                      <a:rPr lang="pt-BR" sz="2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∙</m:t>
                    </m:r>
                    <m:sSup>
                      <m:sSupPr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7</m:t>
                        </m:r>
                      </m:sup>
                    </m:sSup>
                    <m:f>
                      <m:fPr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T</m:t>
                        </m:r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451AD98-20D8-255C-AA52-8BBDDB45F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1" y="694346"/>
                <a:ext cx="8462683" cy="5866286"/>
              </a:xfrm>
              <a:prstGeom prst="rect">
                <a:avLst/>
              </a:prstGeom>
              <a:blipFill>
                <a:blip r:embed="rId2"/>
                <a:stretch>
                  <a:fillRect l="-1007" t="-311" r="-71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510057C5-7DD5-9B4B-E827-D72586998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2306" y="1698812"/>
            <a:ext cx="3110753" cy="346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74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9042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b="1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A figura, a seguir, apresenta dois fios longos e retos, sendo atravessados por uma corrente elétrica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i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Em cada caso, represente o campo magnético no ponto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O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904222"/>
              </a:xfrm>
              <a:prstGeom prst="rect">
                <a:avLst/>
              </a:prstGeom>
              <a:blipFill>
                <a:blip r:embed="rId2"/>
                <a:stretch>
                  <a:fillRect l="-857" t="-3378" r="-803" b="-155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>
            <a:extLst>
              <a:ext uri="{FF2B5EF4-FFF2-40B4-BE49-F238E27FC236}">
                <a16:creationId xmlns:a16="http://schemas.microsoft.com/office/drawing/2014/main" id="{095363EA-9DB6-EB8B-9E2C-F30BFC2AB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273" y="2060424"/>
            <a:ext cx="6078089" cy="37935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4218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9916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7</a:t>
                </a:r>
                <a:r>
                  <a:rPr lang="pt-BR" sz="2400" dirty="0">
                    <a:latin typeface="Arial Narrow" panose="020B0606020202030204" pitchFamily="34" charset="0"/>
                  </a:rPr>
                  <a:t>. Uma corrente elétrica de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8 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percorre um fio longo e reto conforme representação a seguir. Sendo o meio o vácuo em 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μ</m:t>
                        </m:r>
                      </m:e>
                      <m:sub>
                        <m:r>
                          <a:rPr lang="pt-BR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BR" sz="2400">
                        <a:latin typeface="Cambria Math" panose="02040503050406030204" pitchFamily="18" charset="0"/>
                      </a:rPr>
                      <m:t>=4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π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: 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991618"/>
              </a:xfrm>
              <a:prstGeom prst="rect">
                <a:avLst/>
              </a:prstGeom>
              <a:blipFill>
                <a:blip r:embed="rId2"/>
                <a:stretch>
                  <a:fillRect l="-857" t="-4908" r="-803" b="-49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Diagrama&#10;&#10;Descrição gerada automaticamente com confiança baixa">
            <a:extLst>
              <a:ext uri="{FF2B5EF4-FFF2-40B4-BE49-F238E27FC236}">
                <a16:creationId xmlns:a16="http://schemas.microsoft.com/office/drawing/2014/main" id="{1628CED6-18A7-0908-7892-B2E16EE0C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682" y="1649506"/>
            <a:ext cx="3493957" cy="40072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D2AE1AA-791F-03C5-E981-F2FF1B79EED8}"/>
                  </a:ext>
                </a:extLst>
              </p:cNvPr>
              <p:cNvSpPr txBox="1"/>
              <p:nvPr/>
            </p:nvSpPr>
            <p:spPr>
              <a:xfrm>
                <a:off x="400049" y="5437628"/>
                <a:ext cx="11388539" cy="1068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a) Dado o ponto O, distante </a:t>
                </a:r>
                <a14:m>
                  <m:oMath xmlns:m="http://schemas.openxmlformats.org/officeDocument/2006/math">
                    <m: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6 </m:t>
                    </m:r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cm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do fio condutor, represente o vetor campo magnético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b) Determine a intensidade desse campo magnético no ponto O descrito na figura.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D2AE1AA-791F-03C5-E981-F2FF1B79E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5437628"/>
                <a:ext cx="11388539" cy="1068241"/>
              </a:xfrm>
              <a:prstGeom prst="rect">
                <a:avLst/>
              </a:prstGeom>
              <a:blipFill>
                <a:blip r:embed="rId4"/>
                <a:stretch>
                  <a:fillRect l="-857" b="-12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2540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8</a:t>
                </a:r>
                <a:r>
                  <a:rPr lang="pt-BR" sz="2400" dirty="0">
                    <a:latin typeface="Arial Narrow" panose="020B0606020202030204" pitchFamily="34" charset="0"/>
                  </a:rPr>
                  <a:t>. Considere dois fios retilíneos e longos, paralelos entre si no vácuo. A distância que os separa é 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12 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Sabendo que a corrente que atravessa cada um tem, respectivamente,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lang="pt-BR" sz="24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sz="2400">
                        <a:latin typeface="Cambria Math" panose="02040503050406030204" pitchFamily="18" charset="0"/>
                      </a:rPr>
                      <m:t>=6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lang="pt-BR" sz="24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BR" sz="2400">
                        <a:latin typeface="Cambria Math" panose="02040503050406030204" pitchFamily="18" charset="0"/>
                      </a:rPr>
                      <m:t>=10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determine a intensidade do vetor campo magnético resultante no ponto médio da distância entre eles. 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569660"/>
              </a:xfrm>
              <a:prstGeom prst="rect">
                <a:avLst/>
              </a:prstGeom>
              <a:blipFill>
                <a:blip r:embed="rId2"/>
                <a:stretch>
                  <a:fillRect l="-857" t="-3101" r="-803" b="-81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Gráfico&#10;&#10;Descrição gerada automaticamente">
            <a:extLst>
              <a:ext uri="{FF2B5EF4-FFF2-40B4-BE49-F238E27FC236}">
                <a16:creationId xmlns:a16="http://schemas.microsoft.com/office/drawing/2014/main" id="{630A167A-C03D-34AB-209F-370774710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121" y="2484494"/>
            <a:ext cx="6162394" cy="388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77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979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/>
                  <a:t>9</a:t>
                </a:r>
                <a:r>
                  <a:rPr lang="pt-BR" sz="2400" dirty="0"/>
                  <a:t>. Um fio retilíneo e comprido é percorrido por uma corrente elétrica </a:t>
                </a:r>
                <a14:m>
                  <m:oMath xmlns:m="http://schemas.openxmlformats.org/officeDocument/2006/math">
                    <m:r>
                      <a:rPr lang="pt-BR" sz="24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t-BR" sz="2400" dirty="0"/>
                  <a:t> constante, conforme indica a figura, criando ao seu redor um campo magnético. Em cada um dos pontos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P</m:t>
                    </m:r>
                  </m:oMath>
                </a14:m>
                <a:r>
                  <a:rPr lang="pt-BR" sz="2400" dirty="0"/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Q</m:t>
                    </m:r>
                  </m:oMath>
                </a14:m>
                <a:r>
                  <a:rPr lang="pt-BR" sz="2400" dirty="0"/>
                  <a:t>, o vetor indução magnética é igual a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8∙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pt-BR" sz="2400" dirty="0"/>
                  <a:t> 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4∙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pt-BR" sz="2400" dirty="0"/>
                  <a:t>, respectivamente. Esses pontos estão em uma reta perpendicular ao fio e distantes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pt-BR" sz="2400">
                        <a:latin typeface="Cambria Math" panose="02040503050406030204" pitchFamily="18" charset="0"/>
                      </a:rPr>
                      <m:t>=2,0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cm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400" dirty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q</m:t>
                        </m:r>
                      </m:sub>
                    </m:sSub>
                    <m:r>
                      <a:rPr lang="pt-BR" sz="2400">
                        <a:latin typeface="Cambria Math" panose="02040503050406030204" pitchFamily="18" charset="0"/>
                      </a:rPr>
                      <m:t>=4,0</m:t>
                    </m:r>
                  </m:oMath>
                </a14:m>
                <a:r>
                  <a:rPr lang="pt-BR" sz="2400" dirty="0"/>
                  <a:t> cm. O meio é o vácuo.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979453"/>
              </a:xfrm>
              <a:prstGeom prst="rect">
                <a:avLst/>
              </a:prstGeom>
              <a:blipFill>
                <a:blip r:embed="rId2"/>
                <a:stretch>
                  <a:fillRect l="-857" t="-2462" r="-803" b="-58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Gráfico, Diagrama, Esquemático&#10;&#10;Descrição gerada automaticamente">
            <a:extLst>
              <a:ext uri="{FF2B5EF4-FFF2-40B4-BE49-F238E27FC236}">
                <a16:creationId xmlns:a16="http://schemas.microsoft.com/office/drawing/2014/main" id="{33ABFAF7-0A2F-BA45-6282-13BB57C51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074" y="2269626"/>
            <a:ext cx="5434488" cy="393394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E55BBBA-5F71-C8E4-5633-1008B6BB4C84}"/>
              </a:ext>
            </a:extLst>
          </p:cNvPr>
          <p:cNvSpPr txBox="1"/>
          <p:nvPr/>
        </p:nvSpPr>
        <p:spPr>
          <a:xfrm>
            <a:off x="400048" y="6119584"/>
            <a:ext cx="113885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Determine a intensidade da corrente elétrica em ampère que atravessa esse fio.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481293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475130" y="1227531"/>
            <a:ext cx="6140822" cy="44029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Leia o texto.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Texto lII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Campo magnético em uma espira circular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 figura a seguir apresenta um fio em forma de circunferência. Nessas condições, ele recebe o nome espira circular, e as linhas de indução magnética furam o plano da espira em ângulo reto.</a:t>
            </a: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7BEBF1BA-8732-D202-E86D-0665C1228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896" y="1227530"/>
            <a:ext cx="4831974" cy="440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31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451AD98-20D8-255C-AA52-8BBDDB45F866}"/>
                  </a:ext>
                </a:extLst>
              </p:cNvPr>
              <p:cNvSpPr txBox="1"/>
              <p:nvPr/>
            </p:nvSpPr>
            <p:spPr>
              <a:xfrm>
                <a:off x="448235" y="685848"/>
                <a:ext cx="7260236" cy="592540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As características do vetor indução magnética são:</a:t>
                </a: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 direção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nos pontos do plano da espira é perpendicular ao plano.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O sentido obedece a regra da mão direita, onde o polegar representa o sentido da corrente elétrica e os demais dedos as linhas de indução, conforme mostra a figura.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 intensidade do vetor é dada por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m:t>B</m:t>
                      </m:r>
                      <m:r>
                        <a:rPr lang="pt-BR" sz="2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0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μ</m:t>
                              </m:r>
                            </m:e>
                            <m:sub>
                              <m:r>
                                <a:rPr lang="pt-BR" sz="20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sz="2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pt-BR" sz="2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i</m:t>
                          </m:r>
                        </m:num>
                        <m:den>
                          <m:r>
                            <a:rPr lang="pt-BR" sz="2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pt-BR" sz="2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R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em que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B é a intensidade do campo magnético, medido em tesla (T).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i é a intensidade da corrente elétrica que atravessa a espira, medida em ampère (A).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R é o raio da espira circular, medido em metro (m).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μ</m:t>
                    </m:r>
                  </m:oMath>
                </a14:m>
                <a:r>
                  <a:rPr lang="pt-BR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, é a permissividade magnética do meio.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Sendo o meio o vácuo,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μ</m:t>
                        </m:r>
                      </m:e>
                      <m:sub>
                        <m:r>
                          <a:rPr lang="pt-BR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0</m:t>
                        </m:r>
                      </m:sub>
                    </m:sSub>
                    <m:r>
                      <a:rPr lang="pt-BR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=4</m:t>
                    </m:r>
                    <m:r>
                      <m:rPr>
                        <m:sty m:val="p"/>
                      </m:rPr>
                      <a:rPr lang="pt-BR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π</m:t>
                    </m:r>
                    <m:r>
                      <a:rPr lang="pt-BR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∙</m:t>
                    </m:r>
                    <m:sSup>
                      <m:sSupPr>
                        <m:ctrlPr>
                          <a:rPr lang="pt-BR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pt-BR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pt-BR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7</m:t>
                        </m:r>
                      </m:sup>
                    </m:sSup>
                    <m:f>
                      <m:fPr>
                        <m:ctrlPr>
                          <a:rPr lang="pt-BR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T</m:t>
                        </m:r>
                        <m:r>
                          <a:rPr lang="pt-BR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pt-BR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pt-BR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451AD98-20D8-255C-AA52-8BBDDB45F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35" y="685848"/>
                <a:ext cx="7260236" cy="5925405"/>
              </a:xfrm>
              <a:prstGeom prst="rect">
                <a:avLst/>
              </a:prstGeom>
              <a:blipFill>
                <a:blip r:embed="rId2"/>
                <a:stretch>
                  <a:fillRect l="-838" t="-308" r="-75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89DF1067-6FA2-7A28-BA46-22765BAAF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0329" y="1360418"/>
            <a:ext cx="4133907" cy="44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01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5233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10</a:t>
                </a:r>
                <a:r>
                  <a:rPr lang="pt-BR" sz="2400" dirty="0">
                    <a:latin typeface="Arial Narrow" panose="020B0606020202030204" pitchFamily="34" charset="0"/>
                  </a:rPr>
                  <a:t>. Uma espira circular de raio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π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é percorrida por uma corrente elétrica de intensidade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 9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no sentido anti-horário. Sendo o meio, o vácuo em 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μ</m:t>
                        </m:r>
                      </m:e>
                      <m:sub>
                        <m:r>
                          <a:rPr lang="pt-BR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BR" sz="2400">
                        <a:latin typeface="Cambria Math" panose="02040503050406030204" pitchFamily="18" charset="0"/>
                      </a:rPr>
                      <m:t>=4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π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calcule a intensidade do vetor indução magnética perpendicular ao plano da figura no centro dessa espira.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523366"/>
              </a:xfrm>
              <a:prstGeom prst="rect">
                <a:avLst/>
              </a:prstGeom>
              <a:blipFill>
                <a:blip r:embed="rId2"/>
                <a:stretch>
                  <a:fillRect l="-857" r="-803" b="-84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Uma imagem contendo Ícone&#10;&#10;Descrição gerada automaticamente">
            <a:extLst>
              <a:ext uri="{FF2B5EF4-FFF2-40B4-BE49-F238E27FC236}">
                <a16:creationId xmlns:a16="http://schemas.microsoft.com/office/drawing/2014/main" id="{6D53DB60-4EF0-CB94-37F0-722EE89A2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765" y="2456328"/>
            <a:ext cx="2886635" cy="414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90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11</a:t>
                </a:r>
                <a:r>
                  <a:rPr lang="pt-BR" sz="2400" dirty="0">
                    <a:latin typeface="Arial Narrow" panose="020B0606020202030204" pitchFamily="34" charset="0"/>
                  </a:rPr>
                  <a:t>. Sejam duas espiras circulares, concêntricas e coplanares de raios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π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4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π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Essas espiras são percorridas por correntes elétricas de intensidades respectivamente iguais a,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6 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10 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200329"/>
              </a:xfrm>
              <a:prstGeom prst="rect">
                <a:avLst/>
              </a:prstGeom>
              <a:blipFill>
                <a:blip r:embed="rId2"/>
                <a:stretch>
                  <a:fillRect l="-857" t="-4061" r="-803" b="-111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Forma&#10;&#10;Descrição gerada automaticamente">
            <a:extLst>
              <a:ext uri="{FF2B5EF4-FFF2-40B4-BE49-F238E27FC236}">
                <a16:creationId xmlns:a16="http://schemas.microsoft.com/office/drawing/2014/main" id="{85775F50-9B34-5F70-3BAB-CA4DD9D2B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543" y="1704979"/>
            <a:ext cx="3929549" cy="41854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504399E-7A50-8A7E-469C-88C60702D7FE}"/>
              </a:ext>
            </a:extLst>
          </p:cNvPr>
          <p:cNvSpPr txBox="1"/>
          <p:nvPr/>
        </p:nvSpPr>
        <p:spPr>
          <a:xfrm>
            <a:off x="400049" y="5874868"/>
            <a:ext cx="11388539" cy="489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Sendo o meio o vácuo, determine o módulo do vetor indução magnética no centro das espiras.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027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7302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12</a:t>
                </a:r>
                <a:r>
                  <a:rPr lang="pt-BR" sz="2400" dirty="0">
                    <a:latin typeface="Arial Narrow" panose="020B0606020202030204" pitchFamily="34" charset="0"/>
                  </a:rPr>
                  <a:t>. A intensidade do vetor campo magnético no centro de uma espira circular de raio r, sendo percorrida por uma corrente elétrica i é B. Se duplicar o raio dessa espira e reduzir a corrente elétrica à metade, qual será a intensidade do vetor campo magnético? O meio é o vácuo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μ</m:t>
                        </m:r>
                      </m:e>
                      <m:sub>
                        <m:r>
                          <a:rPr lang="pt-BR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BR" sz="2400">
                        <a:latin typeface="Cambria Math" panose="02040503050406030204" pitchFamily="18" charset="0"/>
                      </a:rPr>
                      <m:t>=4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π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pt-BR" sz="24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730282"/>
              </a:xfrm>
              <a:prstGeom prst="rect">
                <a:avLst/>
              </a:prstGeom>
              <a:blipFill>
                <a:blip r:embed="rId2"/>
                <a:stretch>
                  <a:fillRect l="-857" t="-2817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8520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960FB3D-7CD7-57BA-22A8-19719EB35F44}"/>
                  </a:ext>
                </a:extLst>
              </p:cNvPr>
              <p:cNvSpPr txBox="1"/>
              <p:nvPr/>
            </p:nvSpPr>
            <p:spPr>
              <a:xfrm>
                <a:off x="401730" y="783323"/>
                <a:ext cx="11388539" cy="13289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b="1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13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 A figura apresenta uma espira circular de raio </a:t>
                </a:r>
                <a14:m>
                  <m:oMath xmlns:m="http://schemas.openxmlformats.org/officeDocument/2006/math">
                    <m: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5</m:t>
                    </m:r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π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m, sendo percorrida por uma corrente elétrica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i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 O campo magnético gerado no centro dessa espira tem intensidade de </a:t>
                </a:r>
                <a14:m>
                  <m:oMath xmlns:m="http://schemas.openxmlformats.org/officeDocument/2006/math">
                    <m: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16∙</m:t>
                    </m:r>
                    <m:sSup>
                      <m:sSup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</m:t>
                        </m:r>
                      </m:sup>
                    </m:sSup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T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 </a:t>
                </a:r>
                <a:r>
                  <a:rPr lang="pt-BR" sz="2400" dirty="0">
                    <a:latin typeface="Arial Narrow" panose="020B0606020202030204" pitchFamily="34" charset="0"/>
                    <a:ea typeface="Calibri" panose="020F0502020204030204" pitchFamily="34" charset="0"/>
                  </a:rPr>
                  <a:t>Determine a intensidade da corrente elétrica que percorre essa espira.</a:t>
                </a:r>
                <a:endParaRPr lang="pt-BR" sz="24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960FB3D-7CD7-57BA-22A8-19719EB35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30" y="783323"/>
                <a:ext cx="11388539" cy="1328954"/>
              </a:xfrm>
              <a:prstGeom prst="rect">
                <a:avLst/>
              </a:prstGeom>
              <a:blipFill>
                <a:blip r:embed="rId2"/>
                <a:stretch>
                  <a:fillRect l="-857" t="-2283" r="-803" b="-95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71D85A28-89DD-D89B-2E7D-2093C7E82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298" y="2303929"/>
            <a:ext cx="3707467" cy="39355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694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D3AF3C56-619E-F238-C3E5-86EC5C272CE5}"/>
              </a:ext>
            </a:extLst>
          </p:cNvPr>
          <p:cNvSpPr txBox="1"/>
          <p:nvPr/>
        </p:nvSpPr>
        <p:spPr>
          <a:xfrm>
            <a:off x="400049" y="738416"/>
            <a:ext cx="1138853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 Narrow" panose="020B0606020202030204" pitchFamily="34" charset="0"/>
              </a:rPr>
              <a:t>14</a:t>
            </a:r>
            <a:r>
              <a:rPr lang="pt-BR" sz="2400" dirty="0">
                <a:latin typeface="Arial Narrow" panose="020B0606020202030204" pitchFamily="34" charset="0"/>
              </a:rPr>
              <a:t>. Analise as afirmações, a seguir.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I – O campo magnético gerado no centro de uma espira circular independe do raio da espira.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II – O vetor campo magnético é diretamente proporcional a corrente elétrica que percorre a espira circular.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III – Se o raio da espira for triplicado, mantendo-se a corrente elétrica, a intensidade do campo magnético será triplicada.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Marque a(s) proposição (ões) verdadeira (s).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(A) Apenas a I é verdadeira.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(B) Apenas a II é verdadeira.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(C) Apenas a III é verdadeira.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(D) Todas são verdadeiras.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(E) Todas são falsas.</a:t>
            </a:r>
          </a:p>
        </p:txBody>
      </p:sp>
    </p:spTree>
    <p:extLst>
      <p:ext uri="{BB962C8B-B14F-4D97-AF65-F5344CB8AC3E}">
        <p14:creationId xmlns:p14="http://schemas.microsoft.com/office/powerpoint/2010/main" val="3260905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394448" y="626891"/>
            <a:ext cx="6140822" cy="59965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Leia o texto.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Texto IV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Campo magnético no interior de um solenóide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Imaginemos um caderno de espiral. Considerando que esse espiral é um fio condutor, dizemos que se trata de um solenóide. O solenóide, também chamado de bobina longa, é um dispositivo constituído de espiras não justapostas. A corrente elétrica que percorre essa bobina, cria no seu interior um campo magnético, tornando-o um eletroímã de larga aplicação industrial. As linhas de indução dentro dele são, aproximadamente retas paralelas.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49C08B85-09D5-6843-314F-11DB53ACA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918" y="1518474"/>
            <a:ext cx="5172634" cy="421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23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451AD98-20D8-255C-AA52-8BBDDB45F866}"/>
                  </a:ext>
                </a:extLst>
              </p:cNvPr>
              <p:cNvSpPr txBox="1"/>
              <p:nvPr/>
            </p:nvSpPr>
            <p:spPr>
              <a:xfrm>
                <a:off x="394448" y="626891"/>
                <a:ext cx="11412070" cy="576625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As características do vetor indução magnética são:</a:t>
                </a: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 direção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é perpendicular ao plano das espiras.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O sentido obedece a regra da mão direita, onde o polegar representa o sentido da corrente elétrica e os demais dedos as linhas de indução, conforme mostra a figura.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 intensidade do vetor é dada por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m:t>B</m:t>
                      </m:r>
                      <m:r>
                        <a:rPr lang="pt-BR" sz="2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0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μ</m:t>
                              </m:r>
                            </m:e>
                            <m:sub>
                              <m:r>
                                <a:rPr lang="pt-BR" sz="20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sz="2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pt-BR" sz="2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N</m:t>
                          </m:r>
                          <m:r>
                            <a:rPr lang="pt-BR" sz="2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pt-BR" sz="2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i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pt-BR" sz="2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L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em que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B é a intensidade do campo magnético, medido em tesla (T).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N é o número de espiras do solenóide.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L é o comprimento do solenóide, medido em metro (m).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i é a intensidade da corrente elétrica que atravessa a espira, medida em ampère (A).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μ</m:t>
                    </m:r>
                  </m:oMath>
                </a14:m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, é a permissividade magnética do meio. Sendo o meio o vácuo,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μ</m:t>
                        </m:r>
                      </m:e>
                      <m:sub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0</m:t>
                        </m:r>
                      </m:sub>
                    </m:sSub>
                    <m:r>
                      <a:rPr lang="pt-BR" sz="2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=4</m:t>
                    </m:r>
                    <m:r>
                      <m:rPr>
                        <m:sty m:val="p"/>
                      </m:rPr>
                      <a:rPr lang="pt-BR" sz="2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π</m:t>
                    </m:r>
                    <m:r>
                      <a:rPr lang="pt-BR" sz="2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∙</m:t>
                    </m:r>
                    <m:sSup>
                      <m:sSupPr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7</m:t>
                        </m:r>
                      </m:sup>
                    </m:sSup>
                    <m:f>
                      <m:fPr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T</m:t>
                        </m:r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451AD98-20D8-255C-AA52-8BBDDB45F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48" y="626891"/>
                <a:ext cx="11412070" cy="5766259"/>
              </a:xfrm>
              <a:prstGeom prst="rect">
                <a:avLst/>
              </a:prstGeom>
              <a:blipFill>
                <a:blip r:embed="rId2"/>
                <a:stretch>
                  <a:fillRect l="-534" t="-316" r="-4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Diagrama&#10;&#10;Descrição gerada automaticamente com confiança baixa">
            <a:extLst>
              <a:ext uri="{FF2B5EF4-FFF2-40B4-BE49-F238E27FC236}">
                <a16:creationId xmlns:a16="http://schemas.microsoft.com/office/drawing/2014/main" id="{CD2E970B-0916-F64B-930D-51A8E00B7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259" y="2073332"/>
            <a:ext cx="4541127" cy="327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11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9042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b="1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15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 Considere que o solenóide da figura está posicionado no vácuo e tem </a:t>
                </a:r>
                <a14:m>
                  <m:oMath xmlns:m="http://schemas.openxmlformats.org/officeDocument/2006/math">
                    <m: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40 </m:t>
                    </m:r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cm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de comprimento e </a:t>
                </a:r>
                <a14:m>
                  <m:oMath xmlns:m="http://schemas.openxmlformats.org/officeDocument/2006/math">
                    <m: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200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espiras. A corrente elétrica que percorre esse solenóide tem intensidade de </a:t>
                </a:r>
                <a14:m>
                  <m:oMath xmlns:m="http://schemas.openxmlformats.org/officeDocument/2006/math">
                    <m: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30 </m:t>
                    </m:r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A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904222"/>
              </a:xfrm>
              <a:prstGeom prst="rect">
                <a:avLst/>
              </a:prstGeom>
              <a:blipFill>
                <a:blip r:embed="rId2"/>
                <a:stretch>
                  <a:fillRect l="-857" t="-3378" r="-803" b="-155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26113D42-9531-41C6-DB0C-60A3D2FE0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620" y="1668780"/>
            <a:ext cx="6749396" cy="427456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F55D576-DA6E-5F27-C59C-B2D499BB547A}"/>
              </a:ext>
            </a:extLst>
          </p:cNvPr>
          <p:cNvSpPr txBox="1"/>
          <p:nvPr/>
        </p:nvSpPr>
        <p:spPr>
          <a:xfrm>
            <a:off x="400049" y="5943346"/>
            <a:ext cx="11388539" cy="489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Determine a intensidade do vetor campo magnético no interior desse solenóide.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276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2076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16</a:t>
                </a:r>
                <a:r>
                  <a:rPr lang="pt-BR" sz="2400" dirty="0">
                    <a:latin typeface="Arial Narrow" panose="020B0606020202030204" pitchFamily="34" charset="0"/>
                  </a:rPr>
                  <a:t>. A figura apresenta um solenóide 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i="0">
                        <a:latin typeface="Cambria Math" panose="02040503050406030204" pitchFamily="18" charset="0"/>
                      </a:rPr>
                      <m:t>n</m:t>
                    </m:r>
                    <m:r>
                      <a:rPr lang="pt-BR" sz="2400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espiras, no vácuo, com </a:t>
                </a:r>
                <a14:m>
                  <m:oMath xmlns:m="http://schemas.openxmlformats.org/officeDocument/2006/math">
                    <m:r>
                      <a:rPr lang="pt-BR" sz="2400" i="0">
                        <a:latin typeface="Cambria Math" panose="02040503050406030204" pitchFamily="18" charset="0"/>
                      </a:rPr>
                      <m:t>90 </m:t>
                    </m:r>
                    <m:r>
                      <m:rPr>
                        <m:sty m:val="p"/>
                      </m:rPr>
                      <a:rPr lang="pt-BR" sz="2400" i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de comprimento, sendo percorrida por uma corrente elétrica de intensidade </a:t>
                </a:r>
                <a14:m>
                  <m:oMath xmlns:m="http://schemas.openxmlformats.org/officeDocument/2006/math">
                    <m:r>
                      <a:rPr lang="pt-BR" sz="2400" i="0">
                        <a:latin typeface="Cambria Math" panose="02040503050406030204" pitchFamily="18" charset="0"/>
                      </a:rPr>
                      <m:t>2 </m:t>
                    </m:r>
                    <m:r>
                      <m:rPr>
                        <m:sty m:val="p"/>
                      </m:rPr>
                      <a:rPr lang="pt-BR" sz="2400" i="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A intensidade do vetor indução magnética no interior desse solenóide é </a:t>
                </a:r>
                <a14:m>
                  <m:oMath xmlns:m="http://schemas.openxmlformats.org/officeDocument/2006/math">
                    <m:r>
                      <a:rPr lang="pt-BR" sz="2400" i="0">
                        <a:latin typeface="Cambria Math" panose="02040503050406030204" pitchFamily="18" charset="0"/>
                      </a:rPr>
                      <m:t>2,4</m:t>
                    </m:r>
                    <m:r>
                      <m:rPr>
                        <m:sty m:val="p"/>
                      </m:rPr>
                      <a:rPr lang="pt-BR" sz="2400" i="0">
                        <a:latin typeface="Cambria Math" panose="02040503050406030204" pitchFamily="18" charset="0"/>
                      </a:rPr>
                      <m:t>π</m:t>
                    </m:r>
                    <m:r>
                      <a:rPr lang="pt-BR" sz="2400" i="0">
                        <a:latin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 i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m:rPr>
                        <m:sty m:val="p"/>
                      </m:rPr>
                      <a:rPr lang="pt-BR" sz="2400" i="0">
                        <a:latin typeface="Cambria Math" panose="02040503050406030204" pitchFamily="18" charset="0"/>
                      </a:rPr>
                      <m:t>T</m:t>
                    </m:r>
                    <m:r>
                      <a:rPr lang="pt-BR" sz="2400" i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sz="24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207638"/>
              </a:xfrm>
              <a:prstGeom prst="rect">
                <a:avLst/>
              </a:prstGeom>
              <a:blipFill>
                <a:blip r:embed="rId2"/>
                <a:stretch>
                  <a:fillRect l="-857" t="-4040" r="-803" b="-111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>
            <a:extLst>
              <a:ext uri="{FF2B5EF4-FFF2-40B4-BE49-F238E27FC236}">
                <a16:creationId xmlns:a16="http://schemas.microsoft.com/office/drawing/2014/main" id="{EF55D576-DA6E-5F27-C59C-B2D499BB547A}"/>
              </a:ext>
            </a:extLst>
          </p:cNvPr>
          <p:cNvSpPr txBox="1"/>
          <p:nvPr/>
        </p:nvSpPr>
        <p:spPr>
          <a:xfrm>
            <a:off x="400049" y="5943346"/>
            <a:ext cx="11388539" cy="489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Calcule o número de espiras que constitui esse solenóide.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0B372141-03BF-D5D8-48FB-A381B9B77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414" y="2176084"/>
            <a:ext cx="7579808" cy="35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01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738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17</a:t>
                </a:r>
                <a:r>
                  <a:rPr lang="pt-BR" sz="2400" dirty="0">
                    <a:latin typeface="Arial Narrow" panose="020B0606020202030204" pitchFamily="34" charset="0"/>
                  </a:rPr>
                  <a:t>. É dado um solenóide retilíneo que contém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4 000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espiras e comprimento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L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A corrente elétrica de 9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,0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que o atravessa gera um campo de indução magnética de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6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π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T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Sendo a permeabilidade magnética no vácuo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μ</m:t>
                        </m:r>
                      </m:e>
                      <m:sub>
                        <m:r>
                          <a:rPr lang="pt-BR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BR" sz="2400">
                        <a:latin typeface="Cambria Math" panose="02040503050406030204" pitchFamily="18" charset="0"/>
                      </a:rPr>
                      <m:t>=4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π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determine a medida do comprimento desse solenóide.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738617"/>
              </a:xfrm>
              <a:prstGeom prst="rect">
                <a:avLst/>
              </a:prstGeom>
              <a:blipFill>
                <a:blip r:embed="rId2"/>
                <a:stretch>
                  <a:fillRect l="-857" t="-2807" r="-803" b="-73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14715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F55D576-DA6E-5F27-C59C-B2D499BB547A}"/>
                  </a:ext>
                </a:extLst>
              </p:cNvPr>
              <p:cNvSpPr txBox="1"/>
              <p:nvPr/>
            </p:nvSpPr>
            <p:spPr>
              <a:xfrm>
                <a:off x="401730" y="633237"/>
                <a:ext cx="11388539" cy="21883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b="1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18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 Têm-se um solenóide de comprimento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L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, com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N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espiras, sendo atravessado por uma corrente elétrica de intensidade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i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que gera um campo magnético em seu interior de intensidade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B</m:t>
                        </m:r>
                      </m:e>
                      <m:sub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 Duplicando a quantidade de espiras desse solenóide, reduzindo a um quarto a corrente que o atravessa e mantendo constante o seu comprimento, a intensidade do vetor indução magnética 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B</m:t>
                        </m:r>
                      </m:e>
                      <m:sub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 Qual é a razão entre os vetores indução magnética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B</m:t>
                        </m:r>
                      </m:e>
                      <m:sub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e</m:t>
                    </m:r>
                    <m: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  <m:sSub>
                      <m:sSub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B</m:t>
                        </m:r>
                      </m:e>
                      <m:sub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F55D576-DA6E-5F27-C59C-B2D499BB5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30" y="633237"/>
                <a:ext cx="11388539" cy="2188356"/>
              </a:xfrm>
              <a:prstGeom prst="rect">
                <a:avLst/>
              </a:prstGeom>
              <a:blipFill>
                <a:blip r:embed="rId2"/>
                <a:stretch>
                  <a:fillRect l="-857" t="-1393" r="-803" b="-52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33669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BD5924E-9A03-D8C1-0CC0-0AEF8519CD5A}"/>
              </a:ext>
            </a:extLst>
          </p:cNvPr>
          <p:cNvSpPr/>
          <p:nvPr/>
        </p:nvSpPr>
        <p:spPr>
          <a:xfrm>
            <a:off x="2339788" y="779930"/>
            <a:ext cx="7512424" cy="117437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3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  <a:t>AGOSTO/SEMANA 3 e 4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546847" y="2128699"/>
            <a:ext cx="11161059" cy="39655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Leia o texto.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Texto V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Força magnética e carga elétrica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7973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Se considerarmos uma carga elétrica (q) lançada no interior de um campo magnético (B) com uma determinada velocidade (v), esta ficará sujeita à ação de uma força magnética (F) com as seguintes características:</a:t>
            </a:r>
          </a:p>
          <a:p>
            <a:pPr indent="37973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endParaRPr lang="pt-BR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0827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451AD98-20D8-255C-AA52-8BBDDB45F866}"/>
                  </a:ext>
                </a:extLst>
              </p:cNvPr>
              <p:cNvSpPr txBox="1"/>
              <p:nvPr/>
            </p:nvSpPr>
            <p:spPr>
              <a:xfrm>
                <a:off x="421343" y="783993"/>
                <a:ext cx="5215890" cy="1380443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Direção: sempre perpendicular ao plano formado pelos vetores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B</m:t>
                        </m:r>
                      </m:e>
                    </m:acc>
                    <m:r>
                      <a:rPr lang="pt-BR" sz="24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e</m:t>
                    </m:r>
                    <m:r>
                      <a:rPr lang="pt-BR" sz="24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v</m:t>
                        </m:r>
                      </m:e>
                    </m:acc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conforme mostra a figura:</a:t>
                </a:r>
                <a:endParaRPr lang="pt-BR" sz="24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451AD98-20D8-255C-AA52-8BBDDB45F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43" y="783993"/>
                <a:ext cx="5215890" cy="1380443"/>
              </a:xfrm>
              <a:prstGeom prst="rect">
                <a:avLst/>
              </a:prstGeom>
              <a:blipFill>
                <a:blip r:embed="rId2"/>
                <a:stretch>
                  <a:fillRect l="-1632" t="-1316" r="-1748" b="-92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Gráfico&#10;&#10;Descrição gerada automaticamente">
            <a:extLst>
              <a:ext uri="{FF2B5EF4-FFF2-40B4-BE49-F238E27FC236}">
                <a16:creationId xmlns:a16="http://schemas.microsoft.com/office/drawing/2014/main" id="{29C764F7-09A9-3084-F16D-A83F05FA4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43" y="2380296"/>
            <a:ext cx="5215890" cy="409222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2B4E56C-69AE-7E83-CC4E-F4E8863A572A}"/>
              </a:ext>
            </a:extLst>
          </p:cNvPr>
          <p:cNvSpPr txBox="1"/>
          <p:nvPr/>
        </p:nvSpPr>
        <p:spPr>
          <a:xfrm>
            <a:off x="6095999" y="1058715"/>
            <a:ext cx="567465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Sentido: é identificado pela regra da mão esquerda.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5FDC131-243C-0F97-8395-F36297B94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380296"/>
            <a:ext cx="5729882" cy="404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99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421342" y="783993"/>
            <a:ext cx="1141206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Intensidade: a força magnética é diretamente proporcional à carga elétrica (q), a vetor velocidade (v) e ao módulo do vetor campo magnético (B), ou seja,</a:t>
            </a: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52510D3-249F-7F84-4CFB-272A80ED9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924" y="1757082"/>
            <a:ext cx="8628904" cy="475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8884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37023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19</a:t>
                </a:r>
                <a:r>
                  <a:rPr lang="pt-BR" sz="2400" dirty="0">
                    <a:latin typeface="Arial Narrow" panose="020B0606020202030204" pitchFamily="34" charset="0"/>
                  </a:rPr>
                  <a:t>. Uma carga elétrica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q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=3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μC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é lançada no interior de um campo magnético de intensidade</a:t>
                </a:r>
                <a14:m>
                  <m:oMath xmlns:m="http://schemas.openxmlformats.org/officeDocument/2006/math">
                    <m:r>
                      <a:rPr lang="pt-BR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2∙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com velocidade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2∙10</m:t>
                        </m:r>
                      </m:e>
                      <m:sup>
                        <m:r>
                          <a:rPr lang="pt-BR" sz="24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s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Calcule a intensidade da força magnética que age sobre essa carga quando:</a:t>
                </a:r>
              </a:p>
              <a:p>
                <a:pPr algn="just"/>
                <a:endParaRPr lang="pt-BR" sz="24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v</m:t>
                        </m:r>
                      </m:e>
                    </m:acc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for paralelo 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b)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v</m:t>
                        </m:r>
                      </m:e>
                    </m:acc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for perpendicular 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c)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v</m:t>
                        </m:r>
                      </m:e>
                    </m:acc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formar um ângulo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30</m:t>
                        </m:r>
                      </m:e>
                      <m:sup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com a direção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</a:t>
                </a:r>
              </a:p>
              <a:p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3702360"/>
              </a:xfrm>
              <a:prstGeom prst="rect">
                <a:avLst/>
              </a:prstGeom>
              <a:blipFill>
                <a:blip r:embed="rId2"/>
                <a:stretch>
                  <a:fillRect l="-857" t="-1318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6249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9F5B9B9-FB39-8992-3816-BDDDF680F204}"/>
                  </a:ext>
                </a:extLst>
              </p:cNvPr>
              <p:cNvSpPr txBox="1"/>
              <p:nvPr/>
            </p:nvSpPr>
            <p:spPr>
              <a:xfrm>
                <a:off x="401730" y="723154"/>
                <a:ext cx="11388539" cy="1482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b="1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20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. Uma partícula eletrizada com carga </a:t>
                </a:r>
                <a14:m>
                  <m:oMath xmlns:m="http://schemas.openxmlformats.org/officeDocument/2006/math">
                    <m: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5</m:t>
                    </m:r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μC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, é lançada em uma região do espaço onde existe um campo magnético </a:t>
                </a:r>
                <a14:m>
                  <m:oMath xmlns:m="http://schemas.openxmlformats.org/officeDocument/2006/math">
                    <m: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3∙</m:t>
                    </m:r>
                    <m:sSup>
                      <m:sSup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T, com velocidade de </a:t>
                </a:r>
                <a14:m>
                  <m:oMath xmlns:m="http://schemas.openxmlformats.org/officeDocument/2006/math">
                    <m: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150</m:t>
                    </m:r>
                    <m:f>
                      <m:f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s</m:t>
                        </m:r>
                      </m:den>
                    </m:f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, formando um ângulo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60</m:t>
                        </m:r>
                      </m:e>
                      <m:sup>
                        <m:r>
                          <a:rPr lang="pt-BR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 com a direção do campo. Qual é a intensidade do vetor Força magnética que atua sobre a partícula?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9F5B9B9-FB39-8992-3816-BDDDF680F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30" y="723154"/>
                <a:ext cx="11388539" cy="1482522"/>
              </a:xfrm>
              <a:prstGeom prst="rect">
                <a:avLst/>
              </a:prstGeom>
              <a:blipFill>
                <a:blip r:embed="rId2"/>
                <a:stretch>
                  <a:fillRect l="-857" t="-2058" r="-803" b="-82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7692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6451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21</a:t>
                </a:r>
                <a:r>
                  <a:rPr lang="pt-BR" sz="2400" dirty="0">
                    <a:latin typeface="Arial Narrow" panose="020B0606020202030204" pitchFamily="34" charset="0"/>
                  </a:rPr>
                  <a:t>. A força que age sobre uma partícula com carga 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mC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quando lançada perpendicularmente num campo magnético de intensidade B, com velocidade 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36 000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km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é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40 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Determine a intensidade do vetor indução magnética.</a:t>
                </a:r>
              </a:p>
              <a:p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645194"/>
              </a:xfrm>
              <a:prstGeom prst="rect">
                <a:avLst/>
              </a:prstGeom>
              <a:blipFill>
                <a:blip r:embed="rId2"/>
                <a:stretch>
                  <a:fillRect l="-857" t="-2963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11144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9F5B9B9-FB39-8992-3816-BDDDF680F204}"/>
                  </a:ext>
                </a:extLst>
              </p:cNvPr>
              <p:cNvSpPr txBox="1"/>
              <p:nvPr/>
            </p:nvSpPr>
            <p:spPr>
              <a:xfrm>
                <a:off x="401730" y="707210"/>
                <a:ext cx="11388539" cy="1733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22</a:t>
                </a:r>
                <a:r>
                  <a:rPr lang="pt-BR" sz="2400" dirty="0">
                    <a:latin typeface="Arial Narrow" panose="020B0606020202030204" pitchFamily="34" charset="0"/>
                  </a:rPr>
                  <a:t>. A figura mostra uma partícula eletrizada lançada em uma região do espaço em que o campo magnético tem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6∙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com um ângulo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θ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pt-BR" sz="240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Sendo a velocidade dessa partícula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100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s</m:t>
                        </m:r>
                      </m:den>
                    </m:f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e a força elétrica que age sobre ela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420 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calcule o valor de sua carga elétrica.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adote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pt-BR" sz="2400">
                        <a:latin typeface="Cambria Math" panose="02040503050406030204" pitchFamily="18" charset="0"/>
                      </a:rPr>
                      <m:t>≅1,4)</m:t>
                    </m:r>
                  </m:oMath>
                </a14:m>
                <a:endParaRPr lang="pt-BR" sz="24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9F5B9B9-FB39-8992-3816-BDDDF680F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30" y="707210"/>
                <a:ext cx="11388539" cy="1733231"/>
              </a:xfrm>
              <a:prstGeom prst="rect">
                <a:avLst/>
              </a:prstGeom>
              <a:blipFill>
                <a:blip r:embed="rId2"/>
                <a:stretch>
                  <a:fillRect l="-857" t="-2817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Polígono&#10;&#10;Descrição gerada automaticamente">
            <a:extLst>
              <a:ext uri="{FF2B5EF4-FFF2-40B4-BE49-F238E27FC236}">
                <a16:creationId xmlns:a16="http://schemas.microsoft.com/office/drawing/2014/main" id="{BBE9AEF5-5FFA-14D2-8DBC-667FC0171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599" y="2178424"/>
            <a:ext cx="5376731" cy="297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791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9825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23</a:t>
                </a:r>
                <a:r>
                  <a:rPr lang="pt-BR" sz="2400" dirty="0">
                    <a:latin typeface="Arial Narrow" panose="020B0606020202030204" pitchFamily="34" charset="0"/>
                  </a:rPr>
                  <a:t>. Um próton é lançado perpendicularmente às linhas de um campo magnético uniforme e vertical de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0,03</m:t>
                    </m:r>
                    <m:r>
                      <a:rPr lang="pt-BR" sz="24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com velocidade aproximada de 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3∙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s</m:t>
                        </m:r>
                      </m:den>
                    </m:f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 descrevendo um movimento circular. Sendo a carga elétrica do próton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1,6∙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19</m:t>
                        </m:r>
                      </m:sup>
                    </m:sSup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a sua massa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1,67∙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400">
                            <a:latin typeface="Cambria Math" panose="02040503050406030204" pitchFamily="18" charset="0"/>
                          </a:rPr>
                          <m:t>27</m:t>
                        </m:r>
                      </m:sup>
                    </m:sSup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kg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qual é, aproximadamente o raio de sua trajetória?</a:t>
                </a:r>
              </a:p>
              <a:p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982594"/>
              </a:xfrm>
              <a:prstGeom prst="rect">
                <a:avLst/>
              </a:prstGeom>
              <a:blipFill>
                <a:blip r:embed="rId2"/>
                <a:stretch>
                  <a:fillRect l="-857" t="-2462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35102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BD5924E-9A03-D8C1-0CC0-0AEF8519CD5A}"/>
              </a:ext>
            </a:extLst>
          </p:cNvPr>
          <p:cNvSpPr/>
          <p:nvPr/>
        </p:nvSpPr>
        <p:spPr>
          <a:xfrm>
            <a:off x="2339788" y="663385"/>
            <a:ext cx="7512424" cy="117437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3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  <a:t>SETEMBRO/SEMANA 5 e 6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515470" y="2191445"/>
            <a:ext cx="11161059" cy="42877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Leia o texto.</a:t>
            </a:r>
            <a:endParaRPr lang="pt-BR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Texto VI</a:t>
            </a:r>
            <a:endParaRPr lang="pt-BR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Força magnética e corrente elétrica</a:t>
            </a:r>
            <a:endParaRPr lang="pt-BR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 </a:t>
            </a: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Na eletrostática, a força elétrica atua em uma região onde há um campo elétrico e, cargas elétricas interagem na condição de atração quando ambas têm sinais diferentes ou de repulsão quando apresentam o mesmo sinal. Já no eletromagnetismo, é necessário que essas cargas estejam em movimento coordenado em um fio condutor. Com isso, surge um campo magnético que é o resultado da passagem de uma corrente elétrica no condutor.  </a:t>
            </a:r>
          </a:p>
        </p:txBody>
      </p:sp>
    </p:spTree>
    <p:extLst>
      <p:ext uri="{BB962C8B-B14F-4D97-AF65-F5344CB8AC3E}">
        <p14:creationId xmlns:p14="http://schemas.microsoft.com/office/powerpoint/2010/main" val="17582411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582706" y="703305"/>
            <a:ext cx="11161059" cy="13289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Então, a força magnética atua sobre essas cargas em movimento de maneira proporcional a: intensidade da corrente (i), do módulo do campo magnético (B) e do comprimento do fio (L), conforme mostra figura a seguir.</a:t>
            </a:r>
          </a:p>
        </p:txBody>
      </p:sp>
      <p:pic>
        <p:nvPicPr>
          <p:cNvPr id="2" name="Imagem 1" descr="Diagrama, Linha do tempo&#10;&#10;Descrição gerada automaticamente">
            <a:extLst>
              <a:ext uri="{FF2B5EF4-FFF2-40B4-BE49-F238E27FC236}">
                <a16:creationId xmlns:a16="http://schemas.microsoft.com/office/drawing/2014/main" id="{7FD3D52C-B122-5E89-11C6-AF9261101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223" y="2107601"/>
            <a:ext cx="7317553" cy="436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521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582706" y="703305"/>
            <a:ext cx="5405718" cy="9141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Como se sabe, a direção da força magnética é sempre perpendicular ao plano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E7F5C799-E986-591E-8A69-A1EF151EA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705" y="1873626"/>
            <a:ext cx="5405718" cy="342844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181787A-E9B1-3012-7E80-FAC0E5E88923}"/>
              </a:ext>
            </a:extLst>
          </p:cNvPr>
          <p:cNvSpPr txBox="1"/>
          <p:nvPr/>
        </p:nvSpPr>
        <p:spPr>
          <a:xfrm>
            <a:off x="6203577" y="1008105"/>
            <a:ext cx="5405717" cy="4894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 o sentido, pela regra da mão esquerda,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7E2DB0B-23C4-D530-370D-91BE4A2BE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577" y="1873626"/>
            <a:ext cx="5405717" cy="342844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CE480A7-1F0E-1B7A-9A4C-0B467C420502}"/>
              </a:ext>
            </a:extLst>
          </p:cNvPr>
          <p:cNvSpPr txBox="1"/>
          <p:nvPr/>
        </p:nvSpPr>
        <p:spPr>
          <a:xfrm>
            <a:off x="582704" y="5302067"/>
            <a:ext cx="11026590" cy="1338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Essa força magnética é usada em motores elétricos, que tem como função converter energia elétrica em energia mecânica por meio da interação entre campos magnéticos. Também amperímetros, voltímetros e outros dispositivos fazem uso da força magnética.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5356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29629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24</a:t>
                </a:r>
                <a:r>
                  <a:rPr lang="pt-BR" sz="2400" dirty="0">
                    <a:latin typeface="Arial Narrow" panose="020B0606020202030204" pitchFamily="34" charset="0"/>
                  </a:rPr>
                  <a:t>. Um fio 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40 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de comprimento posicionado no interior de um campo magnético é percorrido por uma corrente elétrica de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6 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A intensidade do vetor campo é 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0,012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Determine a força magnética que age sobre esse fio quando:</a:t>
                </a:r>
              </a:p>
              <a:p>
                <a:pPr algn="just"/>
                <a:endParaRPr lang="pt-BR" sz="24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400" dirty="0">
                    <a:latin typeface="Arial Narrow" panose="020B0606020202030204" pitchFamily="34" charset="0"/>
                  </a:rPr>
                  <a:t>a) o fio estiver paralelo às linhas do campo magnético.</a:t>
                </a:r>
              </a:p>
              <a:p>
                <a:pPr algn="just"/>
                <a:r>
                  <a:rPr lang="pt-BR" sz="2400" dirty="0">
                    <a:latin typeface="Arial Narrow" panose="020B0606020202030204" pitchFamily="34" charset="0"/>
                  </a:rPr>
                  <a:t>b) o fio estiver perpendicular às linhas do campo magnético.</a:t>
                </a:r>
              </a:p>
              <a:p>
                <a:pPr algn="just"/>
                <a:r>
                  <a:rPr lang="pt-BR" sz="2400" dirty="0">
                    <a:latin typeface="Arial Narrow" panose="020B0606020202030204" pitchFamily="34" charset="0"/>
                  </a:rPr>
                  <a:t>c) o fio formar um ângulo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pt-BR" sz="240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com as linhas do campo magnético.</a:t>
                </a:r>
              </a:p>
              <a:p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2962991"/>
              </a:xfrm>
              <a:prstGeom prst="rect">
                <a:avLst/>
              </a:prstGeom>
              <a:blipFill>
                <a:blip r:embed="rId2"/>
                <a:stretch>
                  <a:fillRect l="-857" t="-1646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83921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25</a:t>
                </a:r>
                <a:r>
                  <a:rPr lang="pt-BR" sz="2400" dirty="0">
                    <a:latin typeface="Arial Narrow" panose="020B0606020202030204" pitchFamily="34" charset="0"/>
                  </a:rPr>
                  <a:t>. Uma corrente elétrica de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5 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percorre um condutor reto 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40 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de comprimento, inserido perpendicularmente em uma região de campo magnético uniforme de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8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mT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Calcule a intensidade da força magnética que o campo exerce no condutor.</a:t>
                </a:r>
              </a:p>
              <a:p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477328"/>
              </a:xfrm>
              <a:prstGeom prst="rect">
                <a:avLst/>
              </a:prstGeom>
              <a:blipFill>
                <a:blip r:embed="rId2"/>
                <a:stretch>
                  <a:fillRect l="-857" t="-3306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51645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26</a:t>
                </a:r>
                <a:r>
                  <a:rPr lang="pt-BR" sz="2400" dirty="0">
                    <a:latin typeface="Arial Narrow" panose="020B0606020202030204" pitchFamily="34" charset="0"/>
                  </a:rPr>
                  <a:t>. Um fio reto está imerso num campo magnético de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4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μT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Tendo um comprimento 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50 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esse fio é percorrido por uma corrente elétrica de intensidade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i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quando a força magnética que atua tem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640 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</a:t>
                </a:r>
              </a:p>
              <a:p>
                <a:pPr algn="just"/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477328"/>
              </a:xfrm>
              <a:prstGeom prst="rect">
                <a:avLst/>
              </a:prstGeom>
              <a:blipFill>
                <a:blip r:embed="rId2"/>
                <a:stretch>
                  <a:fillRect l="-857" t="-3306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Gráfico, Gráfico de linhas&#10;&#10;Descrição gerada automaticamente">
            <a:extLst>
              <a:ext uri="{FF2B5EF4-FFF2-40B4-BE49-F238E27FC236}">
                <a16:creationId xmlns:a16="http://schemas.microsoft.com/office/drawing/2014/main" id="{A17F3F5F-B8DE-A025-71C4-32E699BFC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9757" y="1985645"/>
            <a:ext cx="3372485" cy="2886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6C24592-960F-81CF-EC23-367140067DA6}"/>
                  </a:ext>
                </a:extLst>
              </p:cNvPr>
              <p:cNvSpPr txBox="1"/>
              <p:nvPr/>
            </p:nvSpPr>
            <p:spPr>
              <a:xfrm>
                <a:off x="400049" y="5125468"/>
                <a:ext cx="11388539" cy="489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Qual é o valor em ampère, da corrente elétrica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i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6C24592-960F-81CF-EC23-367140067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5125468"/>
                <a:ext cx="11388539" cy="489429"/>
              </a:xfrm>
              <a:prstGeom prst="rect">
                <a:avLst/>
              </a:prstGeom>
              <a:blipFill>
                <a:blip r:embed="rId4"/>
                <a:stretch>
                  <a:fillRect l="-857" t="-5000" b="-27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62877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22159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27</a:t>
                </a:r>
                <a:r>
                  <a:rPr lang="pt-BR" sz="2400" dirty="0">
                    <a:latin typeface="Arial Narrow" panose="020B0606020202030204" pitchFamily="34" charset="0"/>
                  </a:rPr>
                  <a:t>. Sendo um condutor reto de comprimento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L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percorrido por uma corrente elétrica de intensidade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i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perpendicularmente inserido num campo magnético de intensidade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a força que atua sobre esse condutor é</a:t>
                </a:r>
                <a14:m>
                  <m:oMath xmlns:m="http://schemas.openxmlformats.org/officeDocument/2006/math">
                    <m:r>
                      <a:rPr lang="pt-B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Caso, o seu comprimento seja triplicado e a intensidade da corrente que o atravessa, duplicada, mantendo a sua posição no mesmo campo magnético, qual será a intensidade da nova força magnética?</a:t>
                </a:r>
              </a:p>
              <a:p>
                <a:pPr algn="just"/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2215991"/>
              </a:xfrm>
              <a:prstGeom prst="rect">
                <a:avLst/>
              </a:prstGeom>
              <a:blipFill>
                <a:blip r:embed="rId2"/>
                <a:stretch>
                  <a:fillRect l="-857" t="-2198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92102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48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28</a:t>
                </a:r>
                <a:r>
                  <a:rPr lang="pt-BR" sz="2400" dirty="0">
                    <a:latin typeface="Arial Narrow" panose="020B0606020202030204" pitchFamily="34" charset="0"/>
                  </a:rPr>
                  <a:t>. A figura mostra um campo magnético uniforme de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0,009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Um fio condutor 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60 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de comprimento é posicionado formando um ângulo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pt-BR" sz="240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com as linhas de campo é percorrido por uma corrente elétrica de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2,0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 </a:t>
                </a:r>
              </a:p>
              <a:p>
                <a:pPr algn="just"/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485663"/>
              </a:xfrm>
              <a:prstGeom prst="rect">
                <a:avLst/>
              </a:prstGeom>
              <a:blipFill>
                <a:blip r:embed="rId2"/>
                <a:stretch>
                  <a:fillRect l="-857" t="-3279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Diagrama&#10;&#10;Descrição gerada automaticamente com confiança baixa">
            <a:extLst>
              <a:ext uri="{FF2B5EF4-FFF2-40B4-BE49-F238E27FC236}">
                <a16:creationId xmlns:a16="http://schemas.microsoft.com/office/drawing/2014/main" id="{4D544310-6569-370C-364D-781D2A573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733" y="2128016"/>
            <a:ext cx="3265170" cy="331914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2AB8885-719D-7005-BB21-DFA3990ECBF1}"/>
              </a:ext>
            </a:extLst>
          </p:cNvPr>
          <p:cNvSpPr txBox="1"/>
          <p:nvPr/>
        </p:nvSpPr>
        <p:spPr>
          <a:xfrm>
            <a:off x="484094" y="5522005"/>
            <a:ext cx="11304494" cy="489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Determine a intensidade, a direção e o sentido da força magnética que está agindo nesse fio.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288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BD5924E-9A03-D8C1-0CC0-0AEF8519CD5A}"/>
              </a:ext>
            </a:extLst>
          </p:cNvPr>
          <p:cNvSpPr/>
          <p:nvPr/>
        </p:nvSpPr>
        <p:spPr>
          <a:xfrm>
            <a:off x="2339788" y="663385"/>
            <a:ext cx="7512424" cy="117437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3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  <a:t>SETEMBRO/SEMANA 7 e 8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515470" y="2146620"/>
            <a:ext cx="11161059" cy="38729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Leia o texto.</a:t>
            </a:r>
            <a:endParaRPr lang="pt-BR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effectLst/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Texto VII</a:t>
            </a:r>
            <a:endParaRPr lang="pt-BR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Força magnética sobre dois fios condutores</a:t>
            </a:r>
            <a:endParaRPr lang="pt-BR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 </a:t>
            </a:r>
          </a:p>
          <a:p>
            <a:pPr indent="378460"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Em situações em que se encontram dois fios condutores e paralelos, sendo atravessados por correntes elétricas, ocorre a existência de uma força magnética entre os fios. Quando essas correntes percorrem os fios no mesmo sentido, a força entre eles será de atração, caso contrário de repulsão.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7652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451AD98-20D8-255C-AA52-8BBDDB45F866}"/>
              </a:ext>
            </a:extLst>
          </p:cNvPr>
          <p:cNvSpPr txBox="1"/>
          <p:nvPr/>
        </p:nvSpPr>
        <p:spPr>
          <a:xfrm>
            <a:off x="506507" y="497113"/>
            <a:ext cx="2290482" cy="4894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Observe a figura.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A8BB153-1FB0-12E9-440D-3112A34BB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07" y="1037658"/>
            <a:ext cx="8160995" cy="42223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C170BCC-5C5D-F506-5644-B48FCCFD2A18}"/>
                  </a:ext>
                </a:extLst>
              </p:cNvPr>
              <p:cNvSpPr txBox="1"/>
              <p:nvPr/>
            </p:nvSpPr>
            <p:spPr>
              <a:xfrm>
                <a:off x="8667502" y="1163168"/>
                <a:ext cx="3038138" cy="32859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A expressão que determina essa interação é dada por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pt-BR" sz="2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𝐅</m:t>
                          </m:r>
                        </m:e>
                        <m:sub>
                          <m:r>
                            <a:rPr lang="pt-BR" sz="2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𝐦</m:t>
                          </m:r>
                        </m:sub>
                      </m:sSub>
                      <m:r>
                        <a:rPr lang="pt-BR" sz="2400" b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2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𝛍</m:t>
                              </m:r>
                            </m:e>
                            <m:sub>
                              <m:r>
                                <a:rPr lang="pt-BR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pt-BR" sz="2400" b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pt-BR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𝐢</m:t>
                              </m:r>
                            </m:e>
                            <m:sub>
                              <m:r>
                                <a:rPr lang="pt-BR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pt-BR" sz="2400" b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pt-BR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𝐢</m:t>
                              </m:r>
                            </m:e>
                            <m:sub>
                              <m:r>
                                <a:rPr lang="pt-BR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pt-BR" sz="2400" b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∙</m:t>
                          </m:r>
                          <m:r>
                            <a:rPr lang="pt-BR" sz="2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𝐋</m:t>
                          </m:r>
                        </m:num>
                        <m:den>
                          <m:r>
                            <a:rPr lang="pt-BR" sz="2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𝟐</m:t>
                          </m:r>
                          <m:r>
                            <a:rPr lang="pt-BR" sz="2400" b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∙</m:t>
                          </m:r>
                          <m:r>
                            <a:rPr lang="pt-BR" sz="2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𝛑</m:t>
                          </m:r>
                          <m:r>
                            <a:rPr lang="pt-BR" sz="2400" b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∙</m:t>
                          </m:r>
                          <m:r>
                            <a:rPr lang="pt-BR" sz="2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𝐝</m:t>
                          </m:r>
                        </m:den>
                      </m:f>
                    </m:oMath>
                  </m:oMathPara>
                </a14:m>
                <a:endParaRPr lang="pt-BR" sz="24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endParaRPr lang="pt-BR" sz="2400" dirty="0">
                  <a:latin typeface="Arial Narrow" panose="020B0606020202030204" pitchFamily="34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</a:rPr>
                  <a:t>em que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C170BCC-5C5D-F506-5644-B48FCCFD2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7502" y="1163168"/>
                <a:ext cx="3038138" cy="3285900"/>
              </a:xfrm>
              <a:prstGeom prst="rect">
                <a:avLst/>
              </a:prstGeom>
              <a:blipFill>
                <a:blip r:embed="rId3"/>
                <a:stretch>
                  <a:fillRect l="-3213" t="-742" r="-3012" b="-35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38765F94-C13A-8BC4-0FBC-F023A6272FEC}"/>
                  </a:ext>
                </a:extLst>
              </p:cNvPr>
              <p:cNvSpPr txBox="1"/>
              <p:nvPr/>
            </p:nvSpPr>
            <p:spPr>
              <a:xfrm>
                <a:off x="246530" y="5252261"/>
                <a:ext cx="5470711" cy="934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m</m:t>
                          </m:r>
                        </m:sub>
                      </m:sSub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m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ó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dulo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da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for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ç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a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magn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é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tica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em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newton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N</m:t>
                          </m:r>
                        </m:e>
                      </m:d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.</m:t>
                      </m:r>
                    </m:oMath>
                  </m:oMathPara>
                </a14:m>
                <a:endParaRPr lang="pt-BR" sz="1800" dirty="0">
                  <a:effectLst/>
                  <a:latin typeface="Cambria Math" panose="02040503050406030204" pitchFamily="18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μ</m:t>
                          </m:r>
                        </m:e>
                        <m:sub>
                          <m: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permeabilidade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magn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é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tica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do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meio</m:t>
                      </m:r>
                      <m:r>
                        <a:rPr lang="pt-BR" sz="1800" b="0" i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.</m:t>
                      </m:r>
                    </m:oMath>
                  </m:oMathPara>
                </a14:m>
                <a:endParaRPr lang="pt-BR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38765F94-C13A-8BC4-0FBC-F023A6272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30" y="5252261"/>
                <a:ext cx="5470711" cy="9346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DE209DE-9418-9383-E18F-4DDF7B5DBA14}"/>
                  </a:ext>
                </a:extLst>
              </p:cNvPr>
              <p:cNvSpPr txBox="1"/>
              <p:nvPr/>
            </p:nvSpPr>
            <p:spPr>
              <a:xfrm>
                <a:off x="5995147" y="5311151"/>
                <a:ext cx="5470711" cy="13557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i</m:t>
                          </m:r>
                        </m:e>
                        <m:sub>
                          <m: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e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sSub>
                        <m:sSubPr>
                          <m:ctrlP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i</m:t>
                          </m:r>
                        </m:e>
                        <m:sub>
                          <m: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2</m:t>
                          </m:r>
                        </m:sub>
                      </m:sSub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correntes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el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é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tricas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nos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fios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em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amp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è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res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A</m:t>
                      </m:r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).</m:t>
                      </m:r>
                    </m:oMath>
                  </m:oMathPara>
                </a14:m>
                <a:endParaRPr lang="pt-BR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d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dist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â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ncia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entre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os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fios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em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metros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m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).</m:t>
                      </m:r>
                    </m:oMath>
                  </m:oMathPara>
                </a14:m>
                <a:endParaRPr lang="pt-BR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90170" algn="l"/>
                    <a:tab pos="180340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L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comprimento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dos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fios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em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metro</m:t>
                      </m:r>
                      <m:r>
                        <a:rPr lang="pt-BR" sz="18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m</m:t>
                          </m:r>
                        </m:e>
                      </m:d>
                      <m:r>
                        <a:rPr lang="pt-BR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.</m:t>
                      </m:r>
                    </m:oMath>
                  </m:oMathPara>
                </a14:m>
                <a:endParaRPr lang="pt-BR" sz="24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DE209DE-9418-9383-E18F-4DDF7B5DB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147" y="5311151"/>
                <a:ext cx="5470711" cy="13557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15F0D307-8055-ED28-14EE-C68100C99A33}"/>
                  </a:ext>
                </a:extLst>
              </p:cNvPr>
              <p:cNvSpPr txBox="1"/>
              <p:nvPr/>
            </p:nvSpPr>
            <p:spPr>
              <a:xfrm>
                <a:off x="1069042" y="5989029"/>
                <a:ext cx="2877671" cy="616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1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v</m:t>
                          </m:r>
                          <m: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á</m:t>
                          </m:r>
                          <m:r>
                            <m:rPr>
                              <m:sty m:val="p"/>
                            </m:rP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cuo</m:t>
                          </m:r>
                          <m: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=4</m:t>
                          </m:r>
                          <m:r>
                            <m:rPr>
                              <m:sty m:val="p"/>
                            </m:rP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π</m:t>
                          </m:r>
                          <m:r>
                            <a:rPr lang="pt-BR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pt-BR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pt-BR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pt-BR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7</m:t>
                              </m:r>
                            </m:sup>
                          </m:sSup>
                          <m:f>
                            <m:fPr>
                              <m:ctrlPr>
                                <a:rPr lang="pt-BR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pt-BR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T</m:t>
                              </m:r>
                              <m:r>
                                <a:rPr lang="pt-BR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pt-BR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m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pt-BR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A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15F0D307-8055-ED28-14EE-C68100C99A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042" y="5989029"/>
                <a:ext cx="2877671" cy="6167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3082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5061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29</a:t>
                </a:r>
                <a:r>
                  <a:rPr lang="pt-BR" sz="2400" dirty="0">
                    <a:latin typeface="Arial Narrow" panose="020B0606020202030204" pitchFamily="34" charset="0"/>
                  </a:rPr>
                  <a:t>. Sejam dois fios condutores retilíneos com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60 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de comprimento cada um, sendo percorridos por correntes elétricas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p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t-BR" sz="2400">
                        <a:latin typeface="Cambria Math" panose="02040503050406030204" pitchFamily="18" charset="0"/>
                      </a:rPr>
                      <m:t>=6,0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p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pt-BR" sz="2400">
                        <a:latin typeface="Cambria Math" panose="02040503050406030204" pitchFamily="18" charset="0"/>
                      </a:rPr>
                      <m:t>=8,0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conforme mostra a figura. A distância entre os fios é 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3 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 O meio é o vácuo.</a:t>
                </a:r>
              </a:p>
              <a:p>
                <a:pPr algn="just"/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506182"/>
              </a:xfrm>
              <a:prstGeom prst="rect">
                <a:avLst/>
              </a:prstGeom>
              <a:blipFill>
                <a:blip r:embed="rId2"/>
                <a:stretch>
                  <a:fillRect l="-857" t="-3239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>
            <a:extLst>
              <a:ext uri="{FF2B5EF4-FFF2-40B4-BE49-F238E27FC236}">
                <a16:creationId xmlns:a16="http://schemas.microsoft.com/office/drawing/2014/main" id="{F2AB8885-719D-7005-BB21-DFA3990ECBF1}"/>
              </a:ext>
            </a:extLst>
          </p:cNvPr>
          <p:cNvSpPr txBox="1"/>
          <p:nvPr/>
        </p:nvSpPr>
        <p:spPr>
          <a:xfrm>
            <a:off x="400049" y="5970240"/>
            <a:ext cx="11304494" cy="489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Calcule a intensidade da força magnética em cada um dos condutores.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AF294B54-FD00-23DB-3468-167D6008C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194" y="1572260"/>
            <a:ext cx="4178711" cy="439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097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/>
              <p:nvPr/>
            </p:nvSpPr>
            <p:spPr>
              <a:xfrm>
                <a:off x="400049" y="738416"/>
                <a:ext cx="11388539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latin typeface="Arial Narrow" panose="020B0606020202030204" pitchFamily="34" charset="0"/>
                  </a:rPr>
                  <a:t>30</a:t>
                </a:r>
                <a:r>
                  <a:rPr lang="pt-BR" sz="2400" dirty="0">
                    <a:latin typeface="Arial Narrow" panose="020B0606020202030204" pitchFamily="34" charset="0"/>
                  </a:rPr>
                  <a:t>. Dois condutores idênticos de comprimento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3,0 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estão dispostos paralelamente a uma distância mútua 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2,0 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no vácuo. Considerando que em cada fio circula uma corrente elétrica de mesma intensidade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10,0 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, determine a intensidade da força magnética que age em cada fio.</a:t>
                </a:r>
              </a:p>
              <a:p>
                <a:pPr algn="just"/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AF3C56-619E-F238-C3E5-86EC5C272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" y="738416"/>
                <a:ext cx="11388539" cy="1477328"/>
              </a:xfrm>
              <a:prstGeom prst="rect">
                <a:avLst/>
              </a:prstGeom>
              <a:blipFill>
                <a:blip r:embed="rId2"/>
                <a:stretch>
                  <a:fillRect l="-857" t="-3306" r="-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08928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BD5924E-9A03-D8C1-0CC0-0AEF8519CD5A}"/>
              </a:ext>
            </a:extLst>
          </p:cNvPr>
          <p:cNvSpPr/>
          <p:nvPr/>
        </p:nvSpPr>
        <p:spPr>
          <a:xfrm>
            <a:off x="2339788" y="663385"/>
            <a:ext cx="7512424" cy="117437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3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  <a:t>Um pouco de ENEM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36521EE8-C278-291A-3770-2A3B9A5D4C98}"/>
                  </a:ext>
                </a:extLst>
              </p:cNvPr>
              <p:cNvSpPr txBox="1"/>
              <p:nvPr/>
            </p:nvSpPr>
            <p:spPr>
              <a:xfrm>
                <a:off x="310402" y="1951672"/>
                <a:ext cx="11388539" cy="138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000" b="1" dirty="0">
                    <a:latin typeface="Arial Narrow" panose="020B0606020202030204" pitchFamily="34" charset="0"/>
                  </a:rPr>
                  <a:t>01. (ENEM 2021)</a:t>
                </a:r>
                <a:r>
                  <a:rPr lang="pt-BR" sz="2000" dirty="0">
                    <a:latin typeface="Arial Narrow" panose="020B0606020202030204" pitchFamily="34" charset="0"/>
                  </a:rPr>
                  <a:t> </a:t>
                </a:r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Duas esferas carregadas com cargas iguais em módulo e sinais contrários estão ligadas por uma haste rígida isolante na forma de haltere. O sistema se movimenta sob ação da gravidade numa região que tem um campo magnético horizontal uniforme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pt-BR" sz="20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BR" sz="20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B</m:t>
                            </m:r>
                          </m:e>
                        </m:acc>
                      </m:e>
                    </m:d>
                  </m:oMath>
                </a14:m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da esquerda para a direita. A imagem apresenta o sistema visto de cima para baixo, no mesmo sentido da aceleração da gravidade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pt-BR" sz="20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BR" sz="20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g</m:t>
                            </m:r>
                          </m:e>
                        </m:acc>
                      </m:e>
                    </m:d>
                  </m:oMath>
                </a14:m>
                <a:r>
                  <a:rPr lang="pt-BR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que atua na região.</a:t>
                </a:r>
                <a:endParaRPr lang="pt-BR" sz="20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36521EE8-C278-291A-3770-2A3B9A5D4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02" y="1951672"/>
                <a:ext cx="11388539" cy="1385444"/>
              </a:xfrm>
              <a:prstGeom prst="rect">
                <a:avLst/>
              </a:prstGeom>
              <a:blipFill>
                <a:blip r:embed="rId2"/>
                <a:stretch>
                  <a:fillRect l="-589" t="-2203" r="-535" b="-70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D6E24C85-562C-3351-E3D3-503CB983C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76" y="3591846"/>
            <a:ext cx="2877671" cy="288963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9FE0FFC-BAAF-A7F2-4602-F87A0968CC5A}"/>
              </a:ext>
            </a:extLst>
          </p:cNvPr>
          <p:cNvSpPr txBox="1"/>
          <p:nvPr/>
        </p:nvSpPr>
        <p:spPr>
          <a:xfrm>
            <a:off x="4449062" y="3763206"/>
            <a:ext cx="3293877" cy="2546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Visto de cima, o diagrama esquemático das forças magnéticas que atuam no sistema, no momento inicial em O que as cargas penetram na região de campo magnético, está representado em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1" name="Imagem 10" descr="Uma imagem contendo objeto, relógio&#10;&#10;Descrição gerada automaticamente">
            <a:extLst>
              <a:ext uri="{FF2B5EF4-FFF2-40B4-BE49-F238E27FC236}">
                <a16:creationId xmlns:a16="http://schemas.microsoft.com/office/drawing/2014/main" id="{562C7025-9C59-1EF7-CCE9-D5D20C79D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9555" y="2985248"/>
            <a:ext cx="2617695" cy="3567952"/>
          </a:xfrm>
          <a:prstGeom prst="rect">
            <a:avLst/>
          </a:prstGeom>
        </p:spPr>
      </p:pic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id="{4CBA0245-0A44-CCAC-FC57-FDB1B8E63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776" y="931225"/>
            <a:ext cx="1451704" cy="64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611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BD5924E-9A03-D8C1-0CC0-0AEF8519CD5A}"/>
              </a:ext>
            </a:extLst>
          </p:cNvPr>
          <p:cNvSpPr/>
          <p:nvPr/>
        </p:nvSpPr>
        <p:spPr>
          <a:xfrm>
            <a:off x="2339788" y="663385"/>
            <a:ext cx="7512424" cy="117437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36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  <a:t>Um pouco de ENEM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6521EE8-C278-291A-3770-2A3B9A5D4C98}"/>
              </a:ext>
            </a:extLst>
          </p:cNvPr>
          <p:cNvSpPr txBox="1"/>
          <p:nvPr/>
        </p:nvSpPr>
        <p:spPr>
          <a:xfrm>
            <a:off x="310402" y="1951672"/>
            <a:ext cx="1138853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02. (ENEM 2022)</a:t>
            </a:r>
            <a:r>
              <a:rPr lang="pt-BR" sz="2000" dirty="0">
                <a:latin typeface="Arial Narrow" panose="020B0606020202030204" pitchFamily="34" charset="0"/>
              </a:rPr>
              <a:t> </a:t>
            </a:r>
            <a:r>
              <a:rPr lang="pt-BR" sz="2000" dirty="0"/>
              <a:t>O físico Hans C. Oersted observou que um fio transportando corrente elétrica produz um campo magnético. A presença do campo magnético foi verificada ao aproximar uma bússola de um fio conduzindo corrente elétrica. A figura ilustra um fio percorrido por uma corrente elétrica i, constante e com sentido para cima. Os pontos </a:t>
            </a:r>
            <a:r>
              <a:rPr lang="pt-BR" sz="2000" b="1" dirty="0"/>
              <a:t>A</a:t>
            </a:r>
            <a:r>
              <a:rPr lang="pt-BR" sz="2000" dirty="0"/>
              <a:t>, </a:t>
            </a:r>
            <a:r>
              <a:rPr lang="pt-BR" sz="2000" b="1" dirty="0"/>
              <a:t>B</a:t>
            </a:r>
            <a:r>
              <a:rPr lang="pt-BR" sz="2000" dirty="0"/>
              <a:t> e </a:t>
            </a:r>
            <a:r>
              <a:rPr lang="pt-BR" sz="2000" b="1" dirty="0"/>
              <a:t>C </a:t>
            </a:r>
            <a:r>
              <a:rPr lang="pt-BR" sz="2000" dirty="0"/>
              <a:t>estão num plano transversal e equidistantes do fio. Em cada ponto foi colocada uma bússola.</a:t>
            </a:r>
            <a:endParaRPr lang="pt-BR" sz="2000" dirty="0">
              <a:latin typeface="Arial Narrow" panose="020B060602020203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9FE0FFC-BAAF-A7F2-4602-F87A0968CC5A}"/>
              </a:ext>
            </a:extLst>
          </p:cNvPr>
          <p:cNvSpPr txBox="1"/>
          <p:nvPr/>
        </p:nvSpPr>
        <p:spPr>
          <a:xfrm>
            <a:off x="4660889" y="4002173"/>
            <a:ext cx="3293877" cy="1838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Considerando apenas o campo magnético por causa da corrente i, as respectivas configurações das bússolas nos pontos </a:t>
            </a:r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, </a:t>
            </a:r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B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e </a:t>
            </a:r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serão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2" name="Imagem 11" descr="Forma&#10;&#10;Descrição gerada automaticamente">
            <a:extLst>
              <a:ext uri="{FF2B5EF4-FFF2-40B4-BE49-F238E27FC236}">
                <a16:creationId xmlns:a16="http://schemas.microsoft.com/office/drawing/2014/main" id="{61341364-D826-F48D-0691-D1F96A572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84" y="3582888"/>
            <a:ext cx="3778997" cy="2898593"/>
          </a:xfrm>
          <a:prstGeom prst="rect">
            <a:avLst/>
          </a:prstGeom>
        </p:spPr>
      </p:pic>
      <p:pic>
        <p:nvPicPr>
          <p:cNvPr id="13" name="Imagem 12" descr="Diagrama&#10;&#10;Descrição gerada automaticamente">
            <a:extLst>
              <a:ext uri="{FF2B5EF4-FFF2-40B4-BE49-F238E27FC236}">
                <a16:creationId xmlns:a16="http://schemas.microsoft.com/office/drawing/2014/main" id="{FF44FFE0-AA7D-8EBE-4613-64C8655AB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174" y="3263154"/>
            <a:ext cx="3461423" cy="3316940"/>
          </a:xfrm>
          <a:prstGeom prst="rect">
            <a:avLst/>
          </a:prstGeom>
        </p:spPr>
      </p:pic>
      <p:pic>
        <p:nvPicPr>
          <p:cNvPr id="14" name="Imagem 13" descr="Uma imagem contendo Logotipo&#10;&#10;Descrição gerada automaticamente">
            <a:extLst>
              <a:ext uri="{FF2B5EF4-FFF2-40B4-BE49-F238E27FC236}">
                <a16:creationId xmlns:a16="http://schemas.microsoft.com/office/drawing/2014/main" id="{8DADA682-A386-CA63-F659-9FE5EFF88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30" y="861561"/>
            <a:ext cx="1470212" cy="77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121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BA80A-10D3-311F-5254-205933FBA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F026FA7-67B8-2D88-276B-318C57F2D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9334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3438</Words>
  <Application>Microsoft Office PowerPoint</Application>
  <PresentationFormat>Widescreen</PresentationFormat>
  <Paragraphs>183</Paragraphs>
  <Slides>51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51</vt:i4>
      </vt:variant>
    </vt:vector>
  </HeadingPairs>
  <TitlesOfParts>
    <vt:vector size="60" baseType="lpstr">
      <vt:lpstr>Arial</vt:lpstr>
      <vt:lpstr>Arial Narrow</vt:lpstr>
      <vt:lpstr>Calibri</vt:lpstr>
      <vt:lpstr>Calibri Light</vt:lpstr>
      <vt:lpstr>Cambria Math</vt:lpstr>
      <vt:lpstr>Symbol</vt:lpstr>
      <vt:lpstr>Wingdings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LEONORA APARECIDA DOS SANTOS LOPES</cp:lastModifiedBy>
  <cp:revision>36</cp:revision>
  <dcterms:created xsi:type="dcterms:W3CDTF">2023-05-30T13:00:46Z</dcterms:created>
  <dcterms:modified xsi:type="dcterms:W3CDTF">2024-07-12T11:59:38Z</dcterms:modified>
</cp:coreProperties>
</file>