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 id="2147483652" r:id="rId2"/>
  </p:sldMasterIdLst>
  <p:sldIdLst>
    <p:sldId id="367" r:id="rId3"/>
    <p:sldId id="416" r:id="rId4"/>
    <p:sldId id="417" r:id="rId5"/>
    <p:sldId id="380" r:id="rId6"/>
    <p:sldId id="418" r:id="rId7"/>
    <p:sldId id="463" r:id="rId8"/>
    <p:sldId id="464" r:id="rId9"/>
    <p:sldId id="465" r:id="rId10"/>
    <p:sldId id="378" r:id="rId11"/>
    <p:sldId id="466" r:id="rId12"/>
    <p:sldId id="467" r:id="rId13"/>
    <p:sldId id="469" r:id="rId14"/>
    <p:sldId id="470" r:id="rId15"/>
    <p:sldId id="439" r:id="rId16"/>
    <p:sldId id="471" r:id="rId17"/>
    <p:sldId id="472" r:id="rId18"/>
    <p:sldId id="473" r:id="rId19"/>
    <p:sldId id="442" r:id="rId20"/>
    <p:sldId id="474" r:id="rId21"/>
    <p:sldId id="475" r:id="rId22"/>
    <p:sldId id="476" r:id="rId23"/>
    <p:sldId id="477" r:id="rId24"/>
    <p:sldId id="478" r:id="rId25"/>
    <p:sldId id="447" r:id="rId26"/>
    <p:sldId id="479" r:id="rId27"/>
    <p:sldId id="480" r:id="rId28"/>
    <p:sldId id="450" r:id="rId29"/>
    <p:sldId id="451" r:id="rId30"/>
    <p:sldId id="481" r:id="rId31"/>
    <p:sldId id="455" r:id="rId32"/>
    <p:sldId id="482" r:id="rId33"/>
    <p:sldId id="483" r:id="rId34"/>
    <p:sldId id="457" r:id="rId35"/>
    <p:sldId id="484" r:id="rId36"/>
    <p:sldId id="485" r:id="rId37"/>
    <p:sldId id="486" r:id="rId38"/>
    <p:sldId id="368" r:id="rId3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85" autoAdjust="0"/>
    <p:restoredTop sz="94660"/>
  </p:normalViewPr>
  <p:slideViewPr>
    <p:cSldViewPr snapToGrid="0">
      <p:cViewPr varScale="1">
        <p:scale>
          <a:sx n="107" d="100"/>
          <a:sy n="107" d="100"/>
        </p:scale>
        <p:origin x="106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12/07/2024</a:t>
            </a:fld>
            <a:endParaRPr lang="pt-BR" dirty="0"/>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dirty="0"/>
          </a:p>
        </p:txBody>
      </p:sp>
    </p:spTree>
    <p:extLst>
      <p:ext uri="{BB962C8B-B14F-4D97-AF65-F5344CB8AC3E}">
        <p14:creationId xmlns:p14="http://schemas.microsoft.com/office/powerpoint/2010/main" val="1598730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12/07/2024</a:t>
            </a:fld>
            <a:endParaRPr lang="pt-BR" dirty="0"/>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dirty="0"/>
          </a:p>
        </p:txBody>
      </p:sp>
    </p:spTree>
    <p:extLst>
      <p:ext uri="{BB962C8B-B14F-4D97-AF65-F5344CB8AC3E}">
        <p14:creationId xmlns:p14="http://schemas.microsoft.com/office/powerpoint/2010/main" val="274213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12/07/2024</a:t>
            </a:fld>
            <a:endParaRPr lang="pt-BR" dirty="0"/>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dirty="0"/>
          </a:p>
        </p:txBody>
      </p:sp>
    </p:spTree>
    <p:extLst>
      <p:ext uri="{BB962C8B-B14F-4D97-AF65-F5344CB8AC3E}">
        <p14:creationId xmlns:p14="http://schemas.microsoft.com/office/powerpoint/2010/main" val="292163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12/07/2024</a:t>
            </a:fld>
            <a:endParaRPr lang="pt-BR" dirty="0"/>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dirty="0"/>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dirty="0"/>
          </a:p>
        </p:txBody>
      </p:sp>
    </p:spTree>
    <p:extLst>
      <p:ext uri="{BB962C8B-B14F-4D97-AF65-F5344CB8AC3E}">
        <p14:creationId xmlns:p14="http://schemas.microsoft.com/office/powerpoint/2010/main" val="2916886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12/07/2024</a:t>
            </a:fld>
            <a:endParaRPr lang="pt-BR" dirty="0"/>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dirty="0"/>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dirty="0"/>
          </a:p>
        </p:txBody>
      </p:sp>
    </p:spTree>
    <p:extLst>
      <p:ext uri="{BB962C8B-B14F-4D97-AF65-F5344CB8AC3E}">
        <p14:creationId xmlns:p14="http://schemas.microsoft.com/office/powerpoint/2010/main" val="3862226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12/07/2024</a:t>
            </a:fld>
            <a:endParaRPr lang="pt-BR" dirty="0"/>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dirty="0"/>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dirty="0"/>
          </a:p>
        </p:txBody>
      </p:sp>
    </p:spTree>
    <p:extLst>
      <p:ext uri="{BB962C8B-B14F-4D97-AF65-F5344CB8AC3E}">
        <p14:creationId xmlns:p14="http://schemas.microsoft.com/office/powerpoint/2010/main" val="475976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539406-6320-198D-7E35-410344B0109F}"/>
              </a:ext>
            </a:extLst>
          </p:cNvPr>
          <p:cNvSpPr>
            <a:spLocks noGrp="1"/>
          </p:cNvSpPr>
          <p:nvPr>
            <p:ph type="dt" sz="half" idx="10"/>
          </p:nvPr>
        </p:nvSpPr>
        <p:spPr/>
        <p:txBody>
          <a:bodyPr/>
          <a:lstStyle/>
          <a:p>
            <a:fld id="{11C7BEFE-4B67-4275-9DBE-B718A7576177}" type="datetimeFigureOut">
              <a:rPr lang="pt-BR" smtClean="0"/>
              <a:t>12/07/2024</a:t>
            </a:fld>
            <a:endParaRPr lang="pt-BR" dirty="0"/>
          </a:p>
        </p:txBody>
      </p:sp>
      <p:sp>
        <p:nvSpPr>
          <p:cNvPr id="3" name="Espaço Reservado para Rodapé 2">
            <a:extLst>
              <a:ext uri="{FF2B5EF4-FFF2-40B4-BE49-F238E27FC236}">
                <a16:creationId xmlns:a16="http://schemas.microsoft.com/office/drawing/2014/main" id="{E0CDAF92-D337-C1EB-BCBD-D33C477F784B}"/>
              </a:ext>
            </a:extLst>
          </p:cNvPr>
          <p:cNvSpPr>
            <a:spLocks noGrp="1"/>
          </p:cNvSpPr>
          <p:nvPr>
            <p:ph type="ftr" sz="quarter" idx="1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88F8D88-739D-2FE4-CB96-4C4C2A9F617F}"/>
              </a:ext>
            </a:extLst>
          </p:cNvPr>
          <p:cNvSpPr>
            <a:spLocks noGrp="1"/>
          </p:cNvSpPr>
          <p:nvPr>
            <p:ph type="sldNum" sz="quarter" idx="12"/>
          </p:nvPr>
        </p:nvSpPr>
        <p:spPr/>
        <p:txBody>
          <a:bodyPr/>
          <a:lstStyle/>
          <a:p>
            <a:fld id="{6D3F061E-E1AA-4D40-8FBD-1E02D6D975F7}" type="slidenum">
              <a:rPr lang="pt-BR" smtClean="0"/>
              <a:t>‹nº›</a:t>
            </a:fld>
            <a:endParaRPr lang="pt-BR" dirty="0"/>
          </a:p>
        </p:txBody>
      </p:sp>
    </p:spTree>
    <p:extLst>
      <p:ext uri="{BB962C8B-B14F-4D97-AF65-F5344CB8AC3E}">
        <p14:creationId xmlns:p14="http://schemas.microsoft.com/office/powerpoint/2010/main" val="1664422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12/07/2024</a:t>
            </a:fld>
            <a:endParaRPr lang="pt-BR" dirty="0"/>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dirty="0"/>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dirty="0"/>
          </a:p>
        </p:txBody>
      </p:sp>
    </p:spTree>
    <p:extLst>
      <p:ext uri="{BB962C8B-B14F-4D97-AF65-F5344CB8AC3E}">
        <p14:creationId xmlns:p14="http://schemas.microsoft.com/office/powerpoint/2010/main" val="3913613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12/07/2024</a:t>
            </a:fld>
            <a:endParaRPr lang="pt-BR" dirty="0"/>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dirty="0"/>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dirty="0"/>
          </a:p>
        </p:txBody>
      </p:sp>
    </p:spTree>
    <p:extLst>
      <p:ext uri="{BB962C8B-B14F-4D97-AF65-F5344CB8AC3E}">
        <p14:creationId xmlns:p14="http://schemas.microsoft.com/office/powerpoint/2010/main" val="3754818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12/07/2024</a:t>
            </a:fld>
            <a:endParaRPr lang="pt-BR" dirty="0"/>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dirty="0"/>
          </a:p>
        </p:txBody>
      </p:sp>
    </p:spTree>
    <p:extLst>
      <p:ext uri="{BB962C8B-B14F-4D97-AF65-F5344CB8AC3E}">
        <p14:creationId xmlns:p14="http://schemas.microsoft.com/office/powerpoint/2010/main" val="1487840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12/07/2024</a:t>
            </a:fld>
            <a:endParaRPr lang="pt-BR" dirty="0"/>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dirty="0"/>
          </a:p>
        </p:txBody>
      </p:sp>
    </p:spTree>
    <p:extLst>
      <p:ext uri="{BB962C8B-B14F-4D97-AF65-F5344CB8AC3E}">
        <p14:creationId xmlns:p14="http://schemas.microsoft.com/office/powerpoint/2010/main" val="2588452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12/07/2024</a:t>
            </a:fld>
            <a:endParaRPr lang="pt-BR" dirty="0"/>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dirty="0"/>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dirty="0"/>
          </a:p>
        </p:txBody>
      </p:sp>
    </p:spTree>
    <p:extLst>
      <p:ext uri="{BB962C8B-B14F-4D97-AF65-F5344CB8AC3E}">
        <p14:creationId xmlns:p14="http://schemas.microsoft.com/office/powerpoint/2010/main" val="1970543419"/>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Seta&#10;&#10;Descrição gerada automaticamente com confiança média">
            <a:extLst>
              <a:ext uri="{FF2B5EF4-FFF2-40B4-BE49-F238E27FC236}">
                <a16:creationId xmlns:a16="http://schemas.microsoft.com/office/drawing/2014/main" id="{3AD083BD-04E8-A562-9F58-3CEFBE39A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15" y="129396"/>
            <a:ext cx="12120085" cy="6817548"/>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32736" y="3387415"/>
            <a:ext cx="367374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3</a:t>
            </a:r>
            <a:r>
              <a:rPr lang="pt-BR" sz="4800" dirty="0">
                <a:solidFill>
                  <a:schemeClr val="bg1"/>
                </a:solidFill>
                <a:effectLst/>
                <a:ea typeface="Arial Narrow" panose="020B0606020202030204" pitchFamily="34" charset="0"/>
                <a:cs typeface="Arial Narrow" panose="020B0606020202030204" pitchFamily="34" charset="0"/>
              </a:rPr>
              <a:t>ª</a:t>
            </a:r>
            <a:r>
              <a:rPr kumimoji="0" lang="pt-BR" sz="4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 SÉRIE</a:t>
            </a:r>
          </a:p>
        </p:txBody>
      </p:sp>
      <p:sp>
        <p:nvSpPr>
          <p:cNvPr id="18" name="CaixaDeTexto 17">
            <a:extLst>
              <a:ext uri="{FF2B5EF4-FFF2-40B4-BE49-F238E27FC236}">
                <a16:creationId xmlns:a16="http://schemas.microsoft.com/office/drawing/2014/main" id="{B0DC3341-933F-EA83-55CF-8E255C20D521}"/>
              </a:ext>
            </a:extLst>
          </p:cNvPr>
          <p:cNvSpPr txBox="1"/>
          <p:nvPr/>
        </p:nvSpPr>
        <p:spPr>
          <a:xfrm>
            <a:off x="532736" y="5535806"/>
            <a:ext cx="381514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Agosto/Setembro - 2024</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6" y="4218412"/>
            <a:ext cx="4206483"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4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Ciências da Natureza</a:t>
            </a:r>
          </a:p>
        </p:txBody>
      </p:sp>
    </p:spTree>
    <p:extLst>
      <p:ext uri="{BB962C8B-B14F-4D97-AF65-F5344CB8AC3E}">
        <p14:creationId xmlns:p14="http://schemas.microsoft.com/office/powerpoint/2010/main" val="3313307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0990C17-FDA5-C6AF-1633-5648FC27C1AA}"/>
              </a:ext>
            </a:extLst>
          </p:cNvPr>
          <p:cNvPicPr>
            <a:picLocks noChangeAspect="1"/>
          </p:cNvPicPr>
          <p:nvPr/>
        </p:nvPicPr>
        <p:blipFill>
          <a:blip r:embed="rId2"/>
          <a:stretch>
            <a:fillRect/>
          </a:stretch>
        </p:blipFill>
        <p:spPr>
          <a:xfrm>
            <a:off x="1975862" y="733049"/>
            <a:ext cx="8240275" cy="5391902"/>
          </a:xfrm>
          <a:prstGeom prst="rect">
            <a:avLst/>
          </a:prstGeom>
        </p:spPr>
      </p:pic>
    </p:spTree>
    <p:extLst>
      <p:ext uri="{BB962C8B-B14F-4D97-AF65-F5344CB8AC3E}">
        <p14:creationId xmlns:p14="http://schemas.microsoft.com/office/powerpoint/2010/main" val="1662255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AE056FC9-9DD9-CC02-D1C9-0600709B6563}"/>
              </a:ext>
            </a:extLst>
          </p:cNvPr>
          <p:cNvPicPr>
            <a:picLocks noChangeAspect="1"/>
          </p:cNvPicPr>
          <p:nvPr/>
        </p:nvPicPr>
        <p:blipFill>
          <a:blip r:embed="rId2"/>
          <a:stretch>
            <a:fillRect/>
          </a:stretch>
        </p:blipFill>
        <p:spPr>
          <a:xfrm>
            <a:off x="681318" y="400332"/>
            <a:ext cx="10936941" cy="6057335"/>
          </a:xfrm>
          <a:prstGeom prst="rect">
            <a:avLst/>
          </a:prstGeom>
        </p:spPr>
      </p:pic>
    </p:spTree>
    <p:extLst>
      <p:ext uri="{BB962C8B-B14F-4D97-AF65-F5344CB8AC3E}">
        <p14:creationId xmlns:p14="http://schemas.microsoft.com/office/powerpoint/2010/main" val="2487477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DBD5924E-9A03-D8C1-0CC0-0AEF8519CD5A}"/>
              </a:ext>
            </a:extLst>
          </p:cNvPr>
          <p:cNvSpPr/>
          <p:nvPr/>
        </p:nvSpPr>
        <p:spPr>
          <a:xfrm>
            <a:off x="2339788" y="681315"/>
            <a:ext cx="7512424" cy="699246"/>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lnSpc>
                <a:spcPct val="115000"/>
              </a:lnSpc>
              <a:spcAft>
                <a:spcPts val="800"/>
              </a:spcAft>
              <a:tabLst>
                <a:tab pos="90170" algn="l"/>
                <a:tab pos="180340" algn="l"/>
              </a:tabLst>
            </a:pPr>
            <a:r>
              <a:rPr lang="pt-BR" sz="3600" b="1" dirty="0">
                <a:solidFill>
                  <a:schemeClr val="tx1"/>
                </a:solidFill>
                <a:effectLst/>
                <a:latin typeface="Arial Narrow" panose="020B0606020202030204" pitchFamily="34" charset="0"/>
              </a:rPr>
              <a:t>AGOSTO/SEMANA 1 e 2</a:t>
            </a:r>
          </a:p>
        </p:txBody>
      </p:sp>
      <p:sp>
        <p:nvSpPr>
          <p:cNvPr id="7" name="CaixaDeTexto 6">
            <a:extLst>
              <a:ext uri="{FF2B5EF4-FFF2-40B4-BE49-F238E27FC236}">
                <a16:creationId xmlns:a16="http://schemas.microsoft.com/office/drawing/2014/main" id="{9451AD98-20D8-255C-AA52-8BBDDB45F866}"/>
              </a:ext>
            </a:extLst>
          </p:cNvPr>
          <p:cNvSpPr txBox="1"/>
          <p:nvPr/>
        </p:nvSpPr>
        <p:spPr>
          <a:xfrm>
            <a:off x="277908" y="1490871"/>
            <a:ext cx="8032374" cy="504785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l</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u="sng" dirty="0">
                <a:effectLst/>
                <a:latin typeface="Arial Narrow" panose="020B0606020202030204" pitchFamily="34" charset="0"/>
                <a:ea typeface="Calibri" panose="020F0502020204030204" pitchFamily="34" charset="0"/>
              </a:rPr>
              <a:t>O que é genética?</a:t>
            </a:r>
            <a:r>
              <a:rPr lang="pt-BR" sz="2400" b="1" dirty="0">
                <a:effectLst/>
                <a:latin typeface="Arial Narrow" panose="020B0606020202030204" pitchFamily="34" charset="0"/>
                <a:ea typeface="Calibri" panose="020F0502020204030204" pitchFamily="34" charset="0"/>
              </a:rPr>
              <a:t> </a:t>
            </a:r>
            <a:endParaRPr lang="pt-BR" sz="2400" dirty="0">
              <a:effectLst/>
              <a:latin typeface="Calibri" panose="020F0502020204030204" pitchFamily="34" charset="0"/>
              <a:ea typeface="Calibri" panose="020F0502020204030204" pitchFamily="34" charset="0"/>
            </a:endParaRPr>
          </a:p>
          <a:p>
            <a:pPr indent="378460" algn="just">
              <a:lnSpc>
                <a:spcPct val="115000"/>
              </a:lnSpc>
              <a:spcAft>
                <a:spcPts val="800"/>
              </a:spcAft>
              <a:tabLst>
                <a:tab pos="90170" algn="l"/>
                <a:tab pos="180340" algn="l"/>
              </a:tabLst>
            </a:pPr>
            <a:r>
              <a:rPr lang="pt-BR" sz="2400" dirty="0">
                <a:effectLst/>
                <a:latin typeface="Arial Narrow" panose="020B0606020202030204" pitchFamily="34" charset="0"/>
                <a:ea typeface="Calibri" panose="020F0502020204030204" pitchFamily="34" charset="0"/>
              </a:rPr>
              <a:t>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Genética é a ciência da hereditariedade pois ela estuda o que são os genes, como eles transmitem as informações e como elas são passadas adiante, para a próxima geração, por meio da reprodução. A informação genética de um organismo é denominada genoma, e ele é organizado em cromossomos, mas a história da Genética é muito antiga. Muitos estudiosos propuseram modelos de como as características são passadas de pais para filhos.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18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400" dirty="0">
              <a:effectLst/>
              <a:latin typeface="Calibri" panose="020F0502020204030204" pitchFamily="34" charset="0"/>
              <a:ea typeface="Calibri" panose="020F0502020204030204" pitchFamily="34" charset="0"/>
            </a:endParaRPr>
          </a:p>
        </p:txBody>
      </p:sp>
      <p:pic>
        <p:nvPicPr>
          <p:cNvPr id="5" name="Imagem 4" descr="C:\Users\sandra.marcia\AppData\Local\Microsoft\Windows\INetCache\Content.MSO\F0ECC9C.tmp">
            <a:extLst>
              <a:ext uri="{FF2B5EF4-FFF2-40B4-BE49-F238E27FC236}">
                <a16:creationId xmlns:a16="http://schemas.microsoft.com/office/drawing/2014/main" id="{40429228-A67E-4F34-6D0A-02D92A0595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78433" y="2173524"/>
            <a:ext cx="3535660" cy="3312876"/>
          </a:xfrm>
          <a:prstGeom prst="rect">
            <a:avLst/>
          </a:prstGeom>
          <a:noFill/>
          <a:ln>
            <a:noFill/>
          </a:ln>
        </p:spPr>
      </p:pic>
    </p:spTree>
    <p:extLst>
      <p:ext uri="{BB962C8B-B14F-4D97-AF65-F5344CB8AC3E}">
        <p14:creationId xmlns:p14="http://schemas.microsoft.com/office/powerpoint/2010/main" val="3084414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451AD98-20D8-255C-AA52-8BBDDB45F866}"/>
              </a:ext>
            </a:extLst>
          </p:cNvPr>
          <p:cNvSpPr txBox="1"/>
          <p:nvPr/>
        </p:nvSpPr>
        <p:spPr>
          <a:xfrm>
            <a:off x="472888" y="1267803"/>
            <a:ext cx="11246223" cy="451719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Muitos estudiosos propuseram modelos de como as características são passadas de pais para filhos.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Os gregos antigos se interessavam no estudo da reprodução humana e da hereditariedade, e várias teorias e conceitos foram levantados naquela época, como a teoria da pangênese, defendida por </a:t>
            </a:r>
            <a:r>
              <a:rPr lang="pt-BR" sz="2400" i="1" dirty="0">
                <a:effectLst/>
                <a:latin typeface="Arial Narrow" panose="020B0606020202030204" pitchFamily="34" charset="0"/>
                <a:ea typeface="Arial Narrow" panose="020B0606020202030204" pitchFamily="34" charset="0"/>
                <a:cs typeface="Arial Narrow" panose="020B0606020202030204" pitchFamily="34" charset="0"/>
              </a:rPr>
              <a:t>Hipócrates</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que propôs que pequenas partículas de várias partes do corpo continham as informações hereditárias. Essa teoria perdurou por um bom tempo e foi aceita até o século XIX.</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 desenvolvimento do estudo das células teve uma forte influência sobre a Genética. De acordo com a teoria celular, toda vida é composta por células, e estas surgem apenas de células preexistentes.</a:t>
            </a:r>
            <a:r>
              <a:rPr lang="pt-BR" sz="2400" i="1"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602929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451AD98-20D8-255C-AA52-8BBDDB45F866}"/>
              </a:ext>
            </a:extLst>
          </p:cNvPr>
          <p:cNvSpPr txBox="1"/>
          <p:nvPr/>
        </p:nvSpPr>
        <p:spPr>
          <a:xfrm>
            <a:off x="421341" y="1823614"/>
            <a:ext cx="11349318" cy="303781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400" i="1" dirty="0">
                <a:effectLst/>
                <a:latin typeface="Arial Narrow" panose="020B0606020202030204" pitchFamily="34" charset="0"/>
                <a:ea typeface="Arial Narrow" panose="020B0606020202030204" pitchFamily="34" charset="0"/>
                <a:cs typeface="Arial Narrow" panose="020B0606020202030204" pitchFamily="34" charset="0"/>
              </a:rPr>
              <a:t>Charles Darwin</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 famoso biólogo que lançou a teoria da evolução, reconheceu que a hereditariedade era fundamental para a evolução. </a:t>
            </a:r>
            <a:r>
              <a:rPr lang="pt-BR" sz="2400" i="1" dirty="0">
                <a:effectLst/>
                <a:latin typeface="Arial Narrow" panose="020B0606020202030204" pitchFamily="34" charset="0"/>
                <a:ea typeface="Arial Narrow" panose="020B0606020202030204" pitchFamily="34" charset="0"/>
                <a:cs typeface="Arial Narrow" panose="020B0606020202030204" pitchFamily="34" charset="0"/>
              </a:rPr>
              <a:t>Gregor Mendel</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realizando experiências com as ervilhas do jardim, analisou as características das plantas e propôs que as características fluem de uma maneira previsível de transmissão entre gerações. Entretanto, o trabalho de Mendel só foi publicado em 1865, quando os cientistas Hugo De Vries, Carl Correns e Erich von Tschermak-Seysenegg realizaram outro experimento que comprovou os resultados de Mendel e, consequentemente, a importância dos experimentos dele para a Genética.	</a:t>
            </a:r>
            <a:endParaRPr lang="pt-BR"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802778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451AD98-20D8-255C-AA52-8BBDDB45F866}"/>
              </a:ext>
            </a:extLst>
          </p:cNvPr>
          <p:cNvSpPr txBox="1"/>
          <p:nvPr/>
        </p:nvSpPr>
        <p:spPr>
          <a:xfrm>
            <a:off x="472888" y="844927"/>
            <a:ext cx="11246223" cy="516814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 ano de 1900 foi fundamental na história da Genética pois em 1903, os pesquisadores Boveri e Sutton, ao identificarem os cromossomos durante o processo de divisão celular, sugeriram que essas estruturas seriam as portadoras dos genes, descobertos por Mendel. Em 1940, foi possível observar os componentes do DNA e em 1953, Watson e Crick propuseram o modelo de dupla hélice. Em meados de 1970, se tornou possível a determinação dos genes associados à produção das proteínas essenciais humanas. Em 2003, o Projeto Genoma Humano sequenciou os 23 pares de cromossomos, o que foi um avanço significativo para a Genética Médica.</a:t>
            </a: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Todos os avanços genéticos conquistados possibilitaram um melhor entendimento sobre doenças genéticas e hereditárias, como, por exemplo, o câncer, em que o gene pode ser herdado dos pais. Com esses avanços, hoje é possível rastrear alguns genes específicos e aprimorar a prevenção das doenças hereditárias.</a:t>
            </a:r>
            <a:endParaRPr lang="pt-BR" sz="2400" dirty="0">
              <a:effectLst/>
              <a:latin typeface="Calibri" panose="020F0502020204030204" pitchFamily="34" charset="0"/>
              <a:ea typeface="Calibri" panose="020F0502020204030204" pitchFamily="34" charset="0"/>
            </a:endParaRPr>
          </a:p>
          <a:p>
            <a:pPr algn="r">
              <a:lnSpc>
                <a:spcPct val="115000"/>
              </a:lnSpc>
              <a:spcAft>
                <a:spcPts val="800"/>
              </a:spcAft>
            </a:pPr>
            <a:r>
              <a:rPr lang="pt-BR" sz="1200" dirty="0">
                <a:effectLst/>
                <a:latin typeface="Arial Narrow" panose="020B0606020202030204" pitchFamily="34" charset="0"/>
                <a:ea typeface="Arial Narrow" panose="020B0606020202030204" pitchFamily="34" charset="0"/>
                <a:cs typeface="Arial Narrow" panose="020B0606020202030204" pitchFamily="34" charset="0"/>
              </a:rPr>
              <a:t>Disponível em: https://mundoeducacao.uol.com.br/biologia/genetica.htm. Acesso 09 maio 2024.</a:t>
            </a:r>
            <a:endParaRPr lang="pt-BR"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898614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451AD98-20D8-255C-AA52-8BBDDB45F866}"/>
              </a:ext>
            </a:extLst>
          </p:cNvPr>
          <p:cNvSpPr txBox="1"/>
          <p:nvPr/>
        </p:nvSpPr>
        <p:spPr>
          <a:xfrm>
            <a:off x="472888" y="1087237"/>
            <a:ext cx="11246223" cy="46835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15000"/>
              </a:lnSpc>
              <a:spcAft>
                <a:spcPts val="800"/>
              </a:spcAft>
            </a:pPr>
            <a:r>
              <a:rPr lang="pt-BR" sz="2400" b="1" i="1" dirty="0">
                <a:effectLst/>
                <a:latin typeface="Arial Narrow" panose="020B0606020202030204" pitchFamily="34" charset="0"/>
                <a:ea typeface="Calibri" panose="020F0502020204030204" pitchFamily="34" charset="0"/>
              </a:rPr>
              <a:t>SAIBA MAIS EM:</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b="1" dirty="0">
                <a:solidFill>
                  <a:srgbClr val="000000"/>
                </a:solidFill>
                <a:effectLst/>
                <a:latin typeface="Arial Narrow" panose="020B0606020202030204" pitchFamily="34" charset="0"/>
                <a:ea typeface="Times New Roman" panose="02020603050405020304" pitchFamily="18" charset="0"/>
              </a:rPr>
              <a:t> </a:t>
            </a:r>
            <a:endParaRPr lang="pt-BR" sz="18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solidFill>
                  <a:srgbClr val="000000"/>
                </a:solidFill>
                <a:effectLst/>
                <a:latin typeface="Arial Narrow" panose="020B0606020202030204" pitchFamily="34" charset="0"/>
                <a:ea typeface="Times New Roman" panose="02020603050405020304" pitchFamily="18" charset="0"/>
              </a:rPr>
              <a:t>	</a:t>
            </a:r>
            <a:r>
              <a:rPr lang="pt-BR" sz="2400" dirty="0">
                <a:solidFill>
                  <a:srgbClr val="000000"/>
                </a:solidFill>
                <a:effectLst/>
                <a:latin typeface="Arial Narrow" panose="020B0606020202030204" pitchFamily="34" charset="0"/>
                <a:ea typeface="Times New Roman" panose="02020603050405020304" pitchFamily="18" charset="0"/>
              </a:rPr>
              <a:t>Professor(a), sugerimos que oportunize uma pesquisa aos/as estudantes na seção “Saiba Mais”, a fim de ampliar os conhecimentos sobre a temática abordada, uma vez que os estudos sobre a genética fazem parte do nosso cotidiano. </a:t>
            </a:r>
          </a:p>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rPr>
              <a:t>	O texto aborda a História da Genética e uma breve biografia de Gregor Mendel.</a:t>
            </a:r>
            <a:endParaRPr lang="pt-BR" sz="2400" dirty="0">
              <a:effectLst/>
              <a:latin typeface="Calibri" panose="020F0502020204030204" pitchFamily="34" charset="0"/>
              <a:ea typeface="Calibri" panose="020F0502020204030204" pitchFamily="34" charset="0"/>
            </a:endParaRPr>
          </a:p>
          <a:p>
            <a:pPr>
              <a:lnSpc>
                <a:spcPct val="107000"/>
              </a:lnSpc>
              <a:spcAft>
                <a:spcPts val="800"/>
              </a:spcAft>
            </a:pPr>
            <a:endParaRPr lang="pt-BR" sz="1800" b="1" dirty="0">
              <a:solidFill>
                <a:srgbClr val="000000"/>
              </a:solidFill>
              <a:effectLst/>
              <a:latin typeface="Arial Narrow" panose="020B0606020202030204" pitchFamily="34" charset="0"/>
              <a:ea typeface="Times New Roman" panose="02020603050405020304" pitchFamily="18" charset="0"/>
            </a:endParaRPr>
          </a:p>
          <a:p>
            <a:pPr>
              <a:lnSpc>
                <a:spcPct val="107000"/>
              </a:lnSpc>
              <a:spcAft>
                <a:spcPts val="800"/>
              </a:spcAft>
            </a:pPr>
            <a:endParaRPr lang="pt-BR" b="1" dirty="0">
              <a:solidFill>
                <a:srgbClr val="000000"/>
              </a:solidFill>
              <a:latin typeface="Arial Narrow" panose="020B0606020202030204" pitchFamily="34" charset="0"/>
              <a:ea typeface="Times New Roman" panose="02020603050405020304" pitchFamily="18" charset="0"/>
            </a:endParaRPr>
          </a:p>
          <a:p>
            <a:pPr>
              <a:lnSpc>
                <a:spcPct val="107000"/>
              </a:lnSpc>
              <a:spcAft>
                <a:spcPts val="800"/>
              </a:spcAft>
            </a:pPr>
            <a:r>
              <a:rPr lang="pt-BR" sz="1800" b="1" dirty="0">
                <a:solidFill>
                  <a:srgbClr val="000000"/>
                </a:solidFill>
                <a:effectLst/>
                <a:latin typeface="Arial Narrow" panose="020B0606020202030204" pitchFamily="34" charset="0"/>
                <a:ea typeface="Times New Roman" panose="02020603050405020304" pitchFamily="18" charset="0"/>
              </a:rPr>
              <a:t>	História da Genética</a:t>
            </a:r>
            <a:r>
              <a:rPr lang="pt-BR" sz="1800" dirty="0">
                <a:solidFill>
                  <a:srgbClr val="000000"/>
                </a:solidFill>
                <a:effectLst/>
                <a:latin typeface="Arial Narrow" panose="020B0606020202030204" pitchFamily="34" charset="0"/>
                <a:ea typeface="Times New Roman" panose="02020603050405020304" pitchFamily="18" charset="0"/>
              </a:rPr>
              <a:t> </a:t>
            </a:r>
            <a:endParaRPr lang="pt-BR" sz="1800" dirty="0">
              <a:effectLst/>
              <a:latin typeface="Calibri" panose="020F0502020204030204" pitchFamily="34" charset="0"/>
              <a:ea typeface="Calibri" panose="020F0502020204030204" pitchFamily="34" charset="0"/>
            </a:endParaRPr>
          </a:p>
          <a:p>
            <a:pPr algn="r">
              <a:lnSpc>
                <a:spcPct val="107000"/>
              </a:lnSpc>
              <a:spcAft>
                <a:spcPts val="800"/>
              </a:spcAft>
            </a:pPr>
            <a:r>
              <a:rPr lang="pt-BR" sz="1800" dirty="0">
                <a:solidFill>
                  <a:srgbClr val="000000"/>
                </a:solidFill>
                <a:effectLst/>
                <a:latin typeface="Arial Narrow" panose="020B0606020202030204" pitchFamily="34" charset="0"/>
                <a:ea typeface="Times New Roman" panose="02020603050405020304" pitchFamily="18" charset="0"/>
              </a:rPr>
              <a:t>Disponível em: </a:t>
            </a:r>
            <a:r>
              <a:rPr lang="pt-BR" sz="1800" dirty="0">
                <a:effectLst/>
                <a:latin typeface="Arial Narrow" panose="020B0606020202030204" pitchFamily="34" charset="0"/>
                <a:ea typeface="Times New Roman" panose="02020603050405020304" pitchFamily="18" charset="0"/>
              </a:rPr>
              <a:t>https://biologo.com.br/bio/historia-da-genetica/</a:t>
            </a:r>
            <a:r>
              <a:rPr lang="pt-BR" sz="1800" dirty="0">
                <a:solidFill>
                  <a:srgbClr val="000000"/>
                </a:solidFill>
                <a:effectLst/>
                <a:latin typeface="Arial Narrow" panose="020B0606020202030204" pitchFamily="34" charset="0"/>
                <a:ea typeface="Times New Roman" panose="02020603050405020304" pitchFamily="18" charset="0"/>
              </a:rPr>
              <a:t>. Acesso 15 de maio de 2024.</a:t>
            </a:r>
            <a:endParaRPr lang="pt-BR" sz="1800" dirty="0">
              <a:solidFill>
                <a:srgbClr val="000000"/>
              </a:solidFill>
              <a:effectLst/>
              <a:latin typeface="Arial Narrow" panose="020B0606020202030204" pitchFamily="34" charset="0"/>
              <a:ea typeface="Calibri" panose="020F0502020204030204" pitchFamily="34" charset="0"/>
            </a:endParaRPr>
          </a:p>
          <a:p>
            <a:pPr algn="just">
              <a:lnSpc>
                <a:spcPct val="107000"/>
              </a:lnSpc>
              <a:spcAft>
                <a:spcPts val="800"/>
              </a:spcAft>
            </a:pPr>
            <a:endParaRPr lang="pt-BR" sz="1800" dirty="0">
              <a:effectLst/>
              <a:latin typeface="Calibri" panose="020F0502020204030204" pitchFamily="34" charset="0"/>
              <a:ea typeface="Calibri" panose="020F0502020204030204" pitchFamily="34" charset="0"/>
            </a:endParaRPr>
          </a:p>
        </p:txBody>
      </p:sp>
      <p:pic>
        <p:nvPicPr>
          <p:cNvPr id="2" name="Imagem 1">
            <a:extLst>
              <a:ext uri="{FF2B5EF4-FFF2-40B4-BE49-F238E27FC236}">
                <a16:creationId xmlns:a16="http://schemas.microsoft.com/office/drawing/2014/main" id="{5F823103-C381-15ED-3AB5-59078A331BB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1017" y="3307172"/>
            <a:ext cx="682625" cy="883920"/>
          </a:xfrm>
          <a:prstGeom prst="rect">
            <a:avLst/>
          </a:prstGeom>
          <a:noFill/>
        </p:spPr>
      </p:pic>
    </p:spTree>
    <p:extLst>
      <p:ext uri="{BB962C8B-B14F-4D97-AF65-F5344CB8AC3E}">
        <p14:creationId xmlns:p14="http://schemas.microsoft.com/office/powerpoint/2010/main" val="3887532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1730" y="1437663"/>
            <a:ext cx="11388539" cy="4792851"/>
          </a:xfrm>
          <a:prstGeom prst="rect">
            <a:avLst/>
          </a:prstGeom>
          <a:noFill/>
        </p:spPr>
        <p:txBody>
          <a:bodyPr wrap="square">
            <a:spAutoFit/>
          </a:bodyPr>
          <a:lstStyle/>
          <a:p>
            <a:pPr algn="just" fontAlgn="base">
              <a:lnSpc>
                <a:spcPct val="107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rPr>
              <a:t>1. </a:t>
            </a:r>
            <a:r>
              <a:rPr lang="pt-BR" sz="2400" dirty="0">
                <a:solidFill>
                  <a:srgbClr val="000000"/>
                </a:solidFill>
                <a:effectLst/>
                <a:latin typeface="Arial Narrow" panose="020B0606020202030204" pitchFamily="34" charset="0"/>
                <a:ea typeface="Times New Roman" panose="02020603050405020304" pitchFamily="18" charset="0"/>
              </a:rPr>
              <a:t>Qual é o objeto de estudo da genética?</a:t>
            </a:r>
            <a:endParaRPr lang="pt-BR" sz="2400" dirty="0">
              <a:solidFill>
                <a:srgbClr val="000000"/>
              </a:solidFill>
              <a:latin typeface="Arial Narrow" panose="020B0606020202030204" pitchFamily="34" charset="0"/>
              <a:ea typeface="Calibri" panose="020F0502020204030204" pitchFamily="34" charset="0"/>
            </a:endParaRPr>
          </a:p>
          <a:p>
            <a:pPr algn="just" fontAlgn="base">
              <a:lnSpc>
                <a:spcPct val="107000"/>
              </a:lnSpc>
              <a:spcAft>
                <a:spcPts val="800"/>
              </a:spcAft>
            </a:pPr>
            <a:endParaRPr lang="pt-BR" sz="2400" dirty="0">
              <a:effectLst/>
              <a:latin typeface="Arial Narrow" panose="020B0606020202030204" pitchFamily="34" charset="0"/>
              <a:ea typeface="Calibri" panose="020F0502020204030204" pitchFamily="34" charset="0"/>
            </a:endParaRPr>
          </a:p>
          <a:p>
            <a:endParaRPr lang="pt-BR" sz="2400" dirty="0">
              <a:latin typeface="Arial Narrow" panose="020B0606020202030204" pitchFamily="34" charset="0"/>
              <a:ea typeface="Calibri" panose="020F0502020204030204" pitchFamily="34" charset="0"/>
              <a:cs typeface="Calibri" panose="020F0502020204030204" pitchFamily="34" charset="0"/>
            </a:endParaRPr>
          </a:p>
          <a:p>
            <a:endParaRPr lang="pt-BR" sz="2400" dirty="0">
              <a:latin typeface="Arial Narrow" panose="020B0606020202030204" pitchFamily="34" charset="0"/>
              <a:ea typeface="Calibri" panose="020F0502020204030204" pitchFamily="34" charset="0"/>
              <a:cs typeface="Calibri" panose="020F0502020204030204" pitchFamily="34" charset="0"/>
            </a:endParaRPr>
          </a:p>
          <a:p>
            <a:pPr algn="just" fontAlgn="base">
              <a:lnSpc>
                <a:spcPct val="107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rPr>
              <a:t>2</a:t>
            </a:r>
            <a:r>
              <a:rPr lang="pt-BR" sz="2400" dirty="0">
                <a:solidFill>
                  <a:srgbClr val="000000"/>
                </a:solidFill>
                <a:effectLst/>
                <a:latin typeface="Arial Narrow" panose="020B0606020202030204" pitchFamily="34" charset="0"/>
                <a:ea typeface="Times New Roman" panose="02020603050405020304" pitchFamily="18" charset="0"/>
              </a:rPr>
              <a:t>. Qual foi a contribuição de </a:t>
            </a:r>
            <a:r>
              <a:rPr lang="pt-BR" sz="2400" i="1" dirty="0">
                <a:solidFill>
                  <a:srgbClr val="000000"/>
                </a:solidFill>
                <a:effectLst/>
                <a:latin typeface="Arial Narrow" panose="020B0606020202030204" pitchFamily="34" charset="0"/>
                <a:ea typeface="Times New Roman" panose="02020603050405020304" pitchFamily="18" charset="0"/>
              </a:rPr>
              <a:t>Gregor Mendel</a:t>
            </a:r>
            <a:r>
              <a:rPr lang="pt-BR" sz="2400" dirty="0">
                <a:solidFill>
                  <a:srgbClr val="000000"/>
                </a:solidFill>
                <a:effectLst/>
                <a:latin typeface="Arial Narrow" panose="020B0606020202030204" pitchFamily="34" charset="0"/>
                <a:ea typeface="Times New Roman" panose="02020603050405020304" pitchFamily="18" charset="0"/>
              </a:rPr>
              <a:t> para o desenvolvimento da genética?</a:t>
            </a:r>
            <a:endParaRPr lang="pt-BR" sz="2400" dirty="0">
              <a:effectLst/>
              <a:latin typeface="Arial Narrow" panose="020B0606020202030204" pitchFamily="34" charset="0"/>
              <a:ea typeface="Calibri" panose="020F0502020204030204" pitchFamily="34" charset="0"/>
            </a:endParaRPr>
          </a:p>
          <a:p>
            <a:endParaRPr lang="pt-BR" sz="2400" dirty="0">
              <a:latin typeface="Arial Narrow" panose="020B0606020202030204" pitchFamily="34" charset="0"/>
              <a:ea typeface="Calibri" panose="020F0502020204030204" pitchFamily="34" charset="0"/>
              <a:cs typeface="Calibri" panose="020F0502020204030204" pitchFamily="34" charset="0"/>
            </a:endParaRPr>
          </a:p>
          <a:p>
            <a:endParaRPr lang="pt-BR" sz="2400" dirty="0">
              <a:latin typeface="Arial Narrow" panose="020B0606020202030204" pitchFamily="34" charset="0"/>
              <a:ea typeface="Calibri" panose="020F0502020204030204" pitchFamily="34" charset="0"/>
              <a:cs typeface="Calibri" panose="020F0502020204030204" pitchFamily="34" charset="0"/>
            </a:endParaRPr>
          </a:p>
          <a:p>
            <a:endParaRPr lang="pt-BR" sz="2400" dirty="0">
              <a:latin typeface="Arial Narrow" panose="020B0606020202030204" pitchFamily="34" charset="0"/>
              <a:ea typeface="Calibri" panose="020F0502020204030204" pitchFamily="34" charset="0"/>
              <a:cs typeface="Calibri" panose="020F0502020204030204" pitchFamily="34" charset="0"/>
            </a:endParaRPr>
          </a:p>
          <a:p>
            <a:pPr algn="just" fontAlgn="base">
              <a:lnSpc>
                <a:spcPct val="107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rPr>
              <a:t>3</a:t>
            </a:r>
            <a:r>
              <a:rPr lang="pt-BR" sz="2400" dirty="0">
                <a:solidFill>
                  <a:srgbClr val="000000"/>
                </a:solidFill>
                <a:effectLst/>
                <a:latin typeface="Arial Narrow" panose="020B0606020202030204" pitchFamily="34" charset="0"/>
                <a:ea typeface="Times New Roman" panose="02020603050405020304" pitchFamily="18" charset="0"/>
              </a:rPr>
              <a:t>. Como o Projeto Genoma Humano contribuiu para o avanço da genética?</a:t>
            </a:r>
          </a:p>
          <a:p>
            <a:pPr algn="just" fontAlgn="base">
              <a:lnSpc>
                <a:spcPct val="107000"/>
              </a:lnSpc>
              <a:spcAft>
                <a:spcPts val="800"/>
              </a:spcAft>
            </a:pPr>
            <a:endParaRPr lang="pt-BR" sz="2400" dirty="0">
              <a:solidFill>
                <a:srgbClr val="000000"/>
              </a:solidFill>
              <a:latin typeface="Arial Narrow" panose="020B0606020202030204" pitchFamily="34" charset="0"/>
              <a:ea typeface="Calibri" panose="020F0502020204030204" pitchFamily="34" charset="0"/>
            </a:endParaRPr>
          </a:p>
          <a:p>
            <a:pPr algn="just" fontAlgn="base">
              <a:lnSpc>
                <a:spcPct val="107000"/>
              </a:lnSpc>
              <a:spcAft>
                <a:spcPts val="800"/>
              </a:spcAft>
            </a:pP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901273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0049" y="738416"/>
            <a:ext cx="11388539" cy="5229830"/>
          </a:xfrm>
          <a:prstGeom prst="rect">
            <a:avLst/>
          </a:prstGeom>
          <a:noFill/>
        </p:spPr>
        <p:txBody>
          <a:bodyPr wrap="square">
            <a:spAutoFit/>
          </a:bodyPr>
          <a:lstStyle/>
          <a:p>
            <a:pPr algn="just" fontAlgn="base">
              <a:lnSpc>
                <a:spcPct val="107000"/>
              </a:lnSpc>
              <a:spcAft>
                <a:spcPts val="800"/>
              </a:spcAft>
            </a:pPr>
            <a:r>
              <a:rPr lang="pt-BR" sz="2400" b="1" dirty="0">
                <a:effectLst/>
                <a:latin typeface="Arial Narrow" panose="020B0606020202030204" pitchFamily="34" charset="0"/>
                <a:ea typeface="Times New Roman" panose="02020603050405020304" pitchFamily="18" charset="0"/>
              </a:rPr>
              <a:t>4</a:t>
            </a:r>
            <a:r>
              <a:rPr lang="pt-BR" sz="2400" dirty="0">
                <a:effectLst/>
                <a:latin typeface="Arial Narrow" panose="020B0606020202030204" pitchFamily="34" charset="0"/>
                <a:ea typeface="Times New Roman" panose="02020603050405020304" pitchFamily="18" charset="0"/>
              </a:rPr>
              <a:t>. </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Na imagem, a seguir, pode-se observar a presença de um núcleo delimitado pelo envoltório nuclear, o qual protege os cromossomos que são moléculas de DNA formadas pelos genes, ou seja, o material genético. </a:t>
            </a:r>
          </a:p>
          <a:p>
            <a:pPr algn="just" fontAlgn="base">
              <a:lnSpc>
                <a:spcPct val="107000"/>
              </a:lnSpc>
              <a:spcAft>
                <a:spcPts val="800"/>
              </a:spcAft>
            </a:pPr>
            <a:endParaRPr lang="pt-BR" sz="2400" dirty="0">
              <a:solidFill>
                <a:srgbClr val="000000"/>
              </a:solidFill>
              <a:highlight>
                <a:srgbClr val="FFFFFF"/>
              </a:highlight>
              <a:latin typeface="Arial Narrow" panose="020B0606020202030204" pitchFamily="34" charset="0"/>
              <a:ea typeface="Calibri" panose="020F0502020204030204" pitchFamily="34" charset="0"/>
            </a:endParaRPr>
          </a:p>
          <a:p>
            <a:pPr algn="just" fontAlgn="base">
              <a:lnSpc>
                <a:spcPct val="107000"/>
              </a:lnSpc>
              <a:spcAft>
                <a:spcPts val="800"/>
              </a:spcAft>
            </a:pPr>
            <a:endParaRPr lang="pt-BR" sz="2400" dirty="0">
              <a:solidFill>
                <a:srgbClr val="000000"/>
              </a:solidFill>
              <a:effectLst/>
              <a:highlight>
                <a:srgbClr val="FFFFFF"/>
              </a:highlight>
              <a:latin typeface="Arial Narrow" panose="020B0606020202030204" pitchFamily="34" charset="0"/>
              <a:ea typeface="Calibri" panose="020F0502020204030204" pitchFamily="34" charset="0"/>
            </a:endParaRPr>
          </a:p>
          <a:p>
            <a:pPr algn="just" fontAlgn="base">
              <a:lnSpc>
                <a:spcPct val="107000"/>
              </a:lnSpc>
              <a:spcAft>
                <a:spcPts val="800"/>
              </a:spcAft>
            </a:pPr>
            <a:endParaRPr lang="pt-BR" sz="2400" dirty="0">
              <a:solidFill>
                <a:srgbClr val="000000"/>
              </a:solidFill>
              <a:highlight>
                <a:srgbClr val="FFFFFF"/>
              </a:highlight>
              <a:latin typeface="Arial Narrow" panose="020B0606020202030204" pitchFamily="34" charset="0"/>
              <a:ea typeface="Calibri" panose="020F0502020204030204" pitchFamily="34" charset="0"/>
            </a:endParaRPr>
          </a:p>
          <a:p>
            <a:pPr algn="just" fontAlgn="base">
              <a:lnSpc>
                <a:spcPct val="107000"/>
              </a:lnSpc>
              <a:spcAft>
                <a:spcPts val="800"/>
              </a:spcAft>
            </a:pPr>
            <a:endParaRPr lang="pt-BR" sz="2400" dirty="0">
              <a:solidFill>
                <a:srgbClr val="000000"/>
              </a:solidFill>
              <a:effectLst/>
              <a:highlight>
                <a:srgbClr val="FFFFFF"/>
              </a:highlight>
              <a:latin typeface="Arial Narrow" panose="020B0606020202030204" pitchFamily="34" charset="0"/>
              <a:ea typeface="Calibri" panose="020F0502020204030204" pitchFamily="34" charset="0"/>
            </a:endParaRPr>
          </a:p>
          <a:p>
            <a:pPr algn="just" fontAlgn="base">
              <a:lnSpc>
                <a:spcPct val="107000"/>
              </a:lnSpc>
              <a:spcAft>
                <a:spcPts val="800"/>
              </a:spcAft>
            </a:pPr>
            <a:endParaRPr lang="pt-BR" sz="2400" dirty="0">
              <a:solidFill>
                <a:srgbClr val="000000"/>
              </a:solidFill>
              <a:highlight>
                <a:srgbClr val="FFFFFF"/>
              </a:highlight>
              <a:latin typeface="Arial Narrow" panose="020B0606020202030204" pitchFamily="34" charset="0"/>
              <a:ea typeface="Calibri" panose="020F0502020204030204" pitchFamily="34" charset="0"/>
            </a:endParaRPr>
          </a:p>
          <a:p>
            <a:pPr algn="just" fontAlgn="base">
              <a:lnSpc>
                <a:spcPct val="107000"/>
              </a:lnSpc>
              <a:spcAft>
                <a:spcPts val="800"/>
              </a:spcAft>
            </a:pPr>
            <a:endParaRPr lang="pt-BR" sz="2400" dirty="0">
              <a:solidFill>
                <a:srgbClr val="000000"/>
              </a:solidFill>
              <a:effectLst/>
              <a:highlight>
                <a:srgbClr val="FFFFFF"/>
              </a:highlight>
              <a:latin typeface="Arial Narrow" panose="020B0606020202030204" pitchFamily="34" charset="0"/>
              <a:ea typeface="Calibri" panose="020F0502020204030204" pitchFamily="34" charset="0"/>
            </a:endParaRPr>
          </a:p>
          <a:p>
            <a:pPr algn="just" fontAlgn="base">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Calibri" panose="020F0502020204030204" pitchFamily="34" charset="0"/>
              </a:rPr>
              <a:t>Qual é o tipo de célula cujo material genético está protegido pelo núcleo?</a:t>
            </a:r>
            <a:endParaRPr lang="pt-BR" sz="2400" dirty="0">
              <a:effectLst/>
              <a:latin typeface="Arial Narrow" panose="020B0606020202030204" pitchFamily="34" charset="0"/>
              <a:ea typeface="Calibri" panose="020F0502020204030204" pitchFamily="34" charset="0"/>
            </a:endParaRPr>
          </a:p>
          <a:p>
            <a:pPr algn="just" fontAlgn="base">
              <a:lnSpc>
                <a:spcPct val="107000"/>
              </a:lnSpc>
              <a:spcAft>
                <a:spcPts val="800"/>
              </a:spcAft>
            </a:pPr>
            <a:endParaRPr lang="pt-BR" sz="2400" dirty="0">
              <a:effectLst/>
              <a:latin typeface="Arial Narrow" panose="020B0606020202030204" pitchFamily="34" charset="0"/>
              <a:ea typeface="Calibri" panose="020F0502020204030204" pitchFamily="34" charset="0"/>
            </a:endParaRPr>
          </a:p>
        </p:txBody>
      </p:sp>
      <p:pic>
        <p:nvPicPr>
          <p:cNvPr id="2" name="Imagem 1" descr="Diagrama&#10;&#10;Descrição gerada automaticamente">
            <a:extLst>
              <a:ext uri="{FF2B5EF4-FFF2-40B4-BE49-F238E27FC236}">
                <a16:creationId xmlns:a16="http://schemas.microsoft.com/office/drawing/2014/main" id="{90722241-7994-18C4-D808-6D9283A81A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31334" y="1780893"/>
            <a:ext cx="4125968" cy="3144875"/>
          </a:xfrm>
          <a:prstGeom prst="rect">
            <a:avLst/>
          </a:prstGeom>
          <a:noFill/>
        </p:spPr>
      </p:pic>
    </p:spTree>
    <p:extLst>
      <p:ext uri="{BB962C8B-B14F-4D97-AF65-F5344CB8AC3E}">
        <p14:creationId xmlns:p14="http://schemas.microsoft.com/office/powerpoint/2010/main" val="1428175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1730" y="1286201"/>
            <a:ext cx="11388539" cy="4285597"/>
          </a:xfrm>
          <a:prstGeom prst="rect">
            <a:avLst/>
          </a:prstGeom>
          <a:noFill/>
        </p:spPr>
        <p:txBody>
          <a:bodyPr wrap="square">
            <a:spAutoFit/>
          </a:bodyPr>
          <a:lstStyle/>
          <a:p>
            <a:pPr algn="just">
              <a:lnSpc>
                <a:spcPct val="107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rPr>
              <a:t>5</a:t>
            </a:r>
            <a:r>
              <a:rPr lang="pt-BR" sz="2400" dirty="0">
                <a:solidFill>
                  <a:srgbClr val="000000"/>
                </a:solidFill>
                <a:effectLst/>
                <a:latin typeface="Arial Narrow" panose="020B0606020202030204" pitchFamily="34" charset="0"/>
                <a:ea typeface="Times New Roman" panose="02020603050405020304" pitchFamily="18" charset="0"/>
              </a:rPr>
              <a:t>. Durante a divisão celular é possível observar estruturas grossas e bem individualizadas, visíveis no núcleo das células. Essas estruturas são os</a:t>
            </a:r>
            <a:endParaRPr lang="pt-BR" sz="2400" dirty="0">
              <a:effectLst/>
              <a:latin typeface="Arial Narrow" panose="020B0606020202030204" pitchFamily="34" charset="0"/>
              <a:ea typeface="Calibri" panose="020F0502020204030204" pitchFamily="34" charset="0"/>
            </a:endParaRPr>
          </a:p>
          <a:p>
            <a:pPr marL="457200" indent="-457200" algn="just">
              <a:lnSpc>
                <a:spcPct val="107000"/>
              </a:lnSpc>
              <a:spcAft>
                <a:spcPts val="800"/>
              </a:spcAft>
              <a:buAutoNum type="alphaUcParenBoth"/>
            </a:pPr>
            <a:r>
              <a:rPr lang="pt-BR" sz="2400" dirty="0">
                <a:solidFill>
                  <a:srgbClr val="000000"/>
                </a:solidFill>
                <a:effectLst/>
                <a:latin typeface="Arial Narrow" panose="020B0606020202030204" pitchFamily="34" charset="0"/>
                <a:ea typeface="Times New Roman" panose="02020603050405020304" pitchFamily="18" charset="0"/>
              </a:rPr>
              <a:t>genes.	(B) cariótipos.	(C) nucléolos.	(D) centrômeros.	(E) cromossomos.</a:t>
            </a:r>
            <a:r>
              <a:rPr lang="pt-BR" sz="2400" dirty="0">
                <a:solidFill>
                  <a:srgbClr val="FF0000"/>
                </a:solidFill>
                <a:effectLst/>
                <a:latin typeface="Arial Narrow" panose="020B0606020202030204" pitchFamily="34" charset="0"/>
                <a:ea typeface="Times New Roman" panose="02020603050405020304" pitchFamily="18" charset="0"/>
              </a:rPr>
              <a:t> </a:t>
            </a:r>
          </a:p>
          <a:p>
            <a:pPr marL="457200" indent="-457200" algn="just">
              <a:lnSpc>
                <a:spcPct val="107000"/>
              </a:lnSpc>
              <a:spcAft>
                <a:spcPts val="800"/>
              </a:spcAft>
              <a:buAutoNum type="alphaUcParenBoth"/>
            </a:pPr>
            <a:endParaRPr lang="pt-BR" sz="2400" dirty="0">
              <a:solidFill>
                <a:srgbClr val="FF0000"/>
              </a:solidFill>
              <a:latin typeface="Arial Narrow" panose="020B0606020202030204" pitchFamily="34" charset="0"/>
              <a:ea typeface="Times New Roman" panose="02020603050405020304" pitchFamily="18" charset="0"/>
            </a:endParaRPr>
          </a:p>
          <a:p>
            <a:pPr algn="just">
              <a:lnSpc>
                <a:spcPct val="107000"/>
              </a:lnSpc>
              <a:spcBef>
                <a:spcPts val="1200"/>
              </a:spcBef>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rPr>
              <a:t>6</a:t>
            </a:r>
            <a:r>
              <a:rPr lang="pt-BR" sz="2400" dirty="0">
                <a:solidFill>
                  <a:srgbClr val="000000"/>
                </a:solidFill>
                <a:effectLst/>
                <a:latin typeface="Arial Narrow" panose="020B0606020202030204" pitchFamily="34" charset="0"/>
                <a:ea typeface="Times New Roman" panose="02020603050405020304" pitchFamily="18" charset="0"/>
              </a:rPr>
              <a:t>. Os _____________ são segmentos de DNA que possuem as informações necessárias para que ocorra a síntese de uma proteína ou RNA, ou seja, são responsáveis pelas características dos organismos. </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rPr>
              <a:t>A palavra que completa a frase é</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rPr>
              <a:t>(A) genes.	(B) genomas.	(C) cariótipos.	(D) centrômeros.	(E) cromossomos.</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012071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1730" y="648461"/>
            <a:ext cx="11388539" cy="5634812"/>
          </a:xfrm>
          <a:prstGeom prst="rect">
            <a:avLst/>
          </a:prstGeom>
          <a:noFill/>
        </p:spPr>
        <p:txBody>
          <a:bodyPr wrap="square">
            <a:spAutoFit/>
          </a:bodyPr>
          <a:lstStyle/>
          <a:p>
            <a:pPr algn="just">
              <a:lnSpc>
                <a:spcPct val="107000"/>
              </a:lnSpc>
              <a:spcAft>
                <a:spcPts val="800"/>
              </a:spcAft>
            </a:pPr>
            <a:r>
              <a:rPr lang="pt-BR" sz="2400" b="1" dirty="0">
                <a:solidFill>
                  <a:srgbClr val="000000"/>
                </a:solidFill>
                <a:effectLst/>
                <a:highlight>
                  <a:srgbClr val="FFFFFF"/>
                </a:highlight>
                <a:latin typeface="Arial Narrow" panose="020B0606020202030204" pitchFamily="34" charset="0"/>
                <a:ea typeface="Times New Roman" panose="02020603050405020304" pitchFamily="18" charset="0"/>
              </a:rPr>
              <a:t>7</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 O conjunto de genes de um indivíduo, ou seja, sua constituição genética é o</a:t>
            </a:r>
            <a:endParaRPr lang="pt-BR" sz="2400" dirty="0">
              <a:effectLst/>
              <a:highlight>
                <a:srgbClr val="FFFFFF"/>
              </a:highlight>
              <a:latin typeface="Calibri" panose="020F0502020204030204" pitchFamily="34" charset="0"/>
              <a:ea typeface="Calibri" panose="020F0502020204030204" pitchFamily="34" charset="0"/>
            </a:endParaRPr>
          </a:p>
          <a:p>
            <a:pPr marL="457200" indent="-457200" algn="just">
              <a:lnSpc>
                <a:spcPct val="107000"/>
              </a:lnSpc>
              <a:spcAft>
                <a:spcPts val="800"/>
              </a:spcAft>
              <a:buAutoNum type="alphaUcParenBoth"/>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cromossomo.	(B) genótipo.	(C) cariótipo.	(D) fenótipo.	(E) gene.</a:t>
            </a:r>
          </a:p>
          <a:p>
            <a:pPr algn="just">
              <a:lnSpc>
                <a:spcPct val="107000"/>
              </a:lnSpc>
              <a:spcAft>
                <a:spcPts val="800"/>
              </a:spcAft>
            </a:pPr>
            <a:endParaRPr lang="pt-BR" sz="2400" dirty="0">
              <a:solidFill>
                <a:srgbClr val="000000"/>
              </a:solidFill>
              <a:effectLst/>
              <a:highlight>
                <a:srgbClr val="FFFFFF"/>
              </a:highlight>
              <a:latin typeface="Arial Narrow" panose="020B0606020202030204" pitchFamily="34" charset="0"/>
              <a:ea typeface="Times New Roman" panose="02020603050405020304" pitchFamily="18" charset="0"/>
            </a:endParaRPr>
          </a:p>
          <a:p>
            <a:pPr algn="just">
              <a:lnSpc>
                <a:spcPct val="107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rPr>
              <a:t>8</a:t>
            </a:r>
            <a:r>
              <a:rPr lang="pt-BR" sz="2400" dirty="0">
                <a:solidFill>
                  <a:srgbClr val="000000"/>
                </a:solidFill>
                <a:effectLst/>
                <a:latin typeface="Arial Narrow" panose="020B0606020202030204" pitchFamily="34" charset="0"/>
                <a:ea typeface="Times New Roman" panose="02020603050405020304" pitchFamily="18" charset="0"/>
              </a:rPr>
              <a:t>. Um homem passou uma semana na praia e, ao voltar, notou que sua pele está mais escura devido à exposição ao sol. Essa mudança na cor da pele ocorreu devido uma variação do</a:t>
            </a:r>
            <a:endParaRPr lang="pt-BR" sz="2400" dirty="0">
              <a:effectLst/>
              <a:latin typeface="Calibri" panose="020F0502020204030204" pitchFamily="34" charset="0"/>
              <a:ea typeface="Calibri" panose="020F0502020204030204" pitchFamily="34" charset="0"/>
            </a:endParaRPr>
          </a:p>
          <a:p>
            <a:pPr marL="457200" indent="-457200" algn="just">
              <a:lnSpc>
                <a:spcPct val="107000"/>
              </a:lnSpc>
              <a:spcAft>
                <a:spcPts val="800"/>
              </a:spcAft>
              <a:buAutoNum type="alphaUcParenBoth"/>
            </a:pPr>
            <a:r>
              <a:rPr lang="pt-BR" sz="2400" dirty="0">
                <a:solidFill>
                  <a:srgbClr val="000000"/>
                </a:solidFill>
                <a:effectLst/>
                <a:latin typeface="Arial Narrow" panose="020B0606020202030204" pitchFamily="34" charset="0"/>
                <a:ea typeface="Times New Roman" panose="02020603050405020304" pitchFamily="18" charset="0"/>
              </a:rPr>
              <a:t>gene.	(B) genótipo.	(C) fenótipo.	(D) heredograma.	(E) cariótipo.</a:t>
            </a:r>
          </a:p>
          <a:p>
            <a:pPr marL="457200" indent="-457200" algn="just">
              <a:lnSpc>
                <a:spcPct val="107000"/>
              </a:lnSpc>
              <a:spcAft>
                <a:spcPts val="800"/>
              </a:spcAft>
              <a:buAutoNum type="alphaUcParenBoth"/>
            </a:pPr>
            <a:endParaRPr lang="pt-BR" sz="2400" dirty="0">
              <a:solidFill>
                <a:srgbClr val="000000"/>
              </a:solidFill>
              <a:latin typeface="Arial Narrow" panose="020B0606020202030204" pitchFamily="34" charset="0"/>
              <a:ea typeface="Calibri" panose="020F0502020204030204" pitchFamily="34" charset="0"/>
            </a:endParaRPr>
          </a:p>
          <a:p>
            <a:pPr algn="just">
              <a:lnSpc>
                <a:spcPct val="107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rPr>
              <a:t>9</a:t>
            </a:r>
            <a:r>
              <a:rPr lang="pt-BR" sz="2400" dirty="0">
                <a:solidFill>
                  <a:srgbClr val="000000"/>
                </a:solidFill>
                <a:effectLst/>
                <a:latin typeface="Arial Narrow" panose="020B0606020202030204" pitchFamily="34" charset="0"/>
                <a:ea typeface="Times New Roman" panose="02020603050405020304" pitchFamily="18" charset="0"/>
              </a:rPr>
              <a:t>.Uma determinada espécie de mamífero possui indivíduos com pelagem branca e com pelagem negra. A pelagem negra é dominante sobre a branca. Com isso, podemos concluir que um indivíduo branco:</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rPr>
              <a:t>(A) é homozigoto dominante.	(B) é homozigoto recessivo.	(C) é heterozigoto.</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rPr>
              <a:t>(D) é heterozigoto dominante.	(E) é heterozigoto recessivo</a:t>
            </a:r>
            <a:r>
              <a:rPr lang="pt-BR" sz="2400" b="1" dirty="0">
                <a:solidFill>
                  <a:srgbClr val="000000"/>
                </a:solidFill>
                <a:effectLst/>
                <a:latin typeface="Arial Narrow" panose="020B0606020202030204" pitchFamily="34" charset="0"/>
                <a:ea typeface="Times New Roman" panose="02020603050405020304" pitchFamily="18" charset="0"/>
              </a:rPr>
              <a:t>.</a:t>
            </a:r>
            <a:endParaRPr lang="pt-BR" sz="1800" dirty="0">
              <a:effectLst/>
              <a:highlight>
                <a:srgbClr val="FFFFFF"/>
              </a:highligh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215838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451AD98-20D8-255C-AA52-8BBDDB45F866}"/>
              </a:ext>
            </a:extLst>
          </p:cNvPr>
          <p:cNvSpPr txBox="1"/>
          <p:nvPr/>
        </p:nvSpPr>
        <p:spPr>
          <a:xfrm>
            <a:off x="618564" y="1734252"/>
            <a:ext cx="11161059" cy="471827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II</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u="sng" dirty="0">
                <a:effectLst/>
                <a:latin typeface="Arial Narrow" panose="020B0606020202030204" pitchFamily="34" charset="0"/>
                <a:ea typeface="Calibri" panose="020F0502020204030204" pitchFamily="34" charset="0"/>
              </a:rPr>
              <a:t>Primeira Lei de Mendel</a:t>
            </a:r>
            <a:endParaRPr lang="pt-BR" sz="2400" dirty="0">
              <a:effectLst/>
              <a:latin typeface="Arial Narrow" panose="020B0606020202030204" pitchFamily="34" charset="0"/>
              <a:ea typeface="Calibri" panose="020F0502020204030204" pitchFamily="34" charset="0"/>
            </a:endParaRPr>
          </a:p>
          <a:p>
            <a:pPr>
              <a:lnSpc>
                <a:spcPct val="115000"/>
              </a:lnSpc>
              <a:spcAft>
                <a:spcPts val="800"/>
              </a:spcAft>
            </a:pPr>
            <a:r>
              <a:rPr lang="pt-BR" sz="2400" dirty="0">
                <a:effectLst/>
                <a:latin typeface="Arial Narrow" panose="020B0606020202030204" pitchFamily="34" charset="0"/>
                <a:ea typeface="Calibri" panose="020F0502020204030204" pitchFamily="34" charset="0"/>
              </a:rPr>
              <a:t>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Texto -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Gregor Mendel </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Mendel foi importante para a história da genética e ciência pois os processos de transmissão de características genéticas de um indivíduo para suas gerações eram ainda desconhecidos. Com isso, essa incógnita foi resolvida a partir dos seus experimentos com ervilhas. Isso garantiu o entendimento do assunto e viabilização de vastos campos de estudos que proporcionaram o tratamento e prevenção de doenças relacionadas a esse fator.</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18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400" dirty="0">
              <a:effectLst/>
              <a:latin typeface="Arial Narrow" panose="020B0606020202030204" pitchFamily="34" charset="0"/>
              <a:ea typeface="Calibri" panose="020F0502020204030204" pitchFamily="34" charset="0"/>
            </a:endParaRPr>
          </a:p>
        </p:txBody>
      </p:sp>
      <p:sp>
        <p:nvSpPr>
          <p:cNvPr id="2" name="Retângulo 1">
            <a:extLst>
              <a:ext uri="{FF2B5EF4-FFF2-40B4-BE49-F238E27FC236}">
                <a16:creationId xmlns:a16="http://schemas.microsoft.com/office/drawing/2014/main" id="{5A8D0E94-66E7-84F5-F07A-D91545A204BD}"/>
              </a:ext>
            </a:extLst>
          </p:cNvPr>
          <p:cNvSpPr/>
          <p:nvPr/>
        </p:nvSpPr>
        <p:spPr>
          <a:xfrm>
            <a:off x="2371164" y="763728"/>
            <a:ext cx="7512424" cy="699246"/>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lnSpc>
                <a:spcPct val="115000"/>
              </a:lnSpc>
              <a:spcAft>
                <a:spcPts val="800"/>
              </a:spcAft>
              <a:tabLst>
                <a:tab pos="90170" algn="l"/>
                <a:tab pos="180340" algn="l"/>
              </a:tabLst>
            </a:pPr>
            <a:r>
              <a:rPr lang="pt-BR" sz="3600" b="1" dirty="0">
                <a:solidFill>
                  <a:schemeClr val="tx1"/>
                </a:solidFill>
                <a:effectLst/>
                <a:latin typeface="Arial Narrow" panose="020B0606020202030204" pitchFamily="34" charset="0"/>
              </a:rPr>
              <a:t>AGOSTO/SEMANA 3 e 4</a:t>
            </a:r>
          </a:p>
        </p:txBody>
      </p:sp>
    </p:spTree>
    <p:extLst>
      <p:ext uri="{BB962C8B-B14F-4D97-AF65-F5344CB8AC3E}">
        <p14:creationId xmlns:p14="http://schemas.microsoft.com/office/powerpoint/2010/main" val="4100708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451AD98-20D8-255C-AA52-8BBDDB45F866}"/>
              </a:ext>
            </a:extLst>
          </p:cNvPr>
          <p:cNvSpPr txBox="1"/>
          <p:nvPr/>
        </p:nvSpPr>
        <p:spPr>
          <a:xfrm>
            <a:off x="515470" y="963004"/>
            <a:ext cx="11161059" cy="493199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Mendel escolheu como objeto de estudo as ervilhas-de-cheiro (</a:t>
            </a:r>
            <a:r>
              <a:rPr lang="pt-BR" sz="2400" i="1" dirty="0">
                <a:effectLst/>
                <a:latin typeface="Arial Narrow" panose="020B0606020202030204" pitchFamily="34" charset="0"/>
                <a:ea typeface="Arial Narrow" panose="020B0606020202030204" pitchFamily="34" charset="0"/>
                <a:cs typeface="Arial Narrow" panose="020B0606020202030204" pitchFamily="34" charset="0"/>
              </a:rPr>
              <a:t>Pisum sativum</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Essa escolha foi assertiva, pois as ervilhas possibilitam um fácil cultivo, ciclo de reprodução curto, realizam autofecundação e possuem produção de muitas sementes.</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Os experimentos foram feitos a partir da obtenção de linhagens puras de ervilhas. Essas linhagens eram comprovadamente puras pois foram feitos seis cruzamentos anteriores entre essas linhagens e suas características eram mantidas após cada cruzamento. Após essa certificação de linhagem pura, eram feitas polinizações cruzadas entre essas linhagens. Por exemplo, era feita a retirada de um pólen de uma planta amarela e colocada em uma planta com sementes verdes. Com isso, as gerações nascidas desse cruzamento de plantas com fatores diferentes foram chamadas de “híbridas”.</a:t>
            </a:r>
            <a:endParaRPr lang="pt-BR" sz="2400" dirty="0">
              <a:effectLst/>
              <a:latin typeface="Arial Narrow" panose="020B0606020202030204" pitchFamily="34" charset="0"/>
              <a:ea typeface="Calibri" panose="020F0502020204030204" pitchFamily="34" charset="0"/>
            </a:endParaRPr>
          </a:p>
          <a:p>
            <a:pPr indent="379730" algn="just">
              <a:lnSpc>
                <a:spcPct val="115000"/>
              </a:lnSpc>
              <a:spcAft>
                <a:spcPts val="800"/>
              </a:spcAft>
              <a:tabLst>
                <a:tab pos="90170" algn="l"/>
                <a:tab pos="180340" algn="l"/>
              </a:tabLst>
            </a:pP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281082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451AD98-20D8-255C-AA52-8BBDDB45F866}"/>
              </a:ext>
            </a:extLst>
          </p:cNvPr>
          <p:cNvSpPr txBox="1"/>
          <p:nvPr/>
        </p:nvSpPr>
        <p:spPr>
          <a:xfrm>
            <a:off x="600635" y="754229"/>
            <a:ext cx="11161059" cy="45072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Além disso, Mendel realizou diversos outros cruzamentos para aferir se as características obtidas a partir de cruzamentos eram repassadas para as próximas gerações. A partir disso, Mendel determinou algumas características que seriam observadas, em cada geração, como: cor da semente, textura da semente, cor da casca da semente, forma da vagem, cor da vagem, ou posição e altura das flores.</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Com os experimentos e análise de cada resultado, Mendel formulou a sua primeira lei:  A Lei da Segregação dos Fatores ou Moibridismo. Ela possui o seguinte enunciado: “</a:t>
            </a:r>
            <a:r>
              <a:rPr lang="pt-BR" sz="2400" i="1" dirty="0">
                <a:effectLst/>
                <a:latin typeface="Arial Narrow" panose="020B0606020202030204" pitchFamily="34" charset="0"/>
                <a:ea typeface="Arial Narrow" panose="020B0606020202030204" pitchFamily="34" charset="0"/>
                <a:cs typeface="Arial Narrow" panose="020B0606020202030204" pitchFamily="34" charset="0"/>
              </a:rPr>
              <a:t>Cada caráter é determinado por um par de fatores que se separam na formação dos gametas, indo um fator do par para cada gameta, que é, portanto, puro</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400" dirty="0">
              <a:effectLst/>
              <a:latin typeface="Arial Narrow" panose="020B0606020202030204" pitchFamily="34" charset="0"/>
              <a:ea typeface="Calibri" panose="020F0502020204030204" pitchFamily="34" charset="0"/>
            </a:endParaRPr>
          </a:p>
          <a:p>
            <a:pPr indent="379730" algn="just">
              <a:lnSpc>
                <a:spcPct val="115000"/>
              </a:lnSpc>
              <a:spcAft>
                <a:spcPts val="800"/>
              </a:spcAft>
              <a:tabLst>
                <a:tab pos="90170" algn="l"/>
                <a:tab pos="180340" algn="l"/>
              </a:tabLst>
            </a:pP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946440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451AD98-20D8-255C-AA52-8BBDDB45F866}"/>
              </a:ext>
            </a:extLst>
          </p:cNvPr>
          <p:cNvSpPr txBox="1"/>
          <p:nvPr/>
        </p:nvSpPr>
        <p:spPr>
          <a:xfrm>
            <a:off x="600635" y="754229"/>
            <a:ext cx="11161059" cy="53423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  primeiro experimento de uma planta pura com semente amarela com uma planta pura de semente verde resultou em plantas 100% amarelas, sendo esta a primeira geração (F1). Após isso, fez o cruzamento entre híbridas, ou autofecundação, e o resultado foi diferente, algumas eram amarelas e outras verdes, sendo esta a segunda geração (F2). Ou seja, o fator verde não desaparecerá, assim como teria sido observado na primeira geração.</a:t>
            </a:r>
          </a:p>
          <a:p>
            <a:pPr algn="just">
              <a:lnSpc>
                <a:spcPct val="115000"/>
              </a:lnSpc>
              <a:spcAft>
                <a:spcPts val="800"/>
              </a:spcAft>
            </a:pPr>
            <a:endParaRPr lang="pt-BR" sz="2400" dirty="0">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pPr>
            <a:endParaRPr lang="pt-BR" sz="2400" dirty="0">
              <a:effectLst/>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pPr>
            <a:endParaRPr lang="pt-BR" sz="2400" dirty="0">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pPr>
            <a:endParaRPr lang="pt-BR" sz="2400" dirty="0">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pPr>
            <a:endParaRPr lang="pt-BR" sz="2400" dirty="0">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pPr>
            <a:endParaRPr lang="pt-BR" sz="2400" dirty="0">
              <a:latin typeface="Arial Narrow" panose="020B0606020202030204" pitchFamily="34" charset="0"/>
              <a:ea typeface="Arial Narrow" panose="020B0606020202030204" pitchFamily="34" charset="0"/>
              <a:cs typeface="Arial Narrow" panose="020B0606020202030204" pitchFamily="34" charset="0"/>
            </a:endParaRPr>
          </a:p>
        </p:txBody>
      </p:sp>
      <p:pic>
        <p:nvPicPr>
          <p:cNvPr id="2" name="Imagem 1" descr="C:\Users\sandra.marcia\AppData\Local\Microsoft\Windows\INetCache\Content.MSO\B0D90974.tmp">
            <a:extLst>
              <a:ext uri="{FF2B5EF4-FFF2-40B4-BE49-F238E27FC236}">
                <a16:creationId xmlns:a16="http://schemas.microsoft.com/office/drawing/2014/main" id="{7F5C2FD4-152F-C39E-13E3-F2CE263D4F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4732" y="2913529"/>
            <a:ext cx="4451668" cy="3101789"/>
          </a:xfrm>
          <a:prstGeom prst="rect">
            <a:avLst/>
          </a:prstGeom>
          <a:noFill/>
          <a:ln>
            <a:noFill/>
          </a:ln>
        </p:spPr>
      </p:pic>
      <p:sp>
        <p:nvSpPr>
          <p:cNvPr id="4" name="CaixaDeTexto 3">
            <a:extLst>
              <a:ext uri="{FF2B5EF4-FFF2-40B4-BE49-F238E27FC236}">
                <a16:creationId xmlns:a16="http://schemas.microsoft.com/office/drawing/2014/main" id="{7DD8E7AB-F613-82DF-3D84-BE746AC80DA3}"/>
              </a:ext>
            </a:extLst>
          </p:cNvPr>
          <p:cNvSpPr txBox="1"/>
          <p:nvPr/>
        </p:nvSpPr>
        <p:spPr>
          <a:xfrm>
            <a:off x="6096000" y="3162848"/>
            <a:ext cx="5495365" cy="2705741"/>
          </a:xfrm>
          <a:prstGeom prst="rect">
            <a:avLst/>
          </a:prstGeom>
          <a:noFill/>
        </p:spPr>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Assim, ele concluiu que “cada caráter é determinado por um par de fatores que se separam na formação de gametas”. </a:t>
            </a:r>
          </a:p>
          <a:p>
            <a:pPr algn="just">
              <a:lnSpc>
                <a:spcPct val="115000"/>
              </a:lnSpc>
              <a:spcAft>
                <a:spcPts val="800"/>
              </a:spcAft>
            </a:pPr>
            <a:r>
              <a:rPr lang="pt-BR" sz="2400" dirty="0">
                <a:latin typeface="Arial Narrow" panose="020B0606020202030204" pitchFamily="34" charset="0"/>
                <a:ea typeface="Arial Narrow" panose="020B0606020202030204" pitchFamily="34" charset="0"/>
                <a:cs typeface="Arial Narrow" panose="020B0606020202030204" pitchFamily="34" charset="0"/>
              </a:rPr>
              <a:t>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Desse modo, cada gameta possui um único fator e em cada fecundação eles se une, formando um caráter com dois fatores.</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897587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451AD98-20D8-255C-AA52-8BBDDB45F866}"/>
              </a:ext>
            </a:extLst>
          </p:cNvPr>
          <p:cNvSpPr txBox="1"/>
          <p:nvPr/>
        </p:nvSpPr>
        <p:spPr>
          <a:xfrm>
            <a:off x="515470" y="736300"/>
            <a:ext cx="11161059" cy="545482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Além disso, com essa descoberta, observou que existia um fator que dominava o outro. Ou seja, cada gameta possui um fator que se une com outro, formando um par na fecundação. Porém, um desempenha dominância sobre o outro e essa característica dominante será a expressada.</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Assim, era notado que na fecundação de ervilhas híbridas, de duas linhagens diferentes, formavam as seguintes gerações:</a:t>
            </a:r>
            <a:endParaRPr lang="pt-BR" sz="2400" dirty="0">
              <a:effectLst/>
              <a:latin typeface="Arial Narrow" panose="020B0606020202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F1: todas as ervilhas eram formadas por sementes amarelas</a:t>
            </a:r>
            <a:endParaRPr lang="pt-BR" sz="2400" dirty="0">
              <a:effectLst/>
              <a:latin typeface="Arial Narrow" panose="020B0606020202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F2: 75% de sementes amarelas 25% de semente verdes (proporção 3 para 1)</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Com isso, Mendel determinou que o fator dominante era a cor amarela e o recessivo era determinado pela cor verde. Essa descoberta foi muito importante, mas essa lei explica apenas a transmissão de uma única característica.</a:t>
            </a:r>
            <a:endParaRPr lang="pt-BR" sz="2400" dirty="0">
              <a:effectLst/>
              <a:latin typeface="Arial Narrow" panose="020B0606020202030204" pitchFamily="34" charset="0"/>
              <a:ea typeface="Calibri" panose="020F0502020204030204" pitchFamily="34" charset="0"/>
            </a:endParaRPr>
          </a:p>
          <a:p>
            <a:pPr algn="r">
              <a:lnSpc>
                <a:spcPct val="115000"/>
              </a:lnSpc>
              <a:spcAft>
                <a:spcPts val="800"/>
              </a:spcAft>
            </a:pPr>
            <a:r>
              <a:rPr lang="pt-BR" sz="1100" dirty="0">
                <a:effectLst/>
                <a:latin typeface="Arial Narrow" panose="020B0606020202030204" pitchFamily="34" charset="0"/>
                <a:ea typeface="Arial Narrow" panose="020B0606020202030204" pitchFamily="34" charset="0"/>
                <a:cs typeface="Arial Narrow" panose="020B0606020202030204" pitchFamily="34" charset="0"/>
              </a:rPr>
              <a:t>Disponível em: </a:t>
            </a:r>
            <a:r>
              <a:rPr lang="pt-BR" sz="1100" u="sng" dirty="0">
                <a:effectLst/>
                <a:latin typeface="Arial Narrow" panose="020B0606020202030204" pitchFamily="34" charset="0"/>
                <a:ea typeface="Arial Narrow" panose="020B0606020202030204" pitchFamily="34" charset="0"/>
                <a:cs typeface="Arial Narrow" panose="020B0606020202030204" pitchFamily="34" charset="0"/>
              </a:rPr>
              <a:t>https://escolaeducacao.com.br/leis-de-mendel/</a:t>
            </a:r>
            <a:r>
              <a:rPr lang="pt-BR" sz="1100" dirty="0">
                <a:effectLst/>
                <a:latin typeface="Arial Narrow" panose="020B0606020202030204" pitchFamily="34" charset="0"/>
                <a:ea typeface="Arial Narrow" panose="020B0606020202030204" pitchFamily="34" charset="0"/>
                <a:cs typeface="Arial Narrow" panose="020B0606020202030204" pitchFamily="34" charset="0"/>
              </a:rPr>
              <a:t>. Acesso em 10 maio 2023. Adaptado.</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342308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0049" y="738416"/>
            <a:ext cx="11388539" cy="6278642"/>
          </a:xfrm>
          <a:prstGeom prst="rect">
            <a:avLst/>
          </a:prstGeom>
          <a:noFill/>
        </p:spPr>
        <p:txBody>
          <a:bodyPr wrap="square">
            <a:spAutoFit/>
          </a:bodyPr>
          <a:lstStyle/>
          <a:p>
            <a:r>
              <a:rPr lang="pt-BR" sz="2400" b="1" dirty="0">
                <a:latin typeface="Arial Narrow" panose="020B0606020202030204" pitchFamily="34" charset="0"/>
              </a:rPr>
              <a:t>10</a:t>
            </a:r>
            <a:r>
              <a:rPr lang="pt-BR" sz="2400" dirty="0">
                <a:latin typeface="Arial Narrow" panose="020B0606020202030204" pitchFamily="34" charset="0"/>
              </a:rPr>
              <a:t>. De acordo com o texto, por que Mendel escolheu as ervilhas-de-cheiro para seus estudos?</a:t>
            </a: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r>
              <a:rPr lang="pt-BR" sz="2400" b="1" dirty="0">
                <a:effectLst/>
                <a:latin typeface="Arial Narrow" panose="020B0606020202030204" pitchFamily="34" charset="0"/>
                <a:ea typeface="Times New Roman" panose="02020603050405020304" pitchFamily="18" charset="0"/>
              </a:rPr>
              <a:t>11</a:t>
            </a:r>
            <a:r>
              <a:rPr lang="pt-BR" sz="2400" dirty="0">
                <a:effectLst/>
                <a:latin typeface="Arial Narrow" panose="020B0606020202030204" pitchFamily="34" charset="0"/>
                <a:ea typeface="Times New Roman" panose="02020603050405020304" pitchFamily="18" charset="0"/>
              </a:rPr>
              <a:t>. Qual evidência, mencionada no texto, comprova que as ervilhas eram de linhagem pura?</a:t>
            </a:r>
            <a:endParaRPr lang="pt-BR" sz="2400" dirty="0">
              <a:effectLst/>
              <a:latin typeface="Arial Narrow" panose="020B0606020202030204" pitchFamily="34" charset="0"/>
              <a:ea typeface="Calibri" panose="020F0502020204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r>
              <a:rPr lang="pt-BR" sz="2400" b="1" dirty="0">
                <a:solidFill>
                  <a:srgbClr val="1E1E1E"/>
                </a:solidFill>
                <a:effectLst/>
                <a:latin typeface="Arial Narrow" panose="020B0606020202030204" pitchFamily="34" charset="0"/>
                <a:ea typeface="Times New Roman" panose="02020603050405020304" pitchFamily="18" charset="0"/>
              </a:rPr>
              <a:t>12</a:t>
            </a:r>
            <a:r>
              <a:rPr lang="pt-BR" sz="2400" dirty="0">
                <a:solidFill>
                  <a:srgbClr val="1E1E1E"/>
                </a:solidFill>
                <a:effectLst/>
                <a:latin typeface="Arial Narrow" panose="020B0606020202030204" pitchFamily="34" charset="0"/>
                <a:ea typeface="Times New Roman" panose="02020603050405020304" pitchFamily="18" charset="0"/>
              </a:rPr>
              <a:t>. O que Mendel chamou de geração híbrida?</a:t>
            </a:r>
            <a:endParaRPr lang="pt-BR" sz="2400" dirty="0">
              <a:effectLst/>
              <a:latin typeface="Arial Narrow" panose="020B0606020202030204" pitchFamily="34" charset="0"/>
              <a:ea typeface="Calibri" panose="020F0502020204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r>
              <a:rPr lang="pt-BR" sz="2400" b="1" dirty="0">
                <a:effectLst/>
                <a:latin typeface="Arial Narrow" panose="020B0606020202030204" pitchFamily="34" charset="0"/>
                <a:ea typeface="Times New Roman" panose="02020603050405020304" pitchFamily="18" charset="0"/>
              </a:rPr>
              <a:t>13</a:t>
            </a:r>
            <a:r>
              <a:rPr lang="pt-BR" sz="2400" dirty="0">
                <a:effectLst/>
                <a:latin typeface="Arial Narrow" panose="020B0606020202030204" pitchFamily="34" charset="0"/>
                <a:ea typeface="Times New Roman" panose="02020603050405020304" pitchFamily="18" charset="0"/>
              </a:rPr>
              <a:t>. Qual foi o resultado do cruzamento entre plantas híbridas ou autofecundação, ou seja, plantas com características diferentes?</a:t>
            </a:r>
            <a:endParaRPr lang="pt-BR" sz="2400" dirty="0">
              <a:effectLst/>
              <a:latin typeface="Arial Narrow" panose="020B0606020202030204" pitchFamily="34" charset="0"/>
              <a:ea typeface="Calibri" panose="020F0502020204030204" pitchFamily="34" charset="0"/>
            </a:endParaRPr>
          </a:p>
          <a:p>
            <a:endParaRPr lang="pt-BR" sz="2400" dirty="0">
              <a:latin typeface="Arial Narrow" panose="020B0606020202030204" pitchFamily="34" charset="0"/>
              <a:ea typeface="Calibri" panose="020F0502020204030204" pitchFamily="34" charset="0"/>
            </a:endParaRPr>
          </a:p>
          <a:p>
            <a:endParaRPr lang="pt-BR" sz="2400" dirty="0">
              <a:latin typeface="Arial Narrow" panose="020B0606020202030204" pitchFamily="34" charset="0"/>
              <a:ea typeface="Calibri" panose="020F0502020204030204" pitchFamily="34" charset="0"/>
            </a:endParaRPr>
          </a:p>
          <a:p>
            <a:endParaRPr lang="pt-BR" dirty="0"/>
          </a:p>
        </p:txBody>
      </p:sp>
    </p:spTree>
    <p:extLst>
      <p:ext uri="{BB962C8B-B14F-4D97-AF65-F5344CB8AC3E}">
        <p14:creationId xmlns:p14="http://schemas.microsoft.com/office/powerpoint/2010/main" val="3476249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0049" y="738416"/>
            <a:ext cx="11388539" cy="5572679"/>
          </a:xfrm>
          <a:prstGeom prst="rect">
            <a:avLst/>
          </a:prstGeom>
          <a:noFill/>
        </p:spPr>
        <p:txBody>
          <a:bodyPr wrap="square">
            <a:spAutoFit/>
          </a:bodyPr>
          <a:lstStyle/>
          <a:p>
            <a:pPr algn="just">
              <a:lnSpc>
                <a:spcPct val="107000"/>
              </a:lnSpc>
              <a:spcAft>
                <a:spcPts val="800"/>
              </a:spcAft>
            </a:pPr>
            <a:r>
              <a:rPr lang="pt-BR" sz="2400" b="1" dirty="0">
                <a:effectLst/>
                <a:latin typeface="Arial Narrow" panose="020B0606020202030204" pitchFamily="34" charset="0"/>
                <a:ea typeface="Times New Roman" panose="02020603050405020304" pitchFamily="18" charset="0"/>
                <a:cs typeface="Calibri" panose="020F0502020204030204" pitchFamily="34" charset="0"/>
              </a:rPr>
              <a:t>14</a:t>
            </a:r>
            <a:r>
              <a:rPr lang="pt-BR" sz="2400" dirty="0">
                <a:effectLst/>
                <a:latin typeface="Arial Narrow" panose="020B0606020202030204" pitchFamily="34" charset="0"/>
                <a:ea typeface="Times New Roman" panose="02020603050405020304" pitchFamily="18" charset="0"/>
                <a:cs typeface="Calibri" panose="020F0502020204030204" pitchFamily="34" charset="0"/>
              </a:rPr>
              <a:t>. Qual foi a primeira conclusão que Mendel chegou com seus experimentos com ervilhas? </a:t>
            </a:r>
            <a:r>
              <a:rPr lang="pt-BR" sz="2400" dirty="0">
                <a:latin typeface="Arial Narrow" panose="020B0606020202030204" pitchFamily="34" charset="0"/>
              </a:rPr>
              <a:t> </a:t>
            </a:r>
          </a:p>
          <a:p>
            <a:pPr algn="just">
              <a:lnSpc>
                <a:spcPct val="107000"/>
              </a:lnSpc>
              <a:spcAft>
                <a:spcPts val="800"/>
              </a:spcAft>
            </a:pPr>
            <a:endParaRPr lang="pt-BR" sz="2400" b="1" dirty="0">
              <a:effectLst/>
              <a:latin typeface="Arial Narrow" panose="020B0606020202030204" pitchFamily="34" charset="0"/>
              <a:ea typeface="Times New Roman" panose="02020603050405020304" pitchFamily="18" charset="0"/>
            </a:endParaRPr>
          </a:p>
          <a:p>
            <a:pPr algn="just">
              <a:lnSpc>
                <a:spcPct val="107000"/>
              </a:lnSpc>
              <a:spcAft>
                <a:spcPts val="800"/>
              </a:spcAft>
            </a:pPr>
            <a:endParaRPr lang="pt-BR" sz="2400" b="1" dirty="0">
              <a:latin typeface="Arial Narrow" panose="020B0606020202030204" pitchFamily="34" charset="0"/>
              <a:ea typeface="Times New Roman" panose="02020603050405020304" pitchFamily="18" charset="0"/>
            </a:endParaRPr>
          </a:p>
          <a:p>
            <a:pPr algn="just">
              <a:lnSpc>
                <a:spcPct val="107000"/>
              </a:lnSpc>
              <a:spcAft>
                <a:spcPts val="800"/>
              </a:spcAft>
            </a:pPr>
            <a:endParaRPr lang="pt-BR" sz="2400" b="1" dirty="0">
              <a:effectLst/>
              <a:latin typeface="Arial Narrow" panose="020B0606020202030204" pitchFamily="34" charset="0"/>
              <a:ea typeface="Times New Roman" panose="02020603050405020304" pitchFamily="18" charset="0"/>
            </a:endParaRPr>
          </a:p>
          <a:p>
            <a:pPr algn="just">
              <a:lnSpc>
                <a:spcPct val="107000"/>
              </a:lnSpc>
              <a:spcAft>
                <a:spcPts val="800"/>
              </a:spcAft>
            </a:pPr>
            <a:r>
              <a:rPr lang="pt-BR" sz="2400" b="1" dirty="0">
                <a:effectLst/>
                <a:latin typeface="Arial Narrow" panose="020B0606020202030204" pitchFamily="34" charset="0"/>
                <a:ea typeface="Times New Roman" panose="02020603050405020304" pitchFamily="18" charset="0"/>
              </a:rPr>
              <a:t>15</a:t>
            </a:r>
            <a:r>
              <a:rPr lang="pt-BR" sz="2400" dirty="0">
                <a:effectLst/>
                <a:latin typeface="Arial Narrow" panose="020B0606020202030204" pitchFamily="34" charset="0"/>
                <a:ea typeface="Times New Roman" panose="02020603050405020304" pitchFamily="18" charset="0"/>
              </a:rPr>
              <a:t>.</a:t>
            </a:r>
            <a:r>
              <a:rPr lang="pt-BR" sz="2400" dirty="0">
                <a:effectLst/>
                <a:latin typeface="Arial Narrow" panose="020B0606020202030204" pitchFamily="34" charset="0"/>
                <a:ea typeface="Calibri" panose="020F0502020204030204" pitchFamily="34" charset="0"/>
              </a:rPr>
              <a:t> Desenvolvido pelo geneticista inglês Reginald Crundall Punnett (1875-1967), o quadro de Punnett é uma espécie de tabela em que é possível separar os possíveis gametas e descobrir os genótipos dos descendentes. Imagine, por exemplo, um caso em que um homem é heterozigoto para a produção de melanina (Aa) e uma mulher é homozigota dominante (AA) para a mesma característica. Os gametas do homem seriam A e a, e os da mulher seriam A e A. Nessa situação, represente o cruzamento no quadro de Punnett.</a:t>
            </a:r>
            <a:endParaRPr lang="pt-BR" sz="2400" dirty="0">
              <a:effectLst/>
              <a:latin typeface="Calibri" panose="020F0502020204030204" pitchFamily="34" charset="0"/>
              <a:ea typeface="Calibri" panose="020F0502020204030204" pitchFamily="34" charset="0"/>
            </a:endParaRPr>
          </a:p>
          <a:p>
            <a:endParaRPr lang="pt-BR" sz="2400" dirty="0"/>
          </a:p>
          <a:p>
            <a:endParaRPr lang="pt-BR" sz="2400" dirty="0"/>
          </a:p>
          <a:p>
            <a:endParaRPr lang="pt-BR" dirty="0"/>
          </a:p>
        </p:txBody>
      </p:sp>
    </p:spTree>
    <p:extLst>
      <p:ext uri="{BB962C8B-B14F-4D97-AF65-F5344CB8AC3E}">
        <p14:creationId xmlns:p14="http://schemas.microsoft.com/office/powerpoint/2010/main" val="2115662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0049" y="738416"/>
            <a:ext cx="11388539" cy="5536965"/>
          </a:xfrm>
          <a:prstGeom prst="rect">
            <a:avLst/>
          </a:prstGeom>
          <a:noFill/>
        </p:spPr>
        <p:txBody>
          <a:bodyPr wrap="square">
            <a:spAutoFit/>
          </a:bodyPr>
          <a:lstStyle/>
          <a:p>
            <a:pPr algn="just">
              <a:lnSpc>
                <a:spcPct val="107000"/>
              </a:lnSpc>
              <a:spcAft>
                <a:spcPts val="800"/>
              </a:spcAft>
            </a:pPr>
            <a:r>
              <a:rPr lang="pt-BR" sz="2400" b="1" dirty="0">
                <a:solidFill>
                  <a:srgbClr val="000000"/>
                </a:solidFill>
                <a:effectLst/>
                <a:highlight>
                  <a:srgbClr val="FFFFFF"/>
                </a:highlight>
                <a:latin typeface="Arial Narrow" panose="020B0606020202030204" pitchFamily="34" charset="0"/>
                <a:ea typeface="Times New Roman" panose="02020603050405020304" pitchFamily="18" charset="0"/>
              </a:rPr>
              <a:t>16</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 Assim como Mendel, Alessandra gosta de fazer cruzamentos entre plantas puras e observar o resultado nas gerações seguintes. Ao cruzar</a:t>
            </a:r>
            <a:r>
              <a:rPr lang="pt-BR" sz="2400" dirty="0">
                <a:solidFill>
                  <a:srgbClr val="202124"/>
                </a:solidFill>
                <a:effectLst/>
                <a:highlight>
                  <a:srgbClr val="FFFFFF"/>
                </a:highlight>
                <a:latin typeface="Arial Narrow" panose="020B0606020202030204" pitchFamily="34" charset="0"/>
                <a:ea typeface="Times New Roman" panose="02020603050405020304" pitchFamily="18" charset="0"/>
              </a:rPr>
              <a:t> </a:t>
            </a:r>
            <a:r>
              <a:rPr lang="pt-BR" sz="2400" i="1" dirty="0">
                <a:solidFill>
                  <a:srgbClr val="202124"/>
                </a:solidFill>
                <a:effectLst/>
                <a:highlight>
                  <a:srgbClr val="FFFFFF"/>
                </a:highlight>
                <a:latin typeface="Arial Narrow" panose="020B0606020202030204" pitchFamily="34" charset="0"/>
                <a:ea typeface="Times New Roman" panose="02020603050405020304" pitchFamily="18" charset="0"/>
              </a:rPr>
              <a:t>Pisum sativum </a:t>
            </a:r>
            <a:r>
              <a:rPr lang="pt-BR" sz="2400" dirty="0">
                <a:solidFill>
                  <a:srgbClr val="202124"/>
                </a:solidFill>
                <a:effectLst/>
                <a:highlight>
                  <a:srgbClr val="FFFFFF"/>
                </a:highlight>
                <a:latin typeface="Arial Narrow" panose="020B0606020202030204" pitchFamily="34" charset="0"/>
                <a:ea typeface="Times New Roman" panose="02020603050405020304" pitchFamily="18" charset="0"/>
              </a:rPr>
              <a:t>de</a:t>
            </a:r>
            <a:r>
              <a:rPr lang="pt-BR" sz="2400" i="1" dirty="0">
                <a:solidFill>
                  <a:srgbClr val="202124"/>
                </a:solidFill>
                <a:effectLst/>
                <a:highlight>
                  <a:srgbClr val="FFFFFF"/>
                </a:highlight>
                <a:latin typeface="Arial Narrow" panose="020B0606020202030204" pitchFamily="34" charset="0"/>
                <a:ea typeface="Times New Roman" panose="02020603050405020304" pitchFamily="18" charset="0"/>
              </a:rPr>
              <a:t> </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flor branca com o de flor púrpura, obteve 100% de flores púrpuras na geração F1. Insatisfeita porque só apareceu uma cor de flores, realizou um novo cruzamento entre essas mesmas plantas.</a:t>
            </a:r>
            <a:endParaRPr lang="pt-BR" sz="2400" dirty="0">
              <a:effectLst/>
              <a:highlight>
                <a:srgbClr val="FFFFFF"/>
              </a:highlight>
              <a:latin typeface="Calibri" panose="020F0502020204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Qual foi o resultado que ela obteve na geração F2?</a:t>
            </a:r>
          </a:p>
          <a:p>
            <a:pPr algn="just">
              <a:lnSpc>
                <a:spcPct val="107000"/>
              </a:lnSpc>
              <a:spcAft>
                <a:spcPts val="800"/>
              </a:spcAft>
            </a:pPr>
            <a:endParaRPr lang="pt-BR" sz="2400" dirty="0">
              <a:effectLst/>
              <a:highlight>
                <a:srgbClr val="FFFFFF"/>
              </a:highlight>
              <a:latin typeface="Calibri" panose="020F0502020204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(A) 0% branca e 100% púrpuras		</a:t>
            </a: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(B) 50% brancas e 50% púrpuras	</a:t>
            </a: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(C) 25% brancas e 75% púrpuras</a:t>
            </a:r>
            <a:endParaRPr lang="pt-BR" sz="2400" dirty="0">
              <a:effectLst/>
              <a:highlight>
                <a:srgbClr val="FFFFFF"/>
              </a:highlight>
              <a:latin typeface="Calibri" panose="020F0502020204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(D) 75% brancas e 25% púrpuras	</a:t>
            </a: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(E) 100% brancas e 0% púrpura</a:t>
            </a:r>
            <a:endParaRPr lang="pt-BR" sz="2400" dirty="0">
              <a:effectLst/>
              <a:highlight>
                <a:srgbClr val="FFFFFF"/>
              </a:highlight>
              <a:latin typeface="Calibri" panose="020F0502020204030204" pitchFamily="34" charset="0"/>
              <a:ea typeface="Calibri" panose="020F0502020204030204" pitchFamily="34" charset="0"/>
            </a:endParaRPr>
          </a:p>
          <a:p>
            <a:endParaRPr lang="pt-BR" dirty="0"/>
          </a:p>
        </p:txBody>
      </p:sp>
    </p:spTree>
    <p:extLst>
      <p:ext uri="{BB962C8B-B14F-4D97-AF65-F5344CB8AC3E}">
        <p14:creationId xmlns:p14="http://schemas.microsoft.com/office/powerpoint/2010/main" val="822927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0049" y="738416"/>
            <a:ext cx="11388539" cy="4940391"/>
          </a:xfrm>
          <a:prstGeom prst="rect">
            <a:avLst/>
          </a:prstGeom>
          <a:noFill/>
        </p:spPr>
        <p:txBody>
          <a:bodyPr wrap="square">
            <a:spAutoFit/>
          </a:bodyPr>
          <a:lstStyle/>
          <a:p>
            <a:pPr algn="just">
              <a:lnSpc>
                <a:spcPct val="107000"/>
              </a:lnSpc>
              <a:spcAft>
                <a:spcPts val="800"/>
              </a:spcAft>
            </a:pPr>
            <a:r>
              <a:rPr lang="pt-BR" sz="2400" b="1" dirty="0">
                <a:solidFill>
                  <a:srgbClr val="404040"/>
                </a:solidFill>
                <a:effectLst/>
                <a:highlight>
                  <a:srgbClr val="FFFFFF"/>
                </a:highlight>
                <a:latin typeface="Arial Narrow" panose="020B0606020202030204" pitchFamily="34" charset="0"/>
                <a:ea typeface="Times New Roman" panose="02020603050405020304" pitchFamily="18" charset="0"/>
              </a:rPr>
              <a:t>17</a:t>
            </a:r>
            <a:r>
              <a:rPr lang="pt-BR" sz="2400" dirty="0">
                <a:solidFill>
                  <a:srgbClr val="404040"/>
                </a:solidFill>
                <a:effectLst/>
                <a:highlight>
                  <a:srgbClr val="FFFFFF"/>
                </a:highlight>
                <a:latin typeface="Arial Narrow" panose="020B0606020202030204" pitchFamily="34" charset="0"/>
                <a:ea typeface="Times New Roman" panose="02020603050405020304" pitchFamily="18" charset="0"/>
              </a:rPr>
              <a:t>. Uma estudante de Biologia ao iniciar a disciplina de Genética realizou o cruzamento de</a:t>
            </a:r>
            <a:r>
              <a:rPr lang="pt-BR" sz="2400" dirty="0">
                <a:solidFill>
                  <a:srgbClr val="404040"/>
                </a:solidFill>
                <a:effectLst/>
                <a:latin typeface="Arial Narrow" panose="020B0606020202030204" pitchFamily="34" charset="0"/>
                <a:ea typeface="Times New Roman" panose="02020603050405020304" pitchFamily="18" charset="0"/>
              </a:rPr>
              <a:t> ervilhas verdes vv com ervilhas amarelas Vv.</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404040"/>
                </a:solidFill>
                <a:effectLst/>
                <a:latin typeface="Arial Narrow" panose="020B0606020202030204" pitchFamily="34" charset="0"/>
                <a:ea typeface="Times New Roman" panose="02020603050405020304" pitchFamily="18" charset="0"/>
              </a:rPr>
              <a:t>Qual será o resultado desse cruzamento?</a:t>
            </a:r>
          </a:p>
          <a:p>
            <a:pPr algn="just">
              <a:lnSpc>
                <a:spcPct val="107000"/>
              </a:lnSpc>
              <a:spcAft>
                <a:spcPts val="800"/>
              </a:spcAft>
            </a:pP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pPr>
            <a:r>
              <a:rPr lang="pt-BR" sz="2400" dirty="0">
                <a:solidFill>
                  <a:srgbClr val="404040"/>
                </a:solidFill>
                <a:effectLst/>
                <a:latin typeface="Arial Narrow" panose="020B0606020202030204" pitchFamily="34" charset="0"/>
                <a:ea typeface="Times New Roman" panose="02020603050405020304" pitchFamily="18" charset="0"/>
              </a:rPr>
              <a:t>(A) 100% vv, verdes.</a:t>
            </a:r>
            <a:br>
              <a:rPr lang="pt-BR" sz="2400" dirty="0">
                <a:solidFill>
                  <a:srgbClr val="404040"/>
                </a:solidFill>
                <a:effectLst/>
                <a:latin typeface="Arial Narrow" panose="020B0606020202030204" pitchFamily="34" charset="0"/>
                <a:ea typeface="Times New Roman" panose="02020603050405020304" pitchFamily="18" charset="0"/>
              </a:rPr>
            </a:br>
            <a:r>
              <a:rPr lang="pt-BR" sz="2400" dirty="0">
                <a:solidFill>
                  <a:srgbClr val="404040"/>
                </a:solidFill>
                <a:effectLst/>
                <a:latin typeface="Arial Narrow" panose="020B0606020202030204" pitchFamily="34" charset="0"/>
                <a:ea typeface="Times New Roman" panose="02020603050405020304" pitchFamily="18" charset="0"/>
              </a:rPr>
              <a:t>(B) 100% VV, amarelas.</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pPr>
            <a:r>
              <a:rPr lang="pt-BR" sz="2400" dirty="0">
                <a:solidFill>
                  <a:srgbClr val="404040"/>
                </a:solidFill>
                <a:effectLst/>
                <a:latin typeface="Arial Narrow" panose="020B0606020202030204" pitchFamily="34" charset="0"/>
                <a:ea typeface="Times New Roman" panose="02020603050405020304" pitchFamily="18" charset="0"/>
              </a:rPr>
              <a:t>(C) 50% Vv, amarelas; 50% vv, verdes.</a:t>
            </a:r>
          </a:p>
          <a:p>
            <a:pPr>
              <a:lnSpc>
                <a:spcPct val="107000"/>
              </a:lnSpc>
              <a:spcAft>
                <a:spcPts val="800"/>
              </a:spcAft>
            </a:pPr>
            <a:r>
              <a:rPr lang="pt-BR" sz="2400" dirty="0">
                <a:solidFill>
                  <a:srgbClr val="404040"/>
                </a:solidFill>
                <a:effectLst/>
                <a:latin typeface="Arial Narrow" panose="020B0606020202030204" pitchFamily="34" charset="0"/>
                <a:ea typeface="Times New Roman" panose="02020603050405020304" pitchFamily="18" charset="0"/>
              </a:rPr>
              <a:t>(D) 25% vv, verdes; 50% Vv, amarelas; 25% VV, verdes.</a:t>
            </a:r>
            <a:br>
              <a:rPr lang="pt-BR" sz="2400" b="1" dirty="0">
                <a:solidFill>
                  <a:srgbClr val="404040"/>
                </a:solidFill>
                <a:effectLst/>
                <a:latin typeface="Arial Narrow" panose="020B0606020202030204" pitchFamily="34" charset="0"/>
                <a:ea typeface="Times New Roman" panose="02020603050405020304" pitchFamily="18" charset="0"/>
              </a:rPr>
            </a:br>
            <a:r>
              <a:rPr lang="pt-BR" sz="2400" dirty="0">
                <a:solidFill>
                  <a:srgbClr val="404040"/>
                </a:solidFill>
                <a:effectLst/>
                <a:latin typeface="Arial Narrow" panose="020B0606020202030204" pitchFamily="34" charset="0"/>
                <a:ea typeface="Times New Roman" panose="02020603050405020304" pitchFamily="18" charset="0"/>
              </a:rPr>
              <a:t>(E) 25% Vv, amarelas; 50% vv, verdes; 25% VV, amarelas.</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pPr>
            <a:endParaRPr lang="pt-BR" sz="1800" dirty="0">
              <a:effectLst/>
              <a:latin typeface="Calibri" panose="020F0502020204030204" pitchFamily="34" charset="0"/>
              <a:ea typeface="Calibri" panose="020F0502020204030204" pitchFamily="34" charset="0"/>
            </a:endParaRPr>
          </a:p>
          <a:p>
            <a:endParaRPr lang="pt-BR" dirty="0"/>
          </a:p>
        </p:txBody>
      </p:sp>
    </p:spTree>
    <p:extLst>
      <p:ext uri="{BB962C8B-B14F-4D97-AF65-F5344CB8AC3E}">
        <p14:creationId xmlns:p14="http://schemas.microsoft.com/office/powerpoint/2010/main" val="1177582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0049" y="738416"/>
            <a:ext cx="11388539" cy="2158989"/>
          </a:xfrm>
          <a:prstGeom prst="rect">
            <a:avLst/>
          </a:prstGeom>
          <a:noFill/>
        </p:spPr>
        <p:txBody>
          <a:bodyPr wrap="square">
            <a:spAutoFit/>
          </a:bodyPr>
          <a:lstStyle/>
          <a:p>
            <a:pPr algn="just">
              <a:lnSpc>
                <a:spcPct val="107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rPr>
              <a:t>18</a:t>
            </a:r>
            <a:r>
              <a:rPr lang="pt-BR" sz="2400" dirty="0">
                <a:solidFill>
                  <a:srgbClr val="000000"/>
                </a:solidFill>
                <a:effectLst/>
                <a:latin typeface="Arial Narrow" panose="020B0606020202030204" pitchFamily="34" charset="0"/>
                <a:ea typeface="Times New Roman" panose="02020603050405020304" pitchFamily="18" charset="0"/>
              </a:rPr>
              <a:t>.  As representações gráficas que demonstram as relações de descendência e a ocorrência de alguma característica em uma família, conforme o exemplo a seguir são chamadas de</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pPr>
            <a:endParaRPr lang="pt-BR" sz="1800" dirty="0">
              <a:effectLst/>
              <a:latin typeface="Calibri" panose="020F0502020204030204" pitchFamily="34" charset="0"/>
              <a:ea typeface="Calibri" panose="020F0502020204030204" pitchFamily="34" charset="0"/>
            </a:endParaRPr>
          </a:p>
          <a:p>
            <a:endParaRPr lang="pt-BR" dirty="0"/>
          </a:p>
        </p:txBody>
      </p:sp>
      <p:pic>
        <p:nvPicPr>
          <p:cNvPr id="2" name="Imagem 1" descr="C:\Users\sandra.marcia\AppData\Local\Microsoft\Windows\INetCache\Content.MSO\3C2653A2.tmp">
            <a:extLst>
              <a:ext uri="{FF2B5EF4-FFF2-40B4-BE49-F238E27FC236}">
                <a16:creationId xmlns:a16="http://schemas.microsoft.com/office/drawing/2014/main" id="{7BC6A707-C599-6E5F-0566-1436D2F121E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68132" y="1609165"/>
            <a:ext cx="4852371" cy="3639670"/>
          </a:xfrm>
          <a:prstGeom prst="rect">
            <a:avLst/>
          </a:prstGeom>
          <a:noFill/>
          <a:ln>
            <a:noFill/>
          </a:ln>
        </p:spPr>
      </p:pic>
      <p:sp>
        <p:nvSpPr>
          <p:cNvPr id="4" name="CaixaDeTexto 3">
            <a:extLst>
              <a:ext uri="{FF2B5EF4-FFF2-40B4-BE49-F238E27FC236}">
                <a16:creationId xmlns:a16="http://schemas.microsoft.com/office/drawing/2014/main" id="{62806BFB-E476-B404-BD64-8D0BA736F464}"/>
              </a:ext>
            </a:extLst>
          </p:cNvPr>
          <p:cNvSpPr txBox="1"/>
          <p:nvPr/>
        </p:nvSpPr>
        <p:spPr>
          <a:xfrm>
            <a:off x="400047" y="4019652"/>
            <a:ext cx="3087224" cy="2458365"/>
          </a:xfrm>
          <a:prstGeom prst="rect">
            <a:avLst/>
          </a:prstGeom>
          <a:noFill/>
        </p:spPr>
        <p:txBody>
          <a:bodyPr wrap="square">
            <a:spAutoFit/>
          </a:bodyPr>
          <a:lstStyle/>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rPr>
              <a:t>(A) filogenia.</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rPr>
              <a:t>(B) cladograma.</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rPr>
              <a:t>(C) hemograma.</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rPr>
              <a:t>(D) quadro de Punnett.</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rPr>
              <a:t>(E) heredograma.</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4083253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0049" y="738416"/>
            <a:ext cx="11388539" cy="4639412"/>
          </a:xfrm>
          <a:prstGeom prst="rect">
            <a:avLst/>
          </a:prstGeom>
          <a:noFill/>
        </p:spPr>
        <p:txBody>
          <a:bodyPr wrap="square">
            <a:spAutoFit/>
          </a:bodyPr>
          <a:lstStyle/>
          <a:p>
            <a:pPr algn="just">
              <a:lnSpc>
                <a:spcPct val="107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rPr>
              <a:t>19</a:t>
            </a:r>
            <a:r>
              <a:rPr lang="pt-BR" sz="2400" dirty="0">
                <a:solidFill>
                  <a:srgbClr val="000000"/>
                </a:solidFill>
                <a:effectLst/>
                <a:latin typeface="Arial Narrow" panose="020B0606020202030204" pitchFamily="34" charset="0"/>
                <a:ea typeface="Times New Roman" panose="02020603050405020304" pitchFamily="18" charset="0"/>
              </a:rPr>
              <a:t>. João e Marta, ambos normais para o caráter pigmentação da pele, casaram-se e tiveram três filhos normais para essa característica e um filho albino. Eles ficaram surpresos com o nascimento do filho albino e questionaram se ele poderia ser mesmo um filho do casal. Qual deve ser o genótipo dos pais para que possa ter nascido um filho albino?</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rPr>
              <a:t>(A) Aa e Aa</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rPr>
              <a:t>(B) AA e aa</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rPr>
              <a:t>(C) AA e Aa</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rPr>
              <a:t>(D) aa e Aa</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rPr>
              <a:t>(E) aa e aa</a:t>
            </a:r>
            <a:endParaRPr lang="pt-BR" dirty="0"/>
          </a:p>
        </p:txBody>
      </p:sp>
    </p:spTree>
    <p:extLst>
      <p:ext uri="{BB962C8B-B14F-4D97-AF65-F5344CB8AC3E}">
        <p14:creationId xmlns:p14="http://schemas.microsoft.com/office/powerpoint/2010/main" val="1114039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DBD5924E-9A03-D8C1-0CC0-0AEF8519CD5A}"/>
              </a:ext>
            </a:extLst>
          </p:cNvPr>
          <p:cNvSpPr/>
          <p:nvPr/>
        </p:nvSpPr>
        <p:spPr>
          <a:xfrm>
            <a:off x="2339788" y="663385"/>
            <a:ext cx="7512424" cy="1174376"/>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lnSpc>
                <a:spcPct val="115000"/>
              </a:lnSpc>
              <a:spcAft>
                <a:spcPts val="800"/>
              </a:spcAft>
              <a:tabLst>
                <a:tab pos="90170" algn="l"/>
                <a:tab pos="180340" algn="l"/>
              </a:tabLst>
            </a:pPr>
            <a:r>
              <a:rPr lang="pt-BR" sz="3600" b="1" dirty="0">
                <a:solidFill>
                  <a:schemeClr val="tx1"/>
                </a:solidFill>
                <a:effectLst/>
                <a:latin typeface="Arial Narrow" panose="020B0606020202030204" pitchFamily="34" charset="0"/>
              </a:rPr>
              <a:t>SETEMBRO/SEMANA 5 e 6</a:t>
            </a:r>
          </a:p>
        </p:txBody>
      </p:sp>
      <p:sp>
        <p:nvSpPr>
          <p:cNvPr id="7" name="CaixaDeTexto 6">
            <a:extLst>
              <a:ext uri="{FF2B5EF4-FFF2-40B4-BE49-F238E27FC236}">
                <a16:creationId xmlns:a16="http://schemas.microsoft.com/office/drawing/2014/main" id="{9451AD98-20D8-255C-AA52-8BBDDB45F866}"/>
              </a:ext>
            </a:extLst>
          </p:cNvPr>
          <p:cNvSpPr txBox="1"/>
          <p:nvPr/>
        </p:nvSpPr>
        <p:spPr>
          <a:xfrm>
            <a:off x="515470" y="2191445"/>
            <a:ext cx="11161059" cy="39492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III</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b="1" u="sng" dirty="0">
                <a:effectLst/>
                <a:latin typeface="Arial Narrow" panose="020B0606020202030204" pitchFamily="34" charset="0"/>
                <a:ea typeface="Calibri" panose="020F0502020204030204" pitchFamily="34" charset="0"/>
              </a:rPr>
              <a:t>Segunda Lei de Mendel</a:t>
            </a:r>
          </a:p>
          <a:p>
            <a:pPr indent="449580" algn="just">
              <a:lnSpc>
                <a:spcPct val="107000"/>
              </a:lnSpc>
              <a:spcAft>
                <a:spcPts val="800"/>
              </a:spcAft>
            </a:pPr>
            <a:r>
              <a:rPr lang="pt-BR" sz="2400" b="1" dirty="0">
                <a:effectLst/>
                <a:latin typeface="Arial Narrow" panose="020B0606020202030204" pitchFamily="34" charset="0"/>
                <a:ea typeface="Times New Roman" panose="02020603050405020304" pitchFamily="18" charset="0"/>
                <a:cs typeface="Arial" panose="020B0604020202020204" pitchFamily="34" charset="0"/>
              </a:rPr>
              <a:t>Leis de Mendel</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Calibri" panose="020F0502020204030204" pitchFamily="34" charset="0"/>
                <a:cs typeface="Arial" panose="020B0604020202020204" pitchFamily="34" charset="0"/>
              </a:rPr>
              <a:t>[...]</a:t>
            </a:r>
            <a:endParaRPr lang="pt-BR" sz="2400" dirty="0">
              <a:effectLst/>
              <a:latin typeface="Arial Narrow" panose="020B0606020202030204" pitchFamily="34" charset="0"/>
              <a:ea typeface="Calibri" panose="020F0502020204030204" pitchFamily="34" charset="0"/>
            </a:endParaRPr>
          </a:p>
          <a:p>
            <a:pPr indent="449580" algn="just">
              <a:lnSpc>
                <a:spcPct val="107000"/>
              </a:lnSpc>
              <a:spcAft>
                <a:spcPts val="8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Leis de Mendel são um conjunto de fundamentos que explicam o mecanismo da transmissão hereditária durante as gerações.</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endParaRPr lang="pt-BR" sz="2400" b="1" u="sng"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758241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451AD98-20D8-255C-AA52-8BBDDB45F866}"/>
              </a:ext>
            </a:extLst>
          </p:cNvPr>
          <p:cNvSpPr txBox="1"/>
          <p:nvPr/>
        </p:nvSpPr>
        <p:spPr>
          <a:xfrm>
            <a:off x="515470" y="766057"/>
            <a:ext cx="11161059" cy="556177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449580" algn="just">
              <a:lnSpc>
                <a:spcPct val="115000"/>
              </a:lnSpc>
              <a:spcAft>
                <a:spcPts val="8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Os estudos do monge Gregor Mendel foram a base para explicar os mecanismos de hereditariedade. Ainda hoje, são reconhecidos como uma das maiores descobertas da Biologia. Isso fez com que Mendel fosse considerado o "Pai da Genética".</a:t>
            </a:r>
            <a:endParaRPr lang="pt-BR" sz="2400" dirty="0">
              <a:effectLst/>
              <a:latin typeface="Arial Narrow" panose="020B0606020202030204" pitchFamily="34" charset="0"/>
              <a:ea typeface="Calibri" panose="020F0502020204030204" pitchFamily="34" charset="0"/>
            </a:endParaRPr>
          </a:p>
          <a:p>
            <a:pPr indent="449580" algn="just">
              <a:lnSpc>
                <a:spcPct val="115000"/>
              </a:lnSpc>
              <a:spcAft>
                <a:spcPts val="8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A Segunda Lei de Mendel recebe o nome de Lei da Segregação Independente dos Genes ou Diibridismo. Ela possui o seguinte enunciado: “</a:t>
            </a:r>
            <a:r>
              <a:rPr lang="pt-BR" sz="2400" i="1" dirty="0">
                <a:effectLst/>
                <a:latin typeface="Arial Narrow" panose="020B0606020202030204" pitchFamily="34" charset="0"/>
                <a:ea typeface="Times New Roman" panose="02020603050405020304" pitchFamily="18" charset="0"/>
                <a:cs typeface="Arial" panose="020B0604020202020204" pitchFamily="34" charset="0"/>
              </a:rPr>
              <a:t>as diferenças de uma característica são herdadas independentemente das diferenças em outras características</a:t>
            </a:r>
            <a:r>
              <a:rPr lang="pt-BR" sz="2400" dirty="0">
                <a:effectLst/>
                <a:latin typeface="Arial Narrow" panose="020B0606020202030204" pitchFamily="34" charset="0"/>
                <a:ea typeface="Times New Roman" panose="02020603050405020304" pitchFamily="18" charset="0"/>
                <a:cs typeface="Arial" panose="020B0604020202020204" pitchFamily="34" charset="0"/>
              </a:rPr>
              <a:t>”.</a:t>
            </a:r>
            <a:endParaRPr lang="pt-BR" sz="2400" dirty="0">
              <a:effectLst/>
              <a:latin typeface="Arial Narrow" panose="020B0606020202030204" pitchFamily="34" charset="0"/>
              <a:ea typeface="Calibri" panose="020F0502020204030204" pitchFamily="34" charset="0"/>
            </a:endParaRPr>
          </a:p>
          <a:p>
            <a:pPr indent="449580" algn="just">
              <a:lnSpc>
                <a:spcPct val="115000"/>
              </a:lnSpc>
              <a:spcAft>
                <a:spcPts val="8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Nesse caso, Mendel também realizou o cruzamento de plantas com diferentes características. Ele cruzou plantas com sementes amarelas e lisas com plantas de sementes verdes e rugosas.</a:t>
            </a:r>
            <a:endParaRPr lang="pt-BR" sz="2400" dirty="0">
              <a:effectLst/>
              <a:latin typeface="Arial Narrow" panose="020B0606020202030204" pitchFamily="34" charset="0"/>
              <a:ea typeface="Calibri" panose="020F0502020204030204" pitchFamily="34" charset="0"/>
            </a:endParaRPr>
          </a:p>
          <a:p>
            <a:pPr indent="449580" algn="just">
              <a:lnSpc>
                <a:spcPct val="115000"/>
              </a:lnSpc>
              <a:spcAft>
                <a:spcPts val="8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Mendel já esperava que a geração F</a:t>
            </a:r>
            <a:r>
              <a:rPr lang="pt-BR" sz="2400" baseline="30000" dirty="0">
                <a:effectLst/>
                <a:latin typeface="Arial Narrow" panose="020B0606020202030204" pitchFamily="34" charset="0"/>
                <a:ea typeface="Times New Roman" panose="02020603050405020304" pitchFamily="18" charset="0"/>
                <a:cs typeface="Arial" panose="020B0604020202020204" pitchFamily="34" charset="0"/>
              </a:rPr>
              <a:t>1</a:t>
            </a:r>
            <a:r>
              <a:rPr lang="pt-BR" sz="2400" dirty="0">
                <a:effectLst/>
                <a:latin typeface="Arial Narrow" panose="020B0606020202030204" pitchFamily="34" charset="0"/>
                <a:ea typeface="Times New Roman" panose="02020603050405020304" pitchFamily="18" charset="0"/>
                <a:cs typeface="Arial" panose="020B0604020202020204" pitchFamily="34" charset="0"/>
              </a:rPr>
              <a:t> seria composta por 100% de sementes amarelas e lisas, pois essas características apresentam caráter dominante.</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       Por isso, fez o cruzamento dessa geração, pois imaginava que iriam surgir sementes verdes e rugosas, e ele estava certo.</a:t>
            </a:r>
            <a:endParaRPr lang="pt-BR" sz="2400" b="1" u="sng"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953909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451AD98-20D8-255C-AA52-8BBDDB45F866}"/>
              </a:ext>
            </a:extLst>
          </p:cNvPr>
          <p:cNvSpPr txBox="1"/>
          <p:nvPr/>
        </p:nvSpPr>
        <p:spPr>
          <a:xfrm>
            <a:off x="515470" y="766057"/>
            <a:ext cx="11161059" cy="54615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15000"/>
              </a:lnSpc>
              <a:spcAft>
                <a:spcPts val="8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	Os genótipos e fenótipos cruzados eram os seguintes:</a:t>
            </a:r>
            <a:endParaRPr lang="pt-BR" sz="2400" dirty="0">
              <a:effectLst/>
              <a:latin typeface="Calibri" panose="020F0502020204030204" pitchFamily="34" charset="0"/>
              <a:ea typeface="Calibri" panose="020F0502020204030204" pitchFamily="34" charset="0"/>
            </a:endParaRPr>
          </a:p>
          <a:p>
            <a:pPr marL="95250" algn="just">
              <a:lnSpc>
                <a:spcPct val="115000"/>
              </a:lnSpc>
              <a:spcAft>
                <a:spcPts val="800"/>
              </a:spcAft>
            </a:pPr>
            <a:r>
              <a:rPr lang="pt-BR" sz="2400" b="1" dirty="0">
                <a:effectLst/>
                <a:latin typeface="Arial Narrow" panose="020B0606020202030204" pitchFamily="34" charset="0"/>
                <a:ea typeface="Times New Roman" panose="02020603050405020304" pitchFamily="18" charset="0"/>
                <a:cs typeface="Arial" panose="020B0604020202020204" pitchFamily="34" charset="0"/>
              </a:rPr>
              <a:t>V_</a:t>
            </a:r>
            <a:r>
              <a:rPr lang="pt-BR" sz="2400" dirty="0">
                <a:effectLst/>
                <a:latin typeface="Arial Narrow" panose="020B0606020202030204" pitchFamily="34" charset="0"/>
                <a:ea typeface="Times New Roman" panose="02020603050405020304" pitchFamily="18" charset="0"/>
                <a:cs typeface="Arial" panose="020B0604020202020204" pitchFamily="34" charset="0"/>
              </a:rPr>
              <a:t>: Dominante (cor Amarela)</a:t>
            </a:r>
            <a:endParaRPr lang="pt-BR" sz="2400" dirty="0">
              <a:effectLst/>
              <a:latin typeface="Calibri" panose="020F0502020204030204" pitchFamily="34" charset="0"/>
              <a:ea typeface="Calibri" panose="020F0502020204030204" pitchFamily="34" charset="0"/>
            </a:endParaRPr>
          </a:p>
          <a:p>
            <a:pPr marL="95250" algn="just">
              <a:lnSpc>
                <a:spcPct val="115000"/>
              </a:lnSpc>
              <a:spcAft>
                <a:spcPts val="800"/>
              </a:spcAft>
            </a:pPr>
            <a:r>
              <a:rPr lang="pt-BR" sz="2400" b="1" dirty="0">
                <a:effectLst/>
                <a:latin typeface="Arial Narrow" panose="020B0606020202030204" pitchFamily="34" charset="0"/>
                <a:ea typeface="Times New Roman" panose="02020603050405020304" pitchFamily="18" charset="0"/>
                <a:cs typeface="Arial" panose="020B0604020202020204" pitchFamily="34" charset="0"/>
              </a:rPr>
              <a:t>R_</a:t>
            </a:r>
            <a:r>
              <a:rPr lang="pt-BR" sz="2400" dirty="0">
                <a:effectLst/>
                <a:latin typeface="Arial Narrow" panose="020B0606020202030204" pitchFamily="34" charset="0"/>
                <a:ea typeface="Times New Roman" panose="02020603050405020304" pitchFamily="18" charset="0"/>
                <a:cs typeface="Arial" panose="020B0604020202020204" pitchFamily="34" charset="0"/>
              </a:rPr>
              <a:t>: Dominante (forma Lisa)</a:t>
            </a:r>
            <a:endParaRPr lang="pt-BR" sz="2400" dirty="0">
              <a:effectLst/>
              <a:latin typeface="Calibri" panose="020F0502020204030204" pitchFamily="34" charset="0"/>
              <a:ea typeface="Calibri" panose="020F0502020204030204" pitchFamily="34" charset="0"/>
            </a:endParaRPr>
          </a:p>
          <a:p>
            <a:pPr marL="95250" algn="just">
              <a:lnSpc>
                <a:spcPct val="115000"/>
              </a:lnSpc>
              <a:spcAft>
                <a:spcPts val="800"/>
              </a:spcAft>
            </a:pPr>
            <a:r>
              <a:rPr lang="pt-BR" sz="2400" b="1" dirty="0">
                <a:effectLst/>
                <a:latin typeface="Arial Narrow" panose="020B0606020202030204" pitchFamily="34" charset="0"/>
                <a:ea typeface="Times New Roman" panose="02020603050405020304" pitchFamily="18" charset="0"/>
                <a:cs typeface="Arial" panose="020B0604020202020204" pitchFamily="34" charset="0"/>
              </a:rPr>
              <a:t>vv</a:t>
            </a:r>
            <a:r>
              <a:rPr lang="pt-BR" sz="2400" dirty="0">
                <a:effectLst/>
                <a:latin typeface="Arial Narrow" panose="020B0606020202030204" pitchFamily="34" charset="0"/>
                <a:ea typeface="Times New Roman" panose="02020603050405020304" pitchFamily="18" charset="0"/>
                <a:cs typeface="Arial" panose="020B0604020202020204" pitchFamily="34" charset="0"/>
              </a:rPr>
              <a:t>: Recessivo (cor Verde)</a:t>
            </a:r>
            <a:endParaRPr lang="pt-BR" sz="2400" dirty="0">
              <a:effectLst/>
              <a:latin typeface="Calibri" panose="020F0502020204030204" pitchFamily="34" charset="0"/>
              <a:ea typeface="Calibri" panose="020F0502020204030204" pitchFamily="34" charset="0"/>
            </a:endParaRPr>
          </a:p>
          <a:p>
            <a:pPr marL="95250" algn="just">
              <a:lnSpc>
                <a:spcPct val="115000"/>
              </a:lnSpc>
              <a:spcAft>
                <a:spcPts val="800"/>
              </a:spcAft>
            </a:pPr>
            <a:r>
              <a:rPr lang="pt-BR" sz="2400" b="1" dirty="0">
                <a:effectLst/>
                <a:latin typeface="Arial Narrow" panose="020B0606020202030204" pitchFamily="34" charset="0"/>
                <a:ea typeface="Times New Roman" panose="02020603050405020304" pitchFamily="18" charset="0"/>
                <a:cs typeface="Arial" panose="020B0604020202020204" pitchFamily="34" charset="0"/>
              </a:rPr>
              <a:t>rr</a:t>
            </a:r>
            <a:r>
              <a:rPr lang="pt-BR" sz="2400" dirty="0">
                <a:effectLst/>
                <a:latin typeface="Arial Narrow" panose="020B0606020202030204" pitchFamily="34" charset="0"/>
                <a:ea typeface="Times New Roman" panose="02020603050405020304" pitchFamily="18" charset="0"/>
                <a:cs typeface="Arial" panose="020B0604020202020204" pitchFamily="34" charset="0"/>
              </a:rPr>
              <a:t>: Recessivo (forma Rugosa)</a:t>
            </a:r>
          </a:p>
          <a:p>
            <a:pPr marL="95250" algn="just">
              <a:lnSpc>
                <a:spcPct val="115000"/>
              </a:lnSpc>
              <a:spcAft>
                <a:spcPts val="800"/>
              </a:spcAft>
            </a:pPr>
            <a:endParaRPr lang="pt-BR" sz="240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t>
            </a:r>
          </a:p>
          <a:p>
            <a:pPr algn="just">
              <a:lnSpc>
                <a:spcPct val="115000"/>
              </a:lnSpc>
              <a:spcAft>
                <a:spcPts val="800"/>
              </a:spcAft>
            </a:pPr>
            <a:endParaRPr lang="pt-BR" sz="2400" dirty="0">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Mendel descobriu na geração F² diferentes fenótipos nas seguintes proporções: 9 amarelas e lisas; 3 amarelas e rugosas; 3 verdes e lisas; 1 verde e rugosa.</a:t>
            </a:r>
            <a:endParaRPr lang="pt-BR" sz="2400" dirty="0">
              <a:effectLst/>
              <a:latin typeface="Arial Narrow" panose="020B0606020202030204" pitchFamily="34" charset="0"/>
              <a:ea typeface="Calibri" panose="020F0502020204030204" pitchFamily="34" charset="0"/>
            </a:endParaRPr>
          </a:p>
          <a:p>
            <a:pPr algn="r">
              <a:lnSpc>
                <a:spcPct val="115000"/>
              </a:lnSpc>
              <a:spcAft>
                <a:spcPts val="800"/>
              </a:spcAft>
            </a:pPr>
            <a:r>
              <a:rPr lang="pt-BR" sz="1200" dirty="0">
                <a:effectLst/>
                <a:latin typeface="Arial Narrow" panose="020B0606020202030204" pitchFamily="34" charset="0"/>
                <a:ea typeface="Arial Narrow" panose="020B0606020202030204" pitchFamily="34" charset="0"/>
                <a:cs typeface="Arial Narrow" panose="020B0606020202030204" pitchFamily="34" charset="0"/>
              </a:rPr>
              <a:t>Disponível em: https://www.todamateria.com.br/leis-de-mendel/. Acesso em 13 jun. 2023.</a:t>
            </a:r>
            <a:endParaRPr lang="pt-BR" sz="2400" dirty="0">
              <a:effectLst/>
              <a:latin typeface="Calibri" panose="020F0502020204030204" pitchFamily="34" charset="0"/>
              <a:ea typeface="Calibri" panose="020F0502020204030204" pitchFamily="34" charset="0"/>
            </a:endParaRPr>
          </a:p>
        </p:txBody>
      </p:sp>
      <p:pic>
        <p:nvPicPr>
          <p:cNvPr id="2" name="Imagem 1">
            <a:extLst>
              <a:ext uri="{FF2B5EF4-FFF2-40B4-BE49-F238E27FC236}">
                <a16:creationId xmlns:a16="http://schemas.microsoft.com/office/drawing/2014/main" id="{5C5EAB35-EED5-D7ED-E6A5-2A6AE926FD7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34635" y="1260885"/>
            <a:ext cx="5066197" cy="3678668"/>
          </a:xfrm>
          <a:prstGeom prst="rect">
            <a:avLst/>
          </a:prstGeom>
          <a:noFill/>
        </p:spPr>
      </p:pic>
    </p:spTree>
    <p:extLst>
      <p:ext uri="{BB962C8B-B14F-4D97-AF65-F5344CB8AC3E}">
        <p14:creationId xmlns:p14="http://schemas.microsoft.com/office/powerpoint/2010/main" val="38466331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0049" y="738416"/>
            <a:ext cx="11388539" cy="5873467"/>
          </a:xfrm>
          <a:prstGeom prst="rect">
            <a:avLst/>
          </a:prstGeom>
          <a:noFill/>
        </p:spPr>
        <p:txBody>
          <a:bodyPr wrap="square">
            <a:spAutoFit/>
          </a:bodyPr>
          <a:lstStyle/>
          <a:p>
            <a:r>
              <a:rPr lang="pt-BR" sz="2400" b="1" dirty="0">
                <a:latin typeface="Arial Narrow" panose="020B0606020202030204" pitchFamily="34" charset="0"/>
              </a:rPr>
              <a:t>20</a:t>
            </a:r>
            <a:r>
              <a:rPr lang="pt-BR" sz="2400" dirty="0">
                <a:latin typeface="Arial Narrow" panose="020B0606020202030204" pitchFamily="34" charset="0"/>
              </a:rPr>
              <a:t>. O que menciona a Segunda  Lei de Mendel?</a:t>
            </a:r>
          </a:p>
          <a:p>
            <a:endParaRPr lang="pt-BR" sz="2400" dirty="0">
              <a:latin typeface="Arial Narrow" panose="020B0606020202030204" pitchFamily="34" charset="0"/>
            </a:endParaRPr>
          </a:p>
          <a:p>
            <a:endParaRPr lang="pt-BR" sz="2400" dirty="0">
              <a:latin typeface="Arial Narrow" panose="020B0606020202030204" pitchFamily="34" charset="0"/>
            </a:endParaRPr>
          </a:p>
          <a:p>
            <a:r>
              <a:rPr lang="pt-BR" sz="2400" b="1" dirty="0">
                <a:effectLst/>
                <a:latin typeface="Arial Narrow" panose="020B0606020202030204" pitchFamily="34" charset="0"/>
                <a:ea typeface="Calibri" panose="020F0502020204030204" pitchFamily="34" charset="0"/>
                <a:cs typeface="Arial" panose="020B0604020202020204" pitchFamily="34" charset="0"/>
              </a:rPr>
              <a:t>21</a:t>
            </a:r>
            <a:r>
              <a:rPr lang="pt-BR" sz="2400" dirty="0">
                <a:effectLst/>
                <a:latin typeface="Arial Narrow" panose="020B0606020202030204" pitchFamily="34" charset="0"/>
                <a:ea typeface="Calibri" panose="020F0502020204030204" pitchFamily="34" charset="0"/>
                <a:cs typeface="Arial" panose="020B0604020202020204" pitchFamily="34" charset="0"/>
              </a:rPr>
              <a:t>. Quando Mendel </a:t>
            </a:r>
            <a:r>
              <a:rPr lang="pt-BR" sz="2400" dirty="0">
                <a:solidFill>
                  <a:srgbClr val="404040"/>
                </a:solidFill>
                <a:effectLst/>
                <a:latin typeface="Arial Narrow" panose="020B0606020202030204" pitchFamily="34" charset="0"/>
                <a:ea typeface="Times New Roman" panose="02020603050405020304" pitchFamily="18" charset="0"/>
                <a:cs typeface="Arial" panose="020B0604020202020204" pitchFamily="34" charset="0"/>
              </a:rPr>
              <a:t>fez o cruzamento da geração F1(VrRr), ele imaginava que iriam surgir, na geração seguinte, sementes verdes e rugosas. Ele estava certo? Justifique.</a:t>
            </a:r>
            <a:endParaRPr lang="pt-BR" sz="2400" dirty="0">
              <a:effectLst/>
              <a:latin typeface="Arial Narrow" panose="020B0606020202030204" pitchFamily="34" charset="0"/>
              <a:ea typeface="Calibri" panose="020F0502020204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r>
              <a:rPr lang="pt-BR" sz="2400" b="1" dirty="0">
                <a:solidFill>
                  <a:srgbClr val="40404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22</a:t>
            </a:r>
            <a:r>
              <a:rPr lang="pt-BR" sz="2400" dirty="0">
                <a:solidFill>
                  <a:srgbClr val="40404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t>
            </a:r>
            <a:r>
              <a:rPr lang="pt-BR" sz="2400" dirty="0">
                <a:effectLst/>
                <a:latin typeface="Arial Narrow" panose="020B0606020202030204" pitchFamily="34" charset="0"/>
                <a:ea typeface="Calibri" panose="020F0502020204030204" pitchFamily="34" charset="0"/>
                <a:cs typeface="Arial" panose="020B0604020202020204" pitchFamily="34" charset="0"/>
              </a:rPr>
              <a:t> Quais são as proporções  dos genótipos  da </a:t>
            </a:r>
            <a:r>
              <a:rPr lang="pt-BR" sz="2400" dirty="0">
                <a:solidFill>
                  <a:srgbClr val="40404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geração F2?</a:t>
            </a:r>
            <a:endParaRPr lang="pt-BR" sz="2400" dirty="0">
              <a:effectLst/>
              <a:latin typeface="Arial Narrow" panose="020B0606020202030204" pitchFamily="34" charset="0"/>
              <a:ea typeface="Calibri" panose="020F0502020204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pPr algn="just">
              <a:lnSpc>
                <a:spcPct val="115000"/>
              </a:lnSpc>
              <a:spcAft>
                <a:spcPts val="800"/>
              </a:spcAft>
            </a:pPr>
            <a:r>
              <a:rPr lang="pt-BR" sz="2400" b="1"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23</a:t>
            </a:r>
            <a:r>
              <a:rPr lang="pt-BR" sz="24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Considerando a Segunda Lei de Mendel, q</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uais gametas podem ser formados por um indivíduo diíhíbrido AaBb?</a:t>
            </a:r>
            <a:endParaRPr lang="pt-BR" sz="2400" dirty="0">
              <a:effectLst/>
              <a:highlight>
                <a:srgbClr val="FFFFFF"/>
              </a:highlight>
              <a:latin typeface="Arial Narrow" panose="020B0606020202030204" pitchFamily="34" charset="0"/>
              <a:ea typeface="Calibri" panose="020F0502020204030204" pitchFamily="34" charset="0"/>
            </a:endParaRPr>
          </a:p>
          <a:p>
            <a:pPr algn="just">
              <a:lnSpc>
                <a:spcPct val="115000"/>
              </a:lnSpc>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(A) AB, Ab, aB e ab.	(B) AB e ab.	(C) Ab e Bb.	(D) A, a, B e b.	(E) AA, aa, BB e bb</a:t>
            </a:r>
            <a:endParaRPr lang="pt-BR" dirty="0"/>
          </a:p>
        </p:txBody>
      </p:sp>
    </p:spTree>
    <p:extLst>
      <p:ext uri="{BB962C8B-B14F-4D97-AF65-F5344CB8AC3E}">
        <p14:creationId xmlns:p14="http://schemas.microsoft.com/office/powerpoint/2010/main" val="31783921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0049" y="738416"/>
            <a:ext cx="11388539" cy="5929828"/>
          </a:xfrm>
          <a:prstGeom prst="rect">
            <a:avLst/>
          </a:prstGeom>
          <a:noFill/>
        </p:spPr>
        <p:txBody>
          <a:bodyPr wrap="square">
            <a:spAutoFit/>
          </a:bodyPr>
          <a:lstStyle/>
          <a:p>
            <a:r>
              <a:rPr lang="pt-BR" sz="2400" b="1" dirty="0">
                <a:latin typeface="Arial Narrow" panose="020B0606020202030204" pitchFamily="34" charset="0"/>
              </a:rPr>
              <a:t>24</a:t>
            </a:r>
            <a:r>
              <a:rPr lang="pt-BR" sz="2400" dirty="0">
                <a:latin typeface="Arial Narrow" panose="020B0606020202030204" pitchFamily="34" charset="0"/>
              </a:rPr>
              <a:t>.  Analisando as Leis de Mendel, qual é a principal diferença entre a Primeira e a Segunda Lei?</a:t>
            </a:r>
          </a:p>
          <a:p>
            <a:r>
              <a:rPr lang="pt-BR" sz="2400" dirty="0">
                <a:latin typeface="Arial Narrow" panose="020B0606020202030204" pitchFamily="34" charset="0"/>
              </a:rPr>
              <a:t>(A) Não há diferença, ambas tratam da hereditariedade.</a:t>
            </a:r>
          </a:p>
          <a:p>
            <a:r>
              <a:rPr lang="pt-BR" sz="2400" dirty="0">
                <a:latin typeface="Arial Narrow" panose="020B0606020202030204" pitchFamily="34" charset="0"/>
              </a:rPr>
              <a:t>(B) A Primeira investiga a cor; a Segunda apenas a textura das ervilhas.</a:t>
            </a:r>
          </a:p>
          <a:p>
            <a:r>
              <a:rPr lang="pt-BR" sz="2400" dirty="0">
                <a:latin typeface="Arial Narrow" panose="020B0606020202030204" pitchFamily="34" charset="0"/>
              </a:rPr>
              <a:t>(C) A Primeira foi criada por Gregor Mendel; a Segunda por seu irmão Ernest Mendel.</a:t>
            </a:r>
          </a:p>
          <a:p>
            <a:r>
              <a:rPr lang="pt-BR" sz="2400" dirty="0">
                <a:latin typeface="Arial Narrow" panose="020B0606020202030204" pitchFamily="34" charset="0"/>
              </a:rPr>
              <a:t>(D) Na Primeira aborda-se a segregação independente, na Segunda a segregação dependente.</a:t>
            </a:r>
          </a:p>
          <a:p>
            <a:r>
              <a:rPr lang="pt-BR" sz="2400" dirty="0">
                <a:latin typeface="Arial Narrow" panose="020B0606020202030204" pitchFamily="34" charset="0"/>
              </a:rPr>
              <a:t>(E) Na primeira, verifica-se a expressão de apenas uma característica (monoibridismo), na segunda, duas ou mais características (diibridismo).</a:t>
            </a:r>
          </a:p>
          <a:p>
            <a:endParaRPr lang="pt-BR" sz="2400" dirty="0">
              <a:latin typeface="Arial Narrow" panose="020B0606020202030204" pitchFamily="34" charset="0"/>
            </a:endParaRPr>
          </a:p>
          <a:p>
            <a:pPr algn="just">
              <a:lnSpc>
                <a:spcPct val="115000"/>
              </a:lnSpc>
              <a:spcAft>
                <a:spcPts val="800"/>
              </a:spcAft>
            </a:pPr>
            <a:r>
              <a:rPr lang="pt-BR" sz="2400" b="1"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25</a:t>
            </a:r>
            <a:r>
              <a:rPr lang="pt-BR" sz="24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Considere a seguinte situação: Uma mulher com olhos escuros e visão normal (AaMm) casou com um homem de olhos claros e míope (aamm). Sabendo que os olhos escuros e a visão normal são determinados por genes dominantes (A e M), marque a alternativa que indica a probabilidade de nascer uma criança de olhos claros e visão normal.</a:t>
            </a:r>
            <a:endParaRPr lang="pt-BR" sz="2400" dirty="0">
              <a:effectLst/>
              <a:highlight>
                <a:srgbClr val="FFFFFF"/>
              </a:highlight>
              <a:latin typeface="Arial Narrow" panose="020B0606020202030204" pitchFamily="34" charset="0"/>
              <a:ea typeface="Calibri" panose="020F0502020204030204" pitchFamily="34" charset="0"/>
            </a:endParaRPr>
          </a:p>
          <a:p>
            <a:pPr>
              <a:lnSpc>
                <a:spcPct val="115000"/>
              </a:lnSpc>
              <a:spcAft>
                <a:spcPts val="800"/>
              </a:spcAft>
            </a:pPr>
            <a:r>
              <a:rPr lang="pt-BR" sz="24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 ½		(B) 1/3		(C) ¼		(D) 1/5		(E) 1/6</a:t>
            </a:r>
            <a:endParaRPr lang="pt-BR" sz="2400" dirty="0">
              <a:effectLst/>
              <a:highlight>
                <a:srgbClr val="FFFFFF"/>
              </a:highlight>
              <a:latin typeface="Arial Narrow" panose="020B0606020202030204" pitchFamily="34" charset="0"/>
              <a:ea typeface="Calibri" panose="020F0502020204030204" pitchFamily="34" charset="0"/>
            </a:endParaRPr>
          </a:p>
          <a:p>
            <a:endParaRPr lang="pt-BR" dirty="0"/>
          </a:p>
          <a:p>
            <a:endParaRPr lang="pt-BR" dirty="0"/>
          </a:p>
        </p:txBody>
      </p:sp>
    </p:spTree>
    <p:extLst>
      <p:ext uri="{BB962C8B-B14F-4D97-AF65-F5344CB8AC3E}">
        <p14:creationId xmlns:p14="http://schemas.microsoft.com/office/powerpoint/2010/main" val="2485164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1730" y="962534"/>
            <a:ext cx="11388539" cy="4423262"/>
          </a:xfrm>
          <a:prstGeom prst="rect">
            <a:avLst/>
          </a:prstGeom>
          <a:noFill/>
        </p:spPr>
        <p:txBody>
          <a:bodyPr wrap="square">
            <a:spAutoFit/>
          </a:bodyPr>
          <a:lstStyle/>
          <a:p>
            <a:pPr algn="just">
              <a:lnSpc>
                <a:spcPct val="107000"/>
              </a:lnSpc>
              <a:spcAft>
                <a:spcPts val="800"/>
              </a:spcAft>
            </a:pPr>
            <a:r>
              <a:rPr lang="pt-BR" sz="2400" b="1"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26</a:t>
            </a:r>
            <a:r>
              <a:rPr lang="pt-BR" sz="24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 cor amarela em ervilhas é dominante em relação à verde. Do cruzamento de heterozigotos, nasceram 720 descendentes. Assinale a opção que corresponde à quantidade de descendentes amarelos.</a:t>
            </a:r>
            <a:endParaRPr lang="pt-BR" sz="2400" dirty="0">
              <a:effectLst/>
              <a:highlight>
                <a:srgbClr val="FFFFFF"/>
              </a:highligh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 360</a:t>
            </a:r>
            <a:endParaRPr lang="pt-BR" sz="2400" dirty="0">
              <a:effectLst/>
              <a:highlight>
                <a:srgbClr val="FFFFFF"/>
              </a:highligh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(B) 180</a:t>
            </a:r>
            <a:endParaRPr lang="pt-BR" sz="2400" dirty="0">
              <a:effectLst/>
              <a:highlight>
                <a:srgbClr val="FFFFFF"/>
              </a:highligh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(C) 720</a:t>
            </a:r>
            <a:endParaRPr lang="pt-BR" sz="2400" dirty="0">
              <a:effectLst/>
              <a:highlight>
                <a:srgbClr val="FFFFFF"/>
              </a:highligh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(D) 1250</a:t>
            </a:r>
            <a:endParaRPr lang="pt-BR" sz="2400" dirty="0">
              <a:effectLst/>
              <a:highlight>
                <a:srgbClr val="FFFFFF"/>
              </a:highligh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(E) 540</a:t>
            </a:r>
            <a:endParaRPr lang="pt-BR" sz="2400" dirty="0">
              <a:effectLst/>
              <a:highlight>
                <a:srgbClr val="FFFFFF"/>
              </a:highlight>
              <a:latin typeface="Arial Narrow" panose="020B0606020202030204" pitchFamily="34" charset="0"/>
              <a:ea typeface="Calibri" panose="020F0502020204030204" pitchFamily="34" charset="0"/>
            </a:endParaRPr>
          </a:p>
          <a:p>
            <a:endParaRPr lang="pt-BR" dirty="0"/>
          </a:p>
          <a:p>
            <a:endParaRPr lang="pt-BR" dirty="0"/>
          </a:p>
        </p:txBody>
      </p:sp>
    </p:spTree>
    <p:extLst>
      <p:ext uri="{BB962C8B-B14F-4D97-AF65-F5344CB8AC3E}">
        <p14:creationId xmlns:p14="http://schemas.microsoft.com/office/powerpoint/2010/main" val="1523012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DBD5924E-9A03-D8C1-0CC0-0AEF8519CD5A}"/>
              </a:ext>
            </a:extLst>
          </p:cNvPr>
          <p:cNvSpPr/>
          <p:nvPr/>
        </p:nvSpPr>
        <p:spPr>
          <a:xfrm>
            <a:off x="2339788" y="663385"/>
            <a:ext cx="7512424" cy="1174376"/>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lnSpc>
                <a:spcPct val="115000"/>
              </a:lnSpc>
              <a:spcAft>
                <a:spcPts val="800"/>
              </a:spcAft>
              <a:tabLst>
                <a:tab pos="90170" algn="l"/>
                <a:tab pos="180340" algn="l"/>
              </a:tabLst>
            </a:pPr>
            <a:r>
              <a:rPr lang="pt-BR" sz="3600" b="1" dirty="0">
                <a:solidFill>
                  <a:schemeClr val="tx1"/>
                </a:solidFill>
                <a:effectLst/>
                <a:latin typeface="Arial Narrow" panose="020B0606020202030204" pitchFamily="34" charset="0"/>
              </a:rPr>
              <a:t>SETEMBRO/SEMANA 7 e 8</a:t>
            </a:r>
          </a:p>
        </p:txBody>
      </p:sp>
      <p:pic>
        <p:nvPicPr>
          <p:cNvPr id="6" name="Imagem 5">
            <a:extLst>
              <a:ext uri="{FF2B5EF4-FFF2-40B4-BE49-F238E27FC236}">
                <a16:creationId xmlns:a16="http://schemas.microsoft.com/office/drawing/2014/main" id="{E9254C44-554A-BD0B-DAD3-2F1EBBA0B371}"/>
              </a:ext>
            </a:extLst>
          </p:cNvPr>
          <p:cNvPicPr>
            <a:picLocks noChangeAspect="1"/>
          </p:cNvPicPr>
          <p:nvPr/>
        </p:nvPicPr>
        <p:blipFill>
          <a:blip r:embed="rId2"/>
          <a:stretch>
            <a:fillRect/>
          </a:stretch>
        </p:blipFill>
        <p:spPr>
          <a:xfrm>
            <a:off x="2104468" y="2143108"/>
            <a:ext cx="7983064" cy="4239217"/>
          </a:xfrm>
          <a:prstGeom prst="rect">
            <a:avLst/>
          </a:prstGeom>
        </p:spPr>
      </p:pic>
    </p:spTree>
    <p:extLst>
      <p:ext uri="{BB962C8B-B14F-4D97-AF65-F5344CB8AC3E}">
        <p14:creationId xmlns:p14="http://schemas.microsoft.com/office/powerpoint/2010/main" val="430765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451AD98-20D8-255C-AA52-8BBDDB45F866}"/>
              </a:ext>
            </a:extLst>
          </p:cNvPr>
          <p:cNvSpPr txBox="1"/>
          <p:nvPr/>
        </p:nvSpPr>
        <p:spPr>
          <a:xfrm>
            <a:off x="515470" y="909491"/>
            <a:ext cx="11161059" cy="505920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IV</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b="1" u="sng" dirty="0">
                <a:effectLst/>
                <a:latin typeface="Arial Narrow" panose="020B0606020202030204" pitchFamily="34" charset="0"/>
                <a:ea typeface="Calibri" panose="020F0502020204030204" pitchFamily="34" charset="0"/>
              </a:rPr>
              <a:t>Genética molecular</a:t>
            </a:r>
            <a:endParaRPr lang="pt-BR" sz="2400" dirty="0">
              <a:effectLst/>
              <a:latin typeface="Arial Narrow" panose="020B0606020202030204" pitchFamily="34" charset="0"/>
              <a:ea typeface="Calibri" panose="020F0502020204030204" pitchFamily="34" charset="0"/>
            </a:endParaRPr>
          </a:p>
          <a:p>
            <a:pPr>
              <a:lnSpc>
                <a:spcPct val="115000"/>
              </a:lnSpc>
              <a:spcAft>
                <a:spcPts val="800"/>
              </a:spcAft>
            </a:pPr>
            <a:endParaRPr lang="pt-BR" sz="800" b="1" dirty="0">
              <a:effectLst/>
              <a:latin typeface="Arial Narrow" panose="020B0606020202030204" pitchFamily="34" charset="0"/>
              <a:ea typeface="Calibri" panose="020F0502020204030204" pitchFamily="34" charset="0"/>
              <a:cs typeface="Arial" panose="020B0604020202020204" pitchFamily="34" charset="0"/>
            </a:endParaRPr>
          </a:p>
          <a:p>
            <a:pPr>
              <a:lnSpc>
                <a:spcPct val="115000"/>
              </a:lnSpc>
              <a:spcAft>
                <a:spcPts val="800"/>
              </a:spcAft>
            </a:pPr>
            <a:r>
              <a:rPr lang="pt-BR" sz="2400" b="1" dirty="0">
                <a:effectLst/>
                <a:latin typeface="Arial Narrow" panose="020B0606020202030204" pitchFamily="34" charset="0"/>
                <a:ea typeface="Calibri" panose="020F0502020204030204" pitchFamily="34" charset="0"/>
                <a:cs typeface="Arial" panose="020B0604020202020204" pitchFamily="34" charset="0"/>
              </a:rPr>
              <a:t>O que é clonagem?</a:t>
            </a:r>
            <a:endParaRPr lang="pt-BR" sz="2400" dirty="0">
              <a:effectLst/>
              <a:latin typeface="Arial Narrow" panose="020B0606020202030204" pitchFamily="34" charset="0"/>
              <a:ea typeface="Calibri" panose="020F0502020204030204" pitchFamily="34" charset="0"/>
            </a:endParaRPr>
          </a:p>
          <a:p>
            <a:pPr>
              <a:lnSpc>
                <a:spcPct val="115000"/>
              </a:lnSpc>
              <a:spcAft>
                <a:spcPts val="800"/>
              </a:spcAft>
            </a:pPr>
            <a:r>
              <a:rPr lang="pt-BR" sz="2400" b="1" dirty="0">
                <a:effectLst/>
                <a:latin typeface="Arial Narrow" panose="020B0606020202030204" pitchFamily="34" charset="0"/>
                <a:ea typeface="Calibri" panose="020F0502020204030204" pitchFamily="34" charset="0"/>
                <a:cs typeface="Arial" panose="020B0604020202020204" pitchFamily="34" charset="0"/>
              </a:rPr>
              <a:t> </a:t>
            </a:r>
          </a:p>
          <a:p>
            <a:pPr>
              <a:lnSpc>
                <a:spcPct val="115000"/>
              </a:lnSpc>
              <a:spcAft>
                <a:spcPts val="800"/>
              </a:spcAft>
            </a:pPr>
            <a:r>
              <a:rPr lang="pt-BR" sz="2400" b="1" dirty="0">
                <a:latin typeface="Arial Narrow" panose="020B0606020202030204" pitchFamily="34" charset="0"/>
                <a:ea typeface="Calibri" panose="020F0502020204030204" pitchFamily="34" charset="0"/>
                <a:cs typeface="Arial" panose="020B0604020202020204" pitchFamily="34" charset="0"/>
              </a:rPr>
              <a:t>	</a:t>
            </a:r>
            <a:r>
              <a:rPr lang="pt-BR" sz="2400" dirty="0">
                <a:effectLst/>
                <a:latin typeface="Arial Narrow" panose="020B0606020202030204" pitchFamily="34" charset="0"/>
                <a:ea typeface="Calibri" panose="020F0502020204030204" pitchFamily="34" charset="0"/>
                <a:cs typeface="Arial" panose="020B0604020202020204" pitchFamily="34" charset="0"/>
              </a:rPr>
              <a:t>A clonagem é um mecanismo de propagação realizado por organismos que apresentam reprodução assexuada, como algumas espécies de bactérias, hidras, entre outras. 	Na reprodução assexuada, um único indivíduo origina seus descendentes, ou seja, não há troca de material genético com outro organismo, assim, todos os descendentes são idênticos ao organismo que os gerou, sendo chamados de clones.</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693830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451AD98-20D8-255C-AA52-8BBDDB45F866}"/>
              </a:ext>
            </a:extLst>
          </p:cNvPr>
          <p:cNvSpPr txBox="1"/>
          <p:nvPr/>
        </p:nvSpPr>
        <p:spPr>
          <a:xfrm>
            <a:off x="515470" y="676406"/>
            <a:ext cx="11161059" cy="546200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449580" algn="just">
              <a:lnSpc>
                <a:spcPct val="115000"/>
              </a:lnSpc>
              <a:spcAft>
                <a:spcPts val="800"/>
              </a:spcAft>
            </a:pPr>
            <a:r>
              <a:rPr lang="pt-BR" sz="2400" dirty="0">
                <a:effectLst/>
                <a:latin typeface="Arial Narrow" panose="020B0606020202030204" pitchFamily="34" charset="0"/>
                <a:ea typeface="Calibri" panose="020F0502020204030204" pitchFamily="34" charset="0"/>
                <a:cs typeface="Arial" panose="020B0604020202020204" pitchFamily="34" charset="0"/>
              </a:rPr>
              <a:t>Clones podem ser definidos como um conjunto de moléculas, células ou organismos que se originou a partir de única célula, sendo idêntico a ela. Algumas espécies de plantas podem produzir clones por meio de brotamento ou reprodução por estaca, por exemplo. Na espécie humana, os gêmeos univitelinos ou gêmeos idênticos podem ser considerados clones, pois se originam a partir de um mesmo óvulo fecundado e carregam um patrimônio genético idêntico. Eles originam-se a partir de uma única célula, apresentando, assim, as mesmas características de seu progenitor.</a:t>
            </a:r>
          </a:p>
          <a:p>
            <a:pPr indent="449580" algn="just">
              <a:lnSpc>
                <a:spcPct val="115000"/>
              </a:lnSpc>
              <a:spcAft>
                <a:spcPts val="800"/>
              </a:spcAft>
            </a:pPr>
            <a:endParaRPr lang="pt-BR" sz="2400" dirty="0">
              <a:effectLst/>
              <a:latin typeface="Arial Narrow" panose="020B0606020202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endParaRPr lang="pt-BR" sz="2400" dirty="0">
              <a:latin typeface="Arial Narrow" panose="020B0606020202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endParaRPr lang="pt-BR" sz="2400" dirty="0">
              <a:effectLst/>
              <a:latin typeface="Arial Narrow" panose="020B0606020202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endParaRPr lang="pt-BR" sz="2400" dirty="0">
              <a:latin typeface="Arial Narrow" panose="020B0606020202030204" pitchFamily="34" charset="0"/>
              <a:ea typeface="Calibri" panose="020F0502020204030204" pitchFamily="34" charset="0"/>
              <a:cs typeface="Arial" panose="020B0604020202020204" pitchFamily="34" charset="0"/>
            </a:endParaRPr>
          </a:p>
          <a:p>
            <a:pPr algn="r"/>
            <a:r>
              <a:rPr lang="pt-BR" sz="1200" dirty="0">
                <a:effectLst/>
                <a:latin typeface="Arial Narrow" panose="020B0606020202030204" pitchFamily="34" charset="0"/>
                <a:ea typeface="Arial Narrow" panose="020B0606020202030204" pitchFamily="34" charset="0"/>
                <a:cs typeface="Arial Narrow" panose="020B0606020202030204" pitchFamily="34" charset="0"/>
              </a:rPr>
              <a:t>                                    Disponível em : https://www.biologianet.com/genetica/clonagem.htm. Acesso em 27 mai.2024.</a:t>
            </a:r>
            <a:endParaRPr lang="pt-BR" sz="1200" dirty="0">
              <a:effectLst/>
              <a:latin typeface="Calibri" panose="020F0502020204030204" pitchFamily="34" charset="0"/>
              <a:ea typeface="Calibri" panose="020F0502020204030204" pitchFamily="34" charset="0"/>
            </a:endParaRPr>
          </a:p>
        </p:txBody>
      </p:sp>
      <p:pic>
        <p:nvPicPr>
          <p:cNvPr id="2" name="Imagem 1">
            <a:extLst>
              <a:ext uri="{FF2B5EF4-FFF2-40B4-BE49-F238E27FC236}">
                <a16:creationId xmlns:a16="http://schemas.microsoft.com/office/drawing/2014/main" id="{1CF31AE8-C35E-6A62-BBF0-B22957E50DF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9265" y="3719561"/>
            <a:ext cx="3294829" cy="2197146"/>
          </a:xfrm>
          <a:prstGeom prst="rect">
            <a:avLst/>
          </a:prstGeom>
          <a:noFill/>
        </p:spPr>
      </p:pic>
      <p:sp>
        <p:nvSpPr>
          <p:cNvPr id="4" name="CaixaDeTexto 3">
            <a:extLst>
              <a:ext uri="{FF2B5EF4-FFF2-40B4-BE49-F238E27FC236}">
                <a16:creationId xmlns:a16="http://schemas.microsoft.com/office/drawing/2014/main" id="{0EE60468-3B56-5AB8-53C2-62987508BBED}"/>
              </a:ext>
            </a:extLst>
          </p:cNvPr>
          <p:cNvSpPr txBox="1"/>
          <p:nvPr/>
        </p:nvSpPr>
        <p:spPr>
          <a:xfrm>
            <a:off x="4195482" y="3258665"/>
            <a:ext cx="7438464" cy="2603149"/>
          </a:xfrm>
          <a:prstGeom prst="rect">
            <a:avLst/>
          </a:prstGeom>
          <a:noFill/>
        </p:spPr>
        <p:txBody>
          <a:bodyPr wrap="square">
            <a:spAutoFit/>
          </a:bodyPr>
          <a:lstStyle/>
          <a:p>
            <a:pPr indent="449580" algn="just">
              <a:lnSpc>
                <a:spcPct val="115000"/>
              </a:lnSpc>
              <a:spcAft>
                <a:spcPts val="800"/>
              </a:spcAft>
            </a:pPr>
            <a:r>
              <a:rPr lang="pt-BR" sz="2400" dirty="0">
                <a:effectLst/>
                <a:latin typeface="Arial Narrow" panose="020B0606020202030204" pitchFamily="34" charset="0"/>
                <a:ea typeface="Calibri" panose="020F0502020204030204" pitchFamily="34" charset="0"/>
                <a:cs typeface="Arial" panose="020B0604020202020204" pitchFamily="34" charset="0"/>
              </a:rPr>
              <a:t>A clonagem não ocorre apenas de forma natural, sendo também realizada por meio de processos laboratoriais. Esses processos produzem desde cópias idênticas de algumas moléculas, como o DNA, até organismos. Um dos casos mais emblemáticos de clonagem de organismos foi o realizado no ano de 1996 e que deu origem à ovelha Dolly.</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6846293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0049" y="738416"/>
            <a:ext cx="11388539" cy="6001643"/>
          </a:xfrm>
          <a:prstGeom prst="rect">
            <a:avLst/>
          </a:prstGeom>
          <a:noFill/>
        </p:spPr>
        <p:txBody>
          <a:bodyPr wrap="square">
            <a:spAutoFit/>
          </a:bodyPr>
          <a:lstStyle/>
          <a:p>
            <a:r>
              <a:rPr lang="pt-BR" sz="2400" b="1" dirty="0">
                <a:latin typeface="Arial Narrow" panose="020B0606020202030204" pitchFamily="34" charset="0"/>
              </a:rPr>
              <a:t>27</a:t>
            </a:r>
            <a:r>
              <a:rPr lang="pt-BR" sz="2400" dirty="0">
                <a:latin typeface="Arial Narrow" panose="020B0606020202030204" pitchFamily="34" charset="0"/>
              </a:rPr>
              <a:t>. Considerando o texto, qual é a definição de clonagem?</a:t>
            </a: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a:p>
            <a:pPr algn="just"/>
            <a:r>
              <a:rPr lang="pt-BR" sz="2400" b="1" dirty="0">
                <a:effectLst/>
                <a:latin typeface="Arial Narrow" panose="020B0606020202030204" pitchFamily="34" charset="0"/>
                <a:ea typeface="Calibri" panose="020F0502020204030204" pitchFamily="34" charset="0"/>
                <a:cs typeface="Arial" panose="020B0604020202020204" pitchFamily="34" charset="0"/>
              </a:rPr>
              <a:t>28</a:t>
            </a:r>
            <a:r>
              <a:rPr lang="pt-BR" sz="2400" dirty="0">
                <a:effectLst/>
                <a:latin typeface="Arial Narrow" panose="020B0606020202030204" pitchFamily="34" charset="0"/>
                <a:ea typeface="Calibri" panose="020F0502020204030204" pitchFamily="34" charset="0"/>
                <a:cs typeface="Arial" panose="020B0604020202020204" pitchFamily="34" charset="0"/>
              </a:rPr>
              <a:t>. O texto apresenta um exemplo de clonagem natural na espécie humana. Qual é esse exemplo?</a:t>
            </a:r>
            <a:endParaRPr lang="pt-BR" sz="2400" dirty="0">
              <a:effectLst/>
              <a:latin typeface="Arial Narrow" panose="020B0606020202030204" pitchFamily="34" charset="0"/>
              <a:ea typeface="Calibri" panose="020F0502020204030204" pitchFamily="34" charset="0"/>
            </a:endParaRP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a:p>
            <a:pPr algn="just"/>
            <a:r>
              <a:rPr lang="pt-BR" sz="2400" b="1" dirty="0">
                <a:effectLst/>
                <a:latin typeface="Arial Narrow" panose="020B0606020202030204" pitchFamily="34" charset="0"/>
                <a:ea typeface="Calibri" panose="020F0502020204030204" pitchFamily="34" charset="0"/>
                <a:cs typeface="Arial" panose="020B0604020202020204" pitchFamily="34" charset="0"/>
              </a:rPr>
              <a:t>29</a:t>
            </a:r>
            <a:r>
              <a:rPr lang="pt-BR" sz="2400" dirty="0">
                <a:effectLst/>
                <a:latin typeface="Arial Narrow" panose="020B0606020202030204" pitchFamily="34" charset="0"/>
                <a:ea typeface="Calibri" panose="020F0502020204030204" pitchFamily="34" charset="0"/>
                <a:cs typeface="Arial" panose="020B0604020202020204" pitchFamily="34" charset="0"/>
              </a:rPr>
              <a:t>. Quando falamos em clonagem, normalmente nos lembramos das técnicas realizadas em laboratório em que é possível produzir um indivíduo idêntico ao outro. Entretanto, a formação de clones é possível também na natureza por meio de processos de reprodução. Qual seria esse processo? Relate abaixo.</a:t>
            </a:r>
            <a:endParaRPr lang="pt-BR" sz="2400" dirty="0">
              <a:effectLst/>
              <a:latin typeface="Arial Narrow" panose="020B0606020202030204" pitchFamily="34" charset="0"/>
              <a:ea typeface="Calibri" panose="020F0502020204030204" pitchFamily="34" charset="0"/>
            </a:endParaRPr>
          </a:p>
          <a:p>
            <a:pPr algn="just"/>
            <a:endParaRPr lang="pt-BR" dirty="0"/>
          </a:p>
          <a:p>
            <a:pPr algn="just"/>
            <a:endParaRPr lang="pt-BR" dirty="0"/>
          </a:p>
          <a:p>
            <a:pPr algn="just"/>
            <a:endParaRPr lang="pt-BR" dirty="0"/>
          </a:p>
          <a:p>
            <a:pPr algn="just"/>
            <a:endParaRPr lang="pt-BR" dirty="0"/>
          </a:p>
        </p:txBody>
      </p:sp>
    </p:spTree>
    <p:extLst>
      <p:ext uri="{BB962C8B-B14F-4D97-AF65-F5344CB8AC3E}">
        <p14:creationId xmlns:p14="http://schemas.microsoft.com/office/powerpoint/2010/main" val="36171097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0049" y="738416"/>
            <a:ext cx="11388539" cy="1200329"/>
          </a:xfrm>
          <a:prstGeom prst="rect">
            <a:avLst/>
          </a:prstGeom>
          <a:noFill/>
        </p:spPr>
        <p:txBody>
          <a:bodyPr wrap="square">
            <a:spAutoFit/>
          </a:bodyPr>
          <a:lstStyle/>
          <a:p>
            <a:pPr algn="just"/>
            <a:endParaRPr lang="pt-BR" dirty="0"/>
          </a:p>
          <a:p>
            <a:pPr algn="just"/>
            <a:endParaRPr lang="pt-BR" dirty="0"/>
          </a:p>
          <a:p>
            <a:pPr algn="just"/>
            <a:endParaRPr lang="pt-BR" dirty="0"/>
          </a:p>
          <a:p>
            <a:pPr algn="just"/>
            <a:endParaRPr lang="pt-BR" dirty="0"/>
          </a:p>
        </p:txBody>
      </p:sp>
      <p:sp>
        <p:nvSpPr>
          <p:cNvPr id="3" name="CaixaDeTexto 2">
            <a:extLst>
              <a:ext uri="{FF2B5EF4-FFF2-40B4-BE49-F238E27FC236}">
                <a16:creationId xmlns:a16="http://schemas.microsoft.com/office/drawing/2014/main" id="{E54CF5F7-C7B2-D92E-7217-2B262572523B}"/>
              </a:ext>
            </a:extLst>
          </p:cNvPr>
          <p:cNvSpPr txBox="1"/>
          <p:nvPr/>
        </p:nvSpPr>
        <p:spPr>
          <a:xfrm>
            <a:off x="322729" y="964139"/>
            <a:ext cx="11465859" cy="5429756"/>
          </a:xfrm>
          <a:prstGeom prst="rect">
            <a:avLst/>
          </a:prstGeom>
          <a:noFill/>
        </p:spPr>
        <p:txBody>
          <a:bodyPr wrap="square">
            <a:spAutoFit/>
          </a:bodyPr>
          <a:lstStyle/>
          <a:p>
            <a:pPr algn="just">
              <a:lnSpc>
                <a:spcPct val="107000"/>
              </a:lnSpc>
              <a:spcAft>
                <a:spcPts val="800"/>
              </a:spcAft>
            </a:pPr>
            <a:r>
              <a:rPr lang="pt-BR" sz="2400" b="1"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30</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(ENEM) Em um experimento, preparou-se um conjunto de plantas por técnica de clonagem a partir de uma planta original que apresentava folhas verdes. Esse conjunto foi dividido em dois grupos, que foram tratados de maneira idêntica, com exceção das condições de iluminação, sendo um grupo exposto a ciclos de iluminação solar natural e outro mantido no escuro. Após alguns dias, observou-se que o grupo exposto à luz apresentava folhas verdes como a planta original e o grupo cultivado no escuro apresentava folhas amareladas.</a:t>
            </a:r>
            <a:endParaRPr lang="pt-BR" sz="2400" dirty="0">
              <a:effectLst/>
              <a:highlight>
                <a:srgbClr val="FFFFFF"/>
              </a:highligh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Ao final do experimento, os dois grupos de plantas apresentaram</a:t>
            </a:r>
            <a:endParaRPr lang="pt-BR" sz="2400" dirty="0">
              <a:effectLst/>
              <a:highlight>
                <a:srgbClr val="FFFFFF"/>
              </a:highligh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(A) os genótipos e os fenótipos idênticos.</a:t>
            </a:r>
            <a:endParaRPr lang="pt-BR" sz="2400" dirty="0">
              <a:effectLst/>
              <a:highlight>
                <a:srgbClr val="FFFFFF"/>
              </a:highligh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(B) os genótipos idênticos e os fenótipos diferentes.</a:t>
            </a:r>
            <a:endParaRPr lang="pt-BR" sz="2400" dirty="0">
              <a:effectLst/>
              <a:highlight>
                <a:srgbClr val="FFFFFF"/>
              </a:highligh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(C) diferenças nos genótipos e fenótipos.</a:t>
            </a:r>
            <a:endParaRPr lang="pt-BR" sz="2400" dirty="0">
              <a:effectLst/>
              <a:highlight>
                <a:srgbClr val="FFFFFF"/>
              </a:highligh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(D) o mesmo fenótipo e apenas dois genótipos diferentes.</a:t>
            </a:r>
            <a:endParaRPr lang="pt-BR" sz="2400" dirty="0">
              <a:effectLst/>
              <a:highlight>
                <a:srgbClr val="FFFFFF"/>
              </a:highligh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(E) o mesmo fenótipo e grande variedade de genótipos.</a:t>
            </a:r>
            <a:endParaRPr lang="pt-BR" sz="2400" dirty="0">
              <a:effectLst/>
              <a:highlight>
                <a:srgbClr val="FFFFFF"/>
              </a:highligh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0531214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0049" y="738416"/>
            <a:ext cx="11388539" cy="1200329"/>
          </a:xfrm>
          <a:prstGeom prst="rect">
            <a:avLst/>
          </a:prstGeom>
          <a:noFill/>
        </p:spPr>
        <p:txBody>
          <a:bodyPr wrap="square">
            <a:spAutoFit/>
          </a:bodyPr>
          <a:lstStyle/>
          <a:p>
            <a:pPr algn="just"/>
            <a:endParaRPr lang="pt-BR" dirty="0"/>
          </a:p>
          <a:p>
            <a:pPr algn="just"/>
            <a:endParaRPr lang="pt-BR" dirty="0"/>
          </a:p>
          <a:p>
            <a:pPr algn="just"/>
            <a:endParaRPr lang="pt-BR" dirty="0"/>
          </a:p>
          <a:p>
            <a:pPr algn="just"/>
            <a:endParaRPr lang="pt-BR" dirty="0"/>
          </a:p>
        </p:txBody>
      </p:sp>
      <p:sp>
        <p:nvSpPr>
          <p:cNvPr id="3" name="CaixaDeTexto 2">
            <a:extLst>
              <a:ext uri="{FF2B5EF4-FFF2-40B4-BE49-F238E27FC236}">
                <a16:creationId xmlns:a16="http://schemas.microsoft.com/office/drawing/2014/main" id="{E54CF5F7-C7B2-D92E-7217-2B262572523B}"/>
              </a:ext>
            </a:extLst>
          </p:cNvPr>
          <p:cNvSpPr txBox="1"/>
          <p:nvPr/>
        </p:nvSpPr>
        <p:spPr>
          <a:xfrm>
            <a:off x="322728" y="582936"/>
            <a:ext cx="11465859" cy="5968493"/>
          </a:xfrm>
          <a:prstGeom prst="rect">
            <a:avLst/>
          </a:prstGeom>
          <a:noFill/>
        </p:spPr>
        <p:txBody>
          <a:bodyPr wrap="square">
            <a:spAutoFit/>
          </a:bodyPr>
          <a:lstStyle/>
          <a:p>
            <a:pPr algn="just">
              <a:lnSpc>
                <a:spcPct val="107000"/>
              </a:lnSpc>
              <a:spcAft>
                <a:spcPts val="800"/>
              </a:spcAft>
            </a:pPr>
            <a:r>
              <a:rPr lang="pt-BR" sz="2400" b="1" dirty="0">
                <a:effectLst/>
                <a:latin typeface="Arial Narrow" panose="020B0606020202030204" pitchFamily="34" charset="0"/>
                <a:ea typeface="Calibri" panose="020F0502020204030204" pitchFamily="34" charset="0"/>
                <a:cs typeface="Arial" panose="020B0604020202020204" pitchFamily="34" charset="0"/>
              </a:rPr>
              <a:t>31</a:t>
            </a:r>
            <a:r>
              <a:rPr lang="pt-BR" sz="2400" dirty="0">
                <a:effectLst/>
                <a:latin typeface="Arial Narrow" panose="020B0606020202030204" pitchFamily="34" charset="0"/>
                <a:ea typeface="Calibri" panose="020F0502020204030204" pitchFamily="34" charset="0"/>
                <a:cs typeface="Arial" panose="020B0604020202020204" pitchFamily="34" charset="0"/>
              </a:rPr>
              <a:t>. Em 2017, no Brasil, foram ocupados 50,2 milhões de hectares (ha) com culturas transgênicas, a maior parte de soja. Com isso, o país tornou-se o segundo maior produtor desse tipo de cultura do mundo, atrás apenas dos Estados Unidos.</a:t>
            </a:r>
          </a:p>
          <a:p>
            <a:pPr algn="just">
              <a:lnSpc>
                <a:spcPct val="107000"/>
              </a:lnSpc>
              <a:spcAft>
                <a:spcPts val="800"/>
              </a:spcAft>
            </a:pPr>
            <a:endParaRPr lang="pt-BR" sz="24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endParaRPr lang="pt-BR" sz="12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endParaRPr lang="pt-BR" sz="1200" dirty="0">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endParaRPr lang="pt-BR" sz="12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endParaRPr lang="pt-BR" sz="1200" dirty="0">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endParaRPr lang="pt-BR" sz="1200" dirty="0">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endParaRPr lang="pt-BR" sz="1200" dirty="0">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endParaRPr lang="pt-BR" sz="1200" dirty="0">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endParaRPr lang="pt-BR" sz="12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endParaRPr lang="pt-BR" sz="1200" dirty="0">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endParaRPr lang="pt-BR" sz="12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endParaRPr lang="pt-BR" sz="1200" dirty="0">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endParaRPr lang="pt-BR" sz="12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endParaRPr lang="pt-BR" sz="12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pt-BR" sz="1200" dirty="0">
                <a:effectLst/>
                <a:latin typeface="Arial Narrow" panose="020B0606020202030204" pitchFamily="34" charset="0"/>
                <a:ea typeface="Calibri" panose="020F0502020204030204" pitchFamily="34" charset="0"/>
                <a:cs typeface="Arial" panose="020B0604020202020204" pitchFamily="34" charset="0"/>
              </a:rPr>
              <a:t>Disponível: https://www.todamateria.com.br/alimentos-transgenicos/. Acesso em: 27 jun. 2023.</a:t>
            </a:r>
            <a:endParaRPr lang="pt-BR" sz="1800" dirty="0">
              <a:effectLst/>
              <a:latin typeface="Calibri" panose="020F0502020204030204" pitchFamily="34" charset="0"/>
              <a:ea typeface="Calibri" panose="020F0502020204030204" pitchFamily="34" charset="0"/>
            </a:endParaRPr>
          </a:p>
        </p:txBody>
      </p:sp>
      <p:pic>
        <p:nvPicPr>
          <p:cNvPr id="2" name="Imagem 1" descr="Mapa&#10;&#10;Descrição gerada automaticamente com confiança baixa">
            <a:extLst>
              <a:ext uri="{FF2B5EF4-FFF2-40B4-BE49-F238E27FC236}">
                <a16:creationId xmlns:a16="http://schemas.microsoft.com/office/drawing/2014/main" id="{2F1BB382-CBAF-5801-530B-0C7F78D95AF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3059" y="2407248"/>
            <a:ext cx="4813838" cy="3675678"/>
          </a:xfrm>
          <a:prstGeom prst="rect">
            <a:avLst/>
          </a:prstGeom>
          <a:noFill/>
        </p:spPr>
      </p:pic>
      <p:sp>
        <p:nvSpPr>
          <p:cNvPr id="5" name="CaixaDeTexto 4">
            <a:extLst>
              <a:ext uri="{FF2B5EF4-FFF2-40B4-BE49-F238E27FC236}">
                <a16:creationId xmlns:a16="http://schemas.microsoft.com/office/drawing/2014/main" id="{4297DFEC-DCCC-4159-B055-F553E2F6864D}"/>
              </a:ext>
            </a:extLst>
          </p:cNvPr>
          <p:cNvSpPr txBox="1"/>
          <p:nvPr/>
        </p:nvSpPr>
        <p:spPr>
          <a:xfrm>
            <a:off x="5499744" y="1723871"/>
            <a:ext cx="6288844" cy="4297651"/>
          </a:xfrm>
          <a:prstGeom prst="rect">
            <a:avLst/>
          </a:prstGeom>
          <a:noFill/>
        </p:spPr>
        <p:txBody>
          <a:bodyPr wrap="square">
            <a:spAutoFit/>
          </a:bodyPr>
          <a:lstStyle/>
          <a:p>
            <a:pPr algn="just">
              <a:lnSpc>
                <a:spcPct val="115000"/>
              </a:lnSpc>
              <a:spcAft>
                <a:spcPts val="800"/>
              </a:spcAft>
            </a:pPr>
            <a:r>
              <a:rPr lang="pt-BR" sz="2400" dirty="0">
                <a:effectLst/>
                <a:latin typeface="Arial Narrow" panose="020B0606020202030204" pitchFamily="34" charset="0"/>
                <a:ea typeface="Calibri" panose="020F0502020204030204" pitchFamily="34" charset="0"/>
                <a:cs typeface="Arial" panose="020B0604020202020204" pitchFamily="34" charset="0"/>
              </a:rPr>
              <a:t>São consideradas culturas transgênicas aquelas que</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cs typeface="Arial" panose="020B0604020202020204" pitchFamily="34" charset="0"/>
              </a:rPr>
              <a:t> passaram por um processo de clonagem.</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cs typeface="Arial" panose="020B0604020202020204" pitchFamily="34" charset="0"/>
              </a:rPr>
              <a:t> surgiram por intermédio de mutações no genoma.</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cs typeface="Arial" panose="020B0604020202020204" pitchFamily="34" charset="0"/>
              </a:rPr>
              <a:t> tiveram o seu genoma alterado por variações climáticas severas. </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cs typeface="Arial" panose="020B0604020202020204" pitchFamily="34" charset="0"/>
              </a:rPr>
              <a:t>  sofreram evolução e transmitiram as alterações aos seus descendentes.</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cs typeface="Arial" panose="020B0604020202020204" pitchFamily="34" charset="0"/>
              </a:rPr>
              <a:t> foram modificadas pela inserção de genes oriundos de outros organismos.</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49250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3AF3C56-619E-F238-C3E5-86EC5C272CE5}"/>
              </a:ext>
            </a:extLst>
          </p:cNvPr>
          <p:cNvSpPr txBox="1"/>
          <p:nvPr/>
        </p:nvSpPr>
        <p:spPr>
          <a:xfrm>
            <a:off x="400049" y="738416"/>
            <a:ext cx="11388539" cy="1200329"/>
          </a:xfrm>
          <a:prstGeom prst="rect">
            <a:avLst/>
          </a:prstGeom>
          <a:noFill/>
        </p:spPr>
        <p:txBody>
          <a:bodyPr wrap="square">
            <a:spAutoFit/>
          </a:bodyPr>
          <a:lstStyle/>
          <a:p>
            <a:pPr algn="just"/>
            <a:endParaRPr lang="pt-BR" dirty="0"/>
          </a:p>
          <a:p>
            <a:pPr algn="just"/>
            <a:endParaRPr lang="pt-BR" dirty="0"/>
          </a:p>
          <a:p>
            <a:pPr algn="just"/>
            <a:endParaRPr lang="pt-BR" dirty="0"/>
          </a:p>
          <a:p>
            <a:pPr algn="just"/>
            <a:endParaRPr lang="pt-BR" dirty="0"/>
          </a:p>
        </p:txBody>
      </p:sp>
      <p:sp>
        <p:nvSpPr>
          <p:cNvPr id="3" name="CaixaDeTexto 2">
            <a:extLst>
              <a:ext uri="{FF2B5EF4-FFF2-40B4-BE49-F238E27FC236}">
                <a16:creationId xmlns:a16="http://schemas.microsoft.com/office/drawing/2014/main" id="{E54CF5F7-C7B2-D92E-7217-2B262572523B}"/>
              </a:ext>
            </a:extLst>
          </p:cNvPr>
          <p:cNvSpPr txBox="1"/>
          <p:nvPr/>
        </p:nvSpPr>
        <p:spPr>
          <a:xfrm>
            <a:off x="322729" y="1104990"/>
            <a:ext cx="11465859" cy="467179"/>
          </a:xfrm>
          <a:prstGeom prst="rect">
            <a:avLst/>
          </a:prstGeom>
          <a:noFill/>
        </p:spPr>
        <p:txBody>
          <a:bodyPr wrap="square">
            <a:spAutoFit/>
          </a:bodyPr>
          <a:lstStyle/>
          <a:p>
            <a:pPr algn="just">
              <a:lnSpc>
                <a:spcPct val="107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Sugestão de pesquisa. Acesse o QRCode</a:t>
            </a:r>
            <a:endParaRPr lang="pt-BR" sz="1800" dirty="0">
              <a:effectLst/>
              <a:latin typeface="Calibri" panose="020F0502020204030204" pitchFamily="34" charset="0"/>
              <a:ea typeface="Calibri" panose="020F0502020204030204" pitchFamily="34" charset="0"/>
            </a:endParaRPr>
          </a:p>
        </p:txBody>
      </p:sp>
      <p:pic>
        <p:nvPicPr>
          <p:cNvPr id="4" name="Imagem 3" descr="Interface gráfica do usuário&#10;&#10;Descrição gerada automaticamente">
            <a:extLst>
              <a:ext uri="{FF2B5EF4-FFF2-40B4-BE49-F238E27FC236}">
                <a16:creationId xmlns:a16="http://schemas.microsoft.com/office/drawing/2014/main" id="{A2ECC28A-ED5B-8F98-891B-276A06B9431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049" y="2644589"/>
            <a:ext cx="1775013" cy="1999129"/>
          </a:xfrm>
          <a:prstGeom prst="rect">
            <a:avLst/>
          </a:prstGeom>
          <a:noFill/>
        </p:spPr>
      </p:pic>
      <p:pic>
        <p:nvPicPr>
          <p:cNvPr id="6" name="Imagem 5">
            <a:extLst>
              <a:ext uri="{FF2B5EF4-FFF2-40B4-BE49-F238E27FC236}">
                <a16:creationId xmlns:a16="http://schemas.microsoft.com/office/drawing/2014/main" id="{3A9D143E-D5C5-965A-2034-36C8DD80122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15767" y="2668958"/>
            <a:ext cx="1775013" cy="1999129"/>
          </a:xfrm>
          <a:prstGeom prst="rect">
            <a:avLst/>
          </a:prstGeom>
          <a:noFill/>
        </p:spPr>
      </p:pic>
      <p:sp>
        <p:nvSpPr>
          <p:cNvPr id="7" name="CaixaDeTexto 6">
            <a:extLst>
              <a:ext uri="{FF2B5EF4-FFF2-40B4-BE49-F238E27FC236}">
                <a16:creationId xmlns:a16="http://schemas.microsoft.com/office/drawing/2014/main" id="{F08CBCC4-8593-703B-D5DD-92BE9ED93686}"/>
              </a:ext>
            </a:extLst>
          </p:cNvPr>
          <p:cNvSpPr txBox="1"/>
          <p:nvPr/>
        </p:nvSpPr>
        <p:spPr>
          <a:xfrm>
            <a:off x="2366683" y="2644589"/>
            <a:ext cx="7162800" cy="2047868"/>
          </a:xfrm>
          <a:prstGeom prst="rect">
            <a:avLst/>
          </a:prstGeom>
          <a:noFill/>
        </p:spPr>
        <p:txBody>
          <a:bodyPr wrap="square">
            <a:spAutoFit/>
          </a:bodyPr>
          <a:lstStyle/>
          <a:p>
            <a:pPr algn="just">
              <a:lnSpc>
                <a:spcPct val="107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Caro estudante, os alimentos transgênicos estão cada vez mais presentes nas prateleiras dos mercados, o que suscita discussões sobre o impacto desses produtos na saúde humana e meio ambiente. Para saber sobre o assunto acesse o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QRCode.</a:t>
            </a:r>
            <a:endParaRPr lang="pt-BR"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6765558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A80A-10D3-311F-5254-205933FBAA1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F026FA7-67B8-2D88-276B-318C57F2D6E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3393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733</TotalTime>
  <Words>3623</Words>
  <Application>Microsoft Office PowerPoint</Application>
  <PresentationFormat>Widescreen</PresentationFormat>
  <Paragraphs>242</Paragraphs>
  <Slides>37</Slides>
  <Notes>0</Notes>
  <HiddenSlides>0</HiddenSlides>
  <MMClips>0</MMClips>
  <ScaleCrop>false</ScaleCrop>
  <HeadingPairs>
    <vt:vector size="6" baseType="variant">
      <vt:variant>
        <vt:lpstr>Fontes usadas</vt:lpstr>
      </vt:variant>
      <vt:variant>
        <vt:i4>5</vt:i4>
      </vt:variant>
      <vt:variant>
        <vt:lpstr>Tema</vt:lpstr>
      </vt:variant>
      <vt:variant>
        <vt:i4>2</vt:i4>
      </vt:variant>
      <vt:variant>
        <vt:lpstr>Títulos de slides</vt:lpstr>
      </vt:variant>
      <vt:variant>
        <vt:i4>37</vt:i4>
      </vt:variant>
    </vt:vector>
  </HeadingPairs>
  <TitlesOfParts>
    <vt:vector size="44" baseType="lpstr">
      <vt:lpstr>Arial</vt:lpstr>
      <vt:lpstr>Arial Narrow</vt:lpstr>
      <vt:lpstr>Calibri</vt:lpstr>
      <vt:lpstr>Calibri Light</vt:lpstr>
      <vt:lpstr>Symbol</vt:lpstr>
      <vt:lpstr>Tema do Office</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LEONORA APARECIDA DOS SANTOS LOPES</cp:lastModifiedBy>
  <cp:revision>47</cp:revision>
  <dcterms:created xsi:type="dcterms:W3CDTF">2023-05-30T13:00:46Z</dcterms:created>
  <dcterms:modified xsi:type="dcterms:W3CDTF">2024-07-12T13:54:50Z</dcterms:modified>
</cp:coreProperties>
</file>