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94" r:id="rId3"/>
    <p:sldId id="339" r:id="rId4"/>
    <p:sldId id="354" r:id="rId5"/>
    <p:sldId id="353" r:id="rId6"/>
    <p:sldId id="356" r:id="rId7"/>
    <p:sldId id="355" r:id="rId8"/>
    <p:sldId id="332" r:id="rId9"/>
    <p:sldId id="333" r:id="rId10"/>
    <p:sldId id="334" r:id="rId11"/>
    <p:sldId id="335" r:id="rId12"/>
    <p:sldId id="336" r:id="rId13"/>
    <p:sldId id="349" r:id="rId14"/>
    <p:sldId id="337" r:id="rId15"/>
    <p:sldId id="338" r:id="rId16"/>
    <p:sldId id="341" r:id="rId17"/>
    <p:sldId id="342" r:id="rId18"/>
    <p:sldId id="345" r:id="rId19"/>
    <p:sldId id="346" r:id="rId20"/>
    <p:sldId id="348" r:id="rId21"/>
    <p:sldId id="350" r:id="rId22"/>
    <p:sldId id="357" r:id="rId23"/>
    <p:sldId id="330" r:id="rId24"/>
  </p:sldIdLst>
  <p:sldSz cx="9144000" cy="5143500" type="screen16x9"/>
  <p:notesSz cx="7315200" cy="9601200"/>
  <p:embeddedFontLst>
    <p:embeddedFont>
      <p:font typeface="Franklin Gothic Demi" panose="020B0703020102020204" pitchFamily="34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Poppins ExtraBold" panose="020B0604020202020204" charset="0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ixnhTGR6PBwpM34EoKU3v00PB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FFCC"/>
    <a:srgbClr val="2AAC8A"/>
    <a:srgbClr val="4319F7"/>
    <a:srgbClr val="5934F8"/>
    <a:srgbClr val="3408EE"/>
    <a:srgbClr val="0000FF"/>
    <a:srgbClr val="CC3300"/>
    <a:srgbClr val="5B9BD5"/>
    <a:srgbClr val="556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6C1B315-46A8-43B3-81AF-443332CCE94D}">
  <a:tblStyle styleId="{B6C1B315-46A8-43B3-81AF-443332CCE9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59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8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719138"/>
            <a:ext cx="6403975" cy="3602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87678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e79d712b4d_5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2638" y="1201738"/>
            <a:ext cx="5753100" cy="32369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1e79d712b4d_5_28:notes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pt-BR"/>
              <a:t> </a:t>
            </a:r>
            <a:endParaRPr/>
          </a:p>
        </p:txBody>
      </p:sp>
      <p:sp>
        <p:nvSpPr>
          <p:cNvPr id="174" name="Google Shape;174;g1e79d712b4d_5_2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7811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8752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82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4596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432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1323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7503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699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9548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0345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952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465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6880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1136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4213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60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93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877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610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96568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738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2933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2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2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9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9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9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9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9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9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7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9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Google Shape;58;p9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9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Google Shape;65;p9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9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0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0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g1e79d712b4d_5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2628"/>
            <a:ext cx="9300550" cy="52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1e79d712b4d_5_28"/>
          <p:cNvSpPr txBox="1"/>
          <p:nvPr/>
        </p:nvSpPr>
        <p:spPr>
          <a:xfrm>
            <a:off x="2056142" y="1241453"/>
            <a:ext cx="586442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pt-BR" sz="3200" dirty="0" smtClean="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WEBIBÁRIO </a:t>
            </a:r>
          </a:p>
          <a:p>
            <a:pPr algn="ctr"/>
            <a:r>
              <a:rPr lang="pt-BR" sz="2800" dirty="0" smtClean="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ENCERRAMENTO DO MONITORAMENTO SIPLAM 2023</a:t>
            </a:r>
            <a:endParaRPr sz="2800" i="0" u="none" strike="noStrike" cap="none" dirty="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056142" y="3982042"/>
            <a:ext cx="4748722" cy="799350"/>
            <a:chOff x="2168973" y="4093875"/>
            <a:chExt cx="4748722" cy="799350"/>
          </a:xfrm>
        </p:grpSpPr>
        <p:pic>
          <p:nvPicPr>
            <p:cNvPr id="177" name="Google Shape;177;g1e79d712b4d_5_28"/>
            <p:cNvPicPr preferRelativeResize="0"/>
            <p:nvPr/>
          </p:nvPicPr>
          <p:blipFill rotWithShape="1">
            <a:blip r:embed="rId4">
              <a:alphaModFix/>
            </a:blip>
            <a:srcRect l="119" r="119"/>
            <a:stretch/>
          </p:blipFill>
          <p:spPr>
            <a:xfrm>
              <a:off x="3757329" y="4248181"/>
              <a:ext cx="3160366" cy="6450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g1e79d712b4d_5_28"/>
            <p:cNvSpPr txBox="1"/>
            <p:nvPr/>
          </p:nvSpPr>
          <p:spPr>
            <a:xfrm>
              <a:off x="2168973" y="4093875"/>
              <a:ext cx="1195800" cy="6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pt-BR" sz="700" b="1" dirty="0">
                  <a:solidFill>
                    <a:schemeClr val="lt1"/>
                  </a:solidFill>
                </a:rPr>
                <a:t>Subsecretaria Central de Planejamento, Monitoramento</a:t>
              </a:r>
              <a:br>
                <a:rPr lang="pt-BR" sz="700" b="1" dirty="0">
                  <a:solidFill>
                    <a:schemeClr val="lt1"/>
                  </a:solidFill>
                </a:rPr>
              </a:br>
              <a:r>
                <a:rPr lang="pt-BR" sz="700" b="1" dirty="0">
                  <a:solidFill>
                    <a:schemeClr val="lt1"/>
                  </a:solidFill>
                </a:rPr>
                <a:t>e Avaliação</a:t>
              </a:r>
              <a:endParaRPr sz="700" b="1" dirty="0">
                <a:solidFill>
                  <a:schemeClr val="lt1"/>
                </a:solidFill>
              </a:endParaRPr>
            </a:p>
          </p:txBody>
        </p:sp>
        <p:pic>
          <p:nvPicPr>
            <p:cNvPr id="180" name="Google Shape;180;g1e79d712b4d_5_28"/>
            <p:cNvPicPr preferRelativeResize="0"/>
            <p:nvPr/>
          </p:nvPicPr>
          <p:blipFill rotWithShape="1">
            <a:blip r:embed="rId4">
              <a:alphaModFix/>
            </a:blip>
            <a:srcRect l="25265" r="71140"/>
            <a:stretch/>
          </p:blipFill>
          <p:spPr>
            <a:xfrm>
              <a:off x="3504114" y="4248175"/>
              <a:ext cx="113874" cy="6450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891779" y="1312137"/>
            <a:ext cx="63246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RESGATE DAS DUAS REUNIÕES JÁ REALIZADAS</a:t>
            </a:r>
          </a:p>
          <a:p>
            <a:r>
              <a:rPr lang="pt-BR" sz="1800" b="1" dirty="0" smtClean="0">
                <a:solidFill>
                  <a:schemeClr val="tx1"/>
                </a:solidFill>
              </a:rPr>
              <a:t> </a:t>
            </a:r>
            <a:endParaRPr lang="pt-BR" sz="1800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88312" y="2452868"/>
            <a:ext cx="7037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31/10/2023 – Procedimentos de Encerramento do Exercício – 2023 (Geral);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t-B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07/11/2023 - </a:t>
            </a:r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Avaliação dos Programas e Ofício Mensagem 2023  (Formulário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dirty="0" smtClean="0">
              <a:solidFill>
                <a:schemeClr val="tx1"/>
              </a:solidFill>
            </a:endParaRPr>
          </a:p>
          <a:p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351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7126" y="809145"/>
            <a:ext cx="3658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CRONOGRAMA DOS TRABALHOS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4340" y="1049022"/>
            <a:ext cx="5541285" cy="39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de cantos arredondados 2"/>
          <p:cNvSpPr/>
          <p:nvPr/>
        </p:nvSpPr>
        <p:spPr>
          <a:xfrm>
            <a:off x="1820348" y="85995"/>
            <a:ext cx="4618049" cy="473646"/>
          </a:xfrm>
          <a:prstGeom prst="roundRect">
            <a:avLst/>
          </a:prstGeom>
          <a:solidFill>
            <a:srgbClr val="431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Prestação de Contas Anual - SIPLAM</a:t>
            </a:r>
            <a:endParaRPr lang="pt-BR" sz="1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996538" y="705414"/>
            <a:ext cx="6150729" cy="419495"/>
          </a:xfrm>
          <a:prstGeom prst="roundRect">
            <a:avLst/>
          </a:prstGeom>
          <a:solidFill>
            <a:srgbClr val="2AAC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Unidades que não compõem o Status do Monitoramento</a:t>
            </a:r>
            <a:endParaRPr lang="pt-BR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996538" y="1534778"/>
            <a:ext cx="6203448" cy="48079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INSTITUTO DE ASSISTÊNCIA DOS SERVIDORES PÚBLICOS DO ESTADO DE GOIÁS - IPASCO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996538" y="2359938"/>
            <a:ext cx="6203448" cy="90295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DA CASA MILITAR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DA CASA CIVIL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VICE-GOVERNADORIA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PROCURADORIA-GERAL DO ESTADO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996538" y="3495902"/>
            <a:ext cx="6203448" cy="141817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ASSEMBLEIA LEGISLATIVA DO ESTADO DE GOIÁS - ALEGO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TRIBUNAL DE CONTAS DO ESTADO DE GOIÁS - TCE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TRIBUNAL DE CONTAS DOS MUNICÍPIOS - TCM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TRIBUNAL DE JUSTIÇA DO ESTADO DE GOIÁS – TJGO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MINISTÉRIO PÚBLICO DO ESTADO DE GOIÁS – MPGO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DEFENSORIA PÚBLICA DO ESTADO DE GOIÁS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316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de cantos arredondados 2"/>
          <p:cNvSpPr/>
          <p:nvPr/>
        </p:nvSpPr>
        <p:spPr>
          <a:xfrm>
            <a:off x="1820348" y="85995"/>
            <a:ext cx="4618049" cy="473646"/>
          </a:xfrm>
          <a:prstGeom prst="roundRect">
            <a:avLst/>
          </a:prstGeom>
          <a:solidFill>
            <a:srgbClr val="431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Prestação de Contas Anual - SIPLAM</a:t>
            </a:r>
            <a:endParaRPr lang="pt-BR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1249899" y="675640"/>
            <a:ext cx="5979782" cy="289450"/>
          </a:xfrm>
          <a:prstGeom prst="roundRect">
            <a:avLst/>
          </a:prstGeom>
          <a:solidFill>
            <a:srgbClr val="2AAC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STATUS DE MONITORAMENTO DO PPA - PODER EXECUTIVO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7604" y="1063367"/>
            <a:ext cx="4216916" cy="30682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EXCELENTE !</a:t>
            </a:r>
            <a:endParaRPr lang="pt-BR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51369" y="4159603"/>
            <a:ext cx="3552280" cy="210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RUIM : 04</a:t>
            </a:r>
            <a:endParaRPr lang="pt-BR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7604" y="1435499"/>
            <a:ext cx="4216916" cy="230441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Agência Brasil Central – ABC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Agência Goiânia de Habitação – AGEHAB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Agencia Goiana de Regulação, Controle e Fiscalização – AGR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Diretoria Geral da Polícia Civil – DGPC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Fundação de Amparo a Pesquisa – FAPEG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Goiás Turismo – Agência Estadual de Turismo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Junta Comercial de Goiás – JUCEG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da Saúde – 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</a:t>
            </a:r>
            <a:r>
              <a:rPr lang="pt-BR" sz="1000" b="1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Administração – SEAD</a:t>
            </a: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da Economia – Economia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da Retomada – Retomada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Relações Institucionais – SERINT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Secretaria-Geral da Governadoria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Esporte e Lazer - SEEL</a:t>
            </a:r>
          </a:p>
          <a:p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329938" y="1411951"/>
            <a:ext cx="4216916" cy="337785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Segurança Pública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Agência Goiana de Assist. Téc. Ext. Rur. Pesq. </a:t>
            </a:r>
            <a:r>
              <a:rPr lang="pt-BR" sz="1000" b="1" dirty="0" err="1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Agropec</a:t>
            </a: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pt-BR" sz="1000" b="1" dirty="0" err="1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Emater</a:t>
            </a: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Corpo de Bombeiros Militar - CBM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Controladoria Geral do Estado - CGE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</a:t>
            </a:r>
            <a:r>
              <a:rPr lang="pt-BR" sz="10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Estado da </a:t>
            </a: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Educação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Agric., Pec., e Abastecimento – SEAPA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Departamento Estadual de Trânsito – DETRAN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Indústria, Comércio Serviços – SIC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Metrobus Transporte Coletivo S/A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Diretoria Geral de Administração Penitenciária 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Meio Ambiente e Desen. Sustentável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Saneamento de Goiás S/A – SANEAGO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de Desenvolvimento Social – SEDS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Lago Azul Transmissão S/A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Universidade Estadual de Goiás – UEG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Indústria Química do Estado de Goiás – IQUEGO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Polícia Militar – PM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Agência de Fomento de Goiás – GOIASFOMENTO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Estado da Infraestrutura - SEINFRA</a:t>
            </a: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8000" indent="-171450">
              <a:buFont typeface="Arial" panose="020B0604020202020204" pitchFamily="34" charset="0"/>
              <a:buChar char="•"/>
            </a:pPr>
            <a:endParaRPr lang="pt-BR" sz="1000" b="1" dirty="0" smtClean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329938" y="1052033"/>
            <a:ext cx="4216916" cy="30682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MUITO BOM </a:t>
            </a:r>
            <a:r>
              <a:rPr lang="pt-BR" dirty="0" smtClean="0">
                <a:ln w="0"/>
                <a:solidFill>
                  <a:schemeClr val="bg1"/>
                </a:solidFill>
              </a:rPr>
              <a:t>(</a:t>
            </a:r>
            <a:r>
              <a:rPr lang="pt-BR" dirty="0" smtClean="0"/>
              <a:t>≥ 80%)</a:t>
            </a:r>
            <a:endParaRPr lang="pt-BR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59048" y="4579297"/>
            <a:ext cx="3552280" cy="2105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MUITO RUIM : 02 </a:t>
            </a:r>
            <a:endParaRPr lang="pt-BR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12875" y="3407620"/>
            <a:ext cx="7416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 smtClean="0">
                <a:solidFill>
                  <a:schemeClr val="accent4">
                    <a:lumMod val="75000"/>
                  </a:schemeClr>
                </a:solidFill>
              </a:rPr>
              <a:t>Total = 14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788542" y="4471575"/>
            <a:ext cx="7416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 smtClean="0">
                <a:solidFill>
                  <a:schemeClr val="accent4">
                    <a:lumMod val="75000"/>
                  </a:schemeClr>
                </a:solidFill>
              </a:rPr>
              <a:t>Total = 19</a:t>
            </a:r>
          </a:p>
        </p:txBody>
      </p:sp>
    </p:spTree>
    <p:extLst>
      <p:ext uri="{BB962C8B-B14F-4D97-AF65-F5344CB8AC3E}">
        <p14:creationId xmlns:p14="http://schemas.microsoft.com/office/powerpoint/2010/main" val="358265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51369" y="2110113"/>
            <a:ext cx="7874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27353"/>
                </a:solidFill>
              </a:rPr>
              <a:t>Prestação de Contas Anual do PPA – 2023</a:t>
            </a:r>
          </a:p>
          <a:p>
            <a:pPr algn="ctr"/>
            <a:r>
              <a:rPr lang="pt-BR" sz="2400" b="1" dirty="0" smtClean="0">
                <a:solidFill>
                  <a:srgbClr val="027353"/>
                </a:solidFill>
              </a:rPr>
              <a:t>Monitoramento do SIPLAM</a:t>
            </a:r>
            <a:endParaRPr lang="pt-BR" sz="2400" b="1" dirty="0">
              <a:solidFill>
                <a:srgbClr val="027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210571" y="1533757"/>
            <a:ext cx="8683446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pt-BR" sz="1500" b="1" dirty="0" smtClean="0">
                <a:solidFill>
                  <a:srgbClr val="027353"/>
                </a:solidFill>
              </a:rPr>
              <a:t>Procedimentos </a:t>
            </a:r>
            <a:r>
              <a:rPr lang="pt-BR" sz="1500" b="1" dirty="0">
                <a:solidFill>
                  <a:srgbClr val="027353"/>
                </a:solidFill>
              </a:rPr>
              <a:t>a serem observados </a:t>
            </a:r>
            <a:r>
              <a:rPr lang="pt-BR" sz="1500" b="1" dirty="0" smtClean="0">
                <a:solidFill>
                  <a:srgbClr val="027353"/>
                </a:solidFill>
              </a:rPr>
              <a:t>no monitoramento físico-financeiro e consolidação analítica das ações, no SIPLAM;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027353"/>
                </a:solidFill>
              </a:rPr>
              <a:t>Conexão das informações do  “Formulário” de </a:t>
            </a:r>
            <a:r>
              <a:rPr lang="pt-PT" sz="1500" b="1" dirty="0">
                <a:solidFill>
                  <a:srgbClr val="027353"/>
                </a:solidFill>
              </a:rPr>
              <a:t>Avaliação dos Programas e Ofício Mensagem 2023, com a alimentação da Descrição Analítica no SIPLAM; </a:t>
            </a:r>
            <a:endParaRPr lang="pt-BR" sz="1500" b="1" dirty="0">
              <a:solidFill>
                <a:srgbClr val="027353"/>
              </a:solidFill>
            </a:endParaRP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pt-BR" sz="1500" b="1" dirty="0" smtClean="0">
                <a:solidFill>
                  <a:srgbClr val="027353"/>
                </a:solidFill>
              </a:rPr>
              <a:t>Exposição de situações particulares que podem dificultar o monitoramento no SIPLAM;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800486" y="3184118"/>
            <a:ext cx="7387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6" indent="-285750">
              <a:buFont typeface="Wingdings" panose="05000000000000000000" pitchFamily="2" charset="2"/>
              <a:buChar char="Ø"/>
            </a:pPr>
            <a:r>
              <a:rPr lang="pt-BR" sz="1500" b="1" dirty="0">
                <a:solidFill>
                  <a:srgbClr val="027353"/>
                </a:solidFill>
              </a:rPr>
              <a:t>Saldo negativo </a:t>
            </a:r>
            <a:r>
              <a:rPr lang="pt-BR" sz="1500" b="1" dirty="0" smtClean="0">
                <a:solidFill>
                  <a:srgbClr val="027353"/>
                </a:solidFill>
              </a:rPr>
              <a:t>de </a:t>
            </a:r>
            <a:r>
              <a:rPr lang="pt-BR" sz="1500" b="1" dirty="0">
                <a:solidFill>
                  <a:srgbClr val="027353"/>
                </a:solidFill>
              </a:rPr>
              <a:t>vinculação financeira;</a:t>
            </a:r>
          </a:p>
          <a:p>
            <a:pPr marL="285750" lvl="6" indent="-285750">
              <a:buFont typeface="Wingdings" panose="05000000000000000000" pitchFamily="2" charset="2"/>
              <a:buChar char="Ø"/>
            </a:pPr>
            <a:r>
              <a:rPr lang="pt-BR" sz="1500" b="1" dirty="0">
                <a:solidFill>
                  <a:srgbClr val="027353"/>
                </a:solidFill>
              </a:rPr>
              <a:t>Distribuição Física – Saldo a deduzir</a:t>
            </a:r>
          </a:p>
          <a:p>
            <a:endParaRPr lang="pt-BR" sz="1800" b="1" dirty="0">
              <a:solidFill>
                <a:srgbClr val="027353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0571" y="4015115"/>
            <a:ext cx="8339838" cy="1059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pt-BR" sz="1500" b="1" dirty="0" smtClean="0">
                <a:solidFill>
                  <a:srgbClr val="027353"/>
                </a:solidFill>
              </a:rPr>
              <a:t>Exemplos </a:t>
            </a:r>
            <a:r>
              <a:rPr lang="pt-BR" sz="1500" b="1" dirty="0">
                <a:solidFill>
                  <a:srgbClr val="027353"/>
                </a:solidFill>
              </a:rPr>
              <a:t>de </a:t>
            </a:r>
            <a:r>
              <a:rPr lang="pt-BR" sz="1500" b="1" dirty="0" smtClean="0">
                <a:solidFill>
                  <a:srgbClr val="027353"/>
                </a:solidFill>
              </a:rPr>
              <a:t>desconformidades </a:t>
            </a:r>
            <a:r>
              <a:rPr lang="pt-BR" sz="1500" b="1" dirty="0">
                <a:solidFill>
                  <a:srgbClr val="027353"/>
                </a:solidFill>
              </a:rPr>
              <a:t>observadas em exercícios anteriores</a:t>
            </a:r>
            <a:r>
              <a:rPr lang="pt-BR" sz="1500" b="1" dirty="0" smtClean="0">
                <a:solidFill>
                  <a:srgbClr val="027353"/>
                </a:solidFill>
              </a:rPr>
              <a:t>;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pt-BR" sz="1500" b="1" dirty="0" smtClean="0">
                <a:solidFill>
                  <a:srgbClr val="027353"/>
                </a:solidFill>
              </a:rPr>
              <a:t>Debate </a:t>
            </a:r>
            <a:r>
              <a:rPr lang="pt-BR" sz="1500" b="1" dirty="0">
                <a:solidFill>
                  <a:srgbClr val="027353"/>
                </a:solidFill>
              </a:rPr>
              <a:t>sobre eventuais dúvidas surgidas</a:t>
            </a:r>
            <a:r>
              <a:rPr lang="pt-BR" sz="1800" b="1" dirty="0">
                <a:solidFill>
                  <a:srgbClr val="027353"/>
                </a:solidFill>
              </a:rPr>
              <a:t>.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33849" y="973606"/>
            <a:ext cx="4236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TÓPICOS DA APRESENTAÇÃO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859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2728" y="793915"/>
            <a:ext cx="7874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</a:rPr>
              <a:t>TIPOS DE MONITORAMENTO: </a:t>
            </a:r>
            <a:endParaRPr lang="pt-BR" sz="2400" b="1" dirty="0">
              <a:solidFill>
                <a:schemeClr val="tx1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368" y="1676683"/>
            <a:ext cx="5113761" cy="277032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CaixaDeTexto 4"/>
          <p:cNvSpPr txBox="1"/>
          <p:nvPr/>
        </p:nvSpPr>
        <p:spPr>
          <a:xfrm>
            <a:off x="5756115" y="2369348"/>
            <a:ext cx="2592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pt-BR" dirty="0" smtClean="0"/>
              <a:t>Qualitativo (texto);</a:t>
            </a:r>
          </a:p>
          <a:p>
            <a:pPr marL="400050" indent="-400050">
              <a:buFont typeface="+mj-lt"/>
              <a:buAutoNum type="romanUcPeriod"/>
            </a:pPr>
            <a:endParaRPr lang="pt-BR" dirty="0"/>
          </a:p>
          <a:p>
            <a:pPr marL="400050" indent="-400050">
              <a:buFont typeface="+mj-lt"/>
              <a:buAutoNum type="romanUcPeriod"/>
            </a:pPr>
            <a:endParaRPr lang="pt-BR" dirty="0" smtClean="0"/>
          </a:p>
          <a:p>
            <a:pPr marL="400050" indent="-400050">
              <a:buFont typeface="+mj-lt"/>
              <a:buAutoNum type="romanUcPeriod"/>
            </a:pPr>
            <a:endParaRPr lang="pt-BR" dirty="0"/>
          </a:p>
          <a:p>
            <a:pPr marL="400050" indent="-400050">
              <a:buFont typeface="+mj-lt"/>
              <a:buAutoNum type="romanUcPeriod"/>
            </a:pPr>
            <a:endParaRPr lang="pt-BR" dirty="0" smtClean="0"/>
          </a:p>
          <a:p>
            <a:pPr marL="400050" indent="-400050">
              <a:buFont typeface="+mj-lt"/>
              <a:buAutoNum type="romanUcPeriod"/>
            </a:pPr>
            <a:r>
              <a:rPr lang="pt-BR" dirty="0" smtClean="0"/>
              <a:t>Quantitativo (número)</a:t>
            </a:r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368" y="3211417"/>
            <a:ext cx="736718" cy="952721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V="1">
            <a:off x="802567" y="2545847"/>
            <a:ext cx="4999597" cy="8815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V="1">
            <a:off x="802567" y="3604973"/>
            <a:ext cx="4999597" cy="2762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269715" y="3604973"/>
            <a:ext cx="65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V="1">
            <a:off x="280781" y="3644441"/>
            <a:ext cx="276293" cy="65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677932" y="3659242"/>
            <a:ext cx="4203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>
                <a:solidFill>
                  <a:schemeClr val="bg1"/>
                </a:solidFill>
              </a:rPr>
              <a:t>Ação</a:t>
            </a:r>
            <a:endParaRPr lang="pt-BR" sz="800" dirty="0">
              <a:solidFill>
                <a:schemeClr val="bg1"/>
              </a:solidFill>
            </a:endParaRPr>
          </a:p>
        </p:txBody>
      </p:sp>
      <p:cxnSp>
        <p:nvCxnSpPr>
          <p:cNvPr id="13" name="Conector de seta reta 12"/>
          <p:cNvCxnSpPr/>
          <p:nvPr/>
        </p:nvCxnSpPr>
        <p:spPr>
          <a:xfrm>
            <a:off x="518684" y="3766964"/>
            <a:ext cx="24549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01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1693" y="742318"/>
            <a:ext cx="5223262" cy="418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0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19246" y="769938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Relatório de Vinculação Financeira (SITUAÇÃO: NÃO VINCULADO) 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92" y="1362049"/>
            <a:ext cx="6894120" cy="344019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7" name="Conector de seta reta 6"/>
          <p:cNvCxnSpPr/>
          <p:nvPr/>
        </p:nvCxnSpPr>
        <p:spPr>
          <a:xfrm flipH="1">
            <a:off x="3203890" y="3425313"/>
            <a:ext cx="914400" cy="4999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1084724" y="2977981"/>
            <a:ext cx="671713" cy="296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1420580" y="3643422"/>
            <a:ext cx="657841" cy="2631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>
            <a:stCxn id="4" idx="3"/>
            <a:endCxn id="4" idx="3"/>
          </p:cNvCxnSpPr>
          <p:nvPr/>
        </p:nvCxnSpPr>
        <p:spPr>
          <a:xfrm>
            <a:off x="7612912" y="3082147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8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210571" y="788731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Relatório de Saldo a Distribuir (EXIBIR: SOMENTE COM SALDOS A DISTRIBUIR) 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116" y="1431419"/>
            <a:ext cx="7334871" cy="348628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8" name="Conector de seta reta 7"/>
          <p:cNvCxnSpPr/>
          <p:nvPr/>
        </p:nvCxnSpPr>
        <p:spPr>
          <a:xfrm flipH="1">
            <a:off x="4607059" y="3993098"/>
            <a:ext cx="730205" cy="302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>
            <a:off x="1029522" y="2885112"/>
            <a:ext cx="690733" cy="289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1230165" y="3420777"/>
            <a:ext cx="624949" cy="202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13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397366" y="796383"/>
            <a:ext cx="5818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MONITORAMENTO - VINCULAÇÃO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127" y="1457557"/>
            <a:ext cx="6584930" cy="223415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53" y="3691709"/>
            <a:ext cx="6600353" cy="70585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7" name="Conector de seta reta 6"/>
          <p:cNvCxnSpPr/>
          <p:nvPr/>
        </p:nvCxnSpPr>
        <p:spPr>
          <a:xfrm flipH="1">
            <a:off x="3447091" y="3126872"/>
            <a:ext cx="414440" cy="3157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2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8363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VINCULAÇÃO FINANCEIRA – DIVERSAS LIQUIDAÇÕES EM APENAS UM PRODUTO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369" y="1350141"/>
            <a:ext cx="5161280" cy="346290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Elipse 5"/>
          <p:cNvSpPr/>
          <p:nvPr/>
        </p:nvSpPr>
        <p:spPr>
          <a:xfrm>
            <a:off x="4870026" y="3190240"/>
            <a:ext cx="406400" cy="3183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1217" y="1845040"/>
            <a:ext cx="3131617" cy="1422398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9" name="Seta em curva para a direita 8"/>
          <p:cNvSpPr/>
          <p:nvPr/>
        </p:nvSpPr>
        <p:spPr>
          <a:xfrm rot="15814592">
            <a:off x="5400241" y="3293185"/>
            <a:ext cx="203201" cy="430802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97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322795" y="724652"/>
            <a:ext cx="5566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DISTRIBUIÇÃO FÍSICA – MONITORAR PRODUTO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765" y="1486721"/>
            <a:ext cx="5480752" cy="189458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Botão de ação: Ajuda 7">
            <a:hlinkClick r:id="" action="ppaction://noaction" highlightClick="1"/>
          </p:cNvPr>
          <p:cNvSpPr/>
          <p:nvPr/>
        </p:nvSpPr>
        <p:spPr>
          <a:xfrm>
            <a:off x="2460327" y="2351783"/>
            <a:ext cx="302608" cy="197352"/>
          </a:xfrm>
          <a:prstGeom prst="actionButtonHel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4" name="Canto dobrado 3"/>
          <p:cNvSpPr/>
          <p:nvPr/>
        </p:nvSpPr>
        <p:spPr>
          <a:xfrm>
            <a:off x="6888918" y="1696646"/>
            <a:ext cx="1171787" cy="131027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INFORMAR PRODUTO PENDENTE DE DISTRIBUIÇÃO</a:t>
            </a:r>
          </a:p>
          <a:p>
            <a:pPr algn="ctr"/>
            <a:endParaRPr lang="pt-BR" sz="1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1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Veja Relatório</a:t>
            </a:r>
            <a:endParaRPr lang="pt-BR" sz="100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795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027353"/>
                </a:solidFill>
              </a:rPr>
              <a:t>DESCRIÇÃO ANALÍTICA - INSTITUCIONAL</a:t>
            </a:r>
            <a:endParaRPr lang="pt-BR" sz="1600" b="1" dirty="0">
              <a:solidFill>
                <a:srgbClr val="027353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369" y="1088091"/>
            <a:ext cx="7183566" cy="16547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51369" y="2988809"/>
            <a:ext cx="72560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300" b="1" dirty="0"/>
              <a:t>Dados Gerais &gt; Gestor:</a:t>
            </a:r>
            <a:r>
              <a:rPr lang="pt-BR" sz="1300" dirty="0"/>
              <a:t> Este campo deverá ser preenchido com o nome completo do dirigente máximo da Pasta durante o período de avaliação. Se houver mais de um gestor, é possível inserir os nomes e o período de suas respectivas gestões;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300" b="1" dirty="0"/>
              <a:t>Visão Institucional &gt; Objetivo Institucional:</a:t>
            </a:r>
            <a:r>
              <a:rPr lang="pt-BR" sz="1300" dirty="0"/>
              <a:t> </a:t>
            </a:r>
            <a:r>
              <a:rPr lang="pt-BR" sz="1200" dirty="0"/>
              <a:t>Neste espaço, é fundamental </a:t>
            </a:r>
            <a:r>
              <a:rPr lang="pt-BR" sz="1200" dirty="0" smtClean="0"/>
              <a:t>informar </a:t>
            </a:r>
            <a:r>
              <a:rPr lang="pt-BR" sz="1200" dirty="0"/>
              <a:t>os resultados almejados pela Pasta no âmbito de sua missão institucional. Além disso, há a opção de complementar com uma declaração que declara a sua razão de existir;</a:t>
            </a:r>
            <a:endParaRPr lang="pt-BR" sz="13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300" b="1" dirty="0"/>
              <a:t>Visão Institucional &gt; Legislação:</a:t>
            </a:r>
            <a:r>
              <a:rPr lang="pt-BR" sz="1300" dirty="0"/>
              <a:t> Este espaço está reservado para que o usuário liste as principais legislações que regulamentam as atividades realizadas na instituição. É importante destacar que não se espera uma lista completa de todas as legislações, mas apenas daquelas que são mais relevantes;</a:t>
            </a:r>
          </a:p>
        </p:txBody>
      </p:sp>
    </p:spTree>
    <p:extLst>
      <p:ext uri="{BB962C8B-B14F-4D97-AF65-F5344CB8AC3E}">
        <p14:creationId xmlns:p14="http://schemas.microsoft.com/office/powerpoint/2010/main" val="42143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708940" y="114170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DESCRIÇÃO ANALÍTICA - INSTITUCIONAL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23731" y="1287265"/>
            <a:ext cx="74203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accent6">
                    <a:lumMod val="75000"/>
                  </a:schemeClr>
                </a:solidFill>
              </a:rPr>
              <a:t>Auto Avaliação da Gestão &gt; Síntese da Gestão: </a:t>
            </a:r>
            <a:r>
              <a:rPr lang="pt-BR" sz="1200" dirty="0"/>
              <a:t>Neste espaço, o gestor tem a oportunidade de oferecer uma visão sucinta de sua gestão na Pasta, enfatizando os feitos mais relevantes, os benefícios gerados para a </a:t>
            </a:r>
            <a:r>
              <a:rPr lang="pt-BR" sz="1200" dirty="0" smtClean="0"/>
              <a:t>sociedade, o legado deixado </a:t>
            </a:r>
            <a:r>
              <a:rPr lang="pt-BR" sz="1200" dirty="0"/>
              <a:t>e os desafios potenciais que </a:t>
            </a:r>
            <a:r>
              <a:rPr lang="pt-BR" sz="1200" dirty="0" smtClean="0"/>
              <a:t>possam </a:t>
            </a:r>
            <a:r>
              <a:rPr lang="pt-BR" sz="1200" dirty="0"/>
              <a:t>ter impactado o alcance de resultados. Não é </a:t>
            </a:r>
            <a:r>
              <a:rPr lang="pt-BR" sz="1200" dirty="0" smtClean="0"/>
              <a:t>necessário </a:t>
            </a:r>
            <a:r>
              <a:rPr lang="pt-BR" sz="1200" dirty="0"/>
              <a:t>repetir minuciosamente todos os produtos, serviços e resultados das iniciativas. Em vez disso, </a:t>
            </a:r>
            <a:r>
              <a:rPr lang="pt-BR" sz="1200" dirty="0" smtClean="0"/>
              <a:t>deve </a:t>
            </a:r>
            <a:r>
              <a:rPr lang="pt-BR" sz="1200" dirty="0"/>
              <a:t>expressar a perspectiva pessoal do gestor sobre </a:t>
            </a:r>
            <a:r>
              <a:rPr lang="pt-BR" sz="1200" dirty="0" smtClean="0"/>
              <a:t>o desenvolvimento dos trabalhos sob sua responsabilidade, ressaltando obstáculos que </a:t>
            </a:r>
            <a:r>
              <a:rPr lang="pt-BR" sz="1200" dirty="0"/>
              <a:t>possam </a:t>
            </a:r>
            <a:r>
              <a:rPr lang="pt-BR" sz="1200" dirty="0" smtClean="0"/>
              <a:t>ter prejudicado a obtenção de melhores resultados e os impulsionadores que favoreceram...</a:t>
            </a:r>
            <a:endParaRPr lang="pt-BR" sz="12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56622" y="2704591"/>
            <a:ext cx="7354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Instrumentos de Planejamento utilizados além do PPA/LOA</a:t>
            </a:r>
            <a:r>
              <a:rPr lang="pt-BR" b="1" dirty="0"/>
              <a:t>: </a:t>
            </a:r>
            <a:r>
              <a:rPr lang="pt-BR" dirty="0"/>
              <a:t>Este campo promove </a:t>
            </a:r>
            <a:r>
              <a:rPr lang="pt-BR" dirty="0" smtClean="0"/>
              <a:t>a compreensão e  </a:t>
            </a:r>
            <a:r>
              <a:rPr lang="pt-BR" dirty="0"/>
              <a:t>a utilização de ferramentas de planejamento além do PPA/LOA/LDO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23731" y="4347210"/>
            <a:ext cx="7282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Descrição dos Principais Indicadores de Desempenho</a:t>
            </a:r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o explicativo retangular 2"/>
          <p:cNvSpPr/>
          <p:nvPr/>
        </p:nvSpPr>
        <p:spPr>
          <a:xfrm>
            <a:off x="62728" y="3511486"/>
            <a:ext cx="1624668" cy="713330"/>
          </a:xfrm>
          <a:prstGeom prst="wedgeRectCallout">
            <a:avLst>
              <a:gd name="adj1" fmla="val -18106"/>
              <a:gd name="adj2" fmla="val 7406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28727" y="3620174"/>
            <a:ext cx="168739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00" b="1" dirty="0" smtClean="0">
                <a:solidFill>
                  <a:srgbClr val="027353"/>
                </a:solidFill>
              </a:rPr>
              <a:t>Conexão com item n° 3              do “Formulário”</a:t>
            </a:r>
            <a:endParaRPr lang="pt-BR" sz="900" b="1" dirty="0">
              <a:solidFill>
                <a:srgbClr val="027353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231904" y="3511486"/>
            <a:ext cx="2960287" cy="7698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C00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2261247" y="3620174"/>
            <a:ext cx="2960287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t-BR" sz="900" b="1" dirty="0" smtClean="0">
                <a:solidFill>
                  <a:srgbClr val="027353"/>
                </a:solidFill>
              </a:rPr>
              <a:t>3 – Alguma destas Entregas Relevantes contribuiu para a melhoria de algum indicador, considerando o contexto regional, nacional ou internacional </a:t>
            </a:r>
            <a:endParaRPr lang="pt-BR" sz="900" b="1" dirty="0">
              <a:solidFill>
                <a:srgbClr val="027353"/>
              </a:solidFill>
            </a:endParaRPr>
          </a:p>
        </p:txBody>
      </p:sp>
      <p:cxnSp>
        <p:nvCxnSpPr>
          <p:cNvPr id="8" name="Conector de seta reta 7"/>
          <p:cNvCxnSpPr/>
          <p:nvPr/>
        </p:nvCxnSpPr>
        <p:spPr>
          <a:xfrm>
            <a:off x="1425788" y="3865431"/>
            <a:ext cx="83545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to dobrado 8"/>
          <p:cNvSpPr/>
          <p:nvPr/>
        </p:nvSpPr>
        <p:spPr>
          <a:xfrm>
            <a:off x="5416415" y="3558837"/>
            <a:ext cx="2164299" cy="78029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5491157" y="3554303"/>
            <a:ext cx="2089557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t-BR" sz="900" b="1" dirty="0" smtClean="0">
                <a:solidFill>
                  <a:srgbClr val="027353"/>
                </a:solidFill>
              </a:rPr>
              <a:t>Consulta de Indicadores cadastrados:</a:t>
            </a:r>
          </a:p>
          <a:p>
            <a:pPr algn="just"/>
            <a:endParaRPr lang="pt-BR" sz="900" b="1" dirty="0" smtClean="0">
              <a:solidFill>
                <a:srgbClr val="027353"/>
              </a:solidFill>
            </a:endParaRPr>
          </a:p>
          <a:p>
            <a:pPr algn="just"/>
            <a:r>
              <a:rPr lang="pt-BR" sz="900" b="1" dirty="0" smtClean="0">
                <a:solidFill>
                  <a:srgbClr val="027353"/>
                </a:solidFill>
              </a:rPr>
              <a:t>MENU: </a:t>
            </a:r>
            <a:endParaRPr lang="pt-BR" sz="900" b="1" dirty="0">
              <a:solidFill>
                <a:srgbClr val="027353"/>
              </a:solidFill>
            </a:endParaRPr>
          </a:p>
          <a:p>
            <a:pPr algn="just"/>
            <a:r>
              <a:rPr lang="pt-BR" sz="900" b="1" dirty="0" smtClean="0">
                <a:solidFill>
                  <a:srgbClr val="027353"/>
                </a:solidFill>
              </a:rPr>
              <a:t>Planejamento &gt; Programa</a:t>
            </a:r>
            <a:endParaRPr lang="pt-BR" sz="900" b="1" dirty="0">
              <a:solidFill>
                <a:srgbClr val="027353"/>
              </a:solidFill>
            </a:endParaRPr>
          </a:p>
        </p:txBody>
      </p:sp>
      <p:sp>
        <p:nvSpPr>
          <p:cNvPr id="20" name="Texto explicativo retangular 19"/>
          <p:cNvSpPr/>
          <p:nvPr/>
        </p:nvSpPr>
        <p:spPr>
          <a:xfrm>
            <a:off x="6577" y="622730"/>
            <a:ext cx="1479258" cy="648269"/>
          </a:xfrm>
          <a:prstGeom prst="wedgeRectCallout">
            <a:avLst>
              <a:gd name="adj1" fmla="val -18106"/>
              <a:gd name="adj2" fmla="val 7406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>
                <a:solidFill>
                  <a:srgbClr val="027353"/>
                </a:solidFill>
              </a:rPr>
              <a:t>Conexão com itens 1, 3, 4, 5, 6,  e 7 do “FORMULÁRIO”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1920896" y="622349"/>
            <a:ext cx="3460248" cy="6649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2053349" y="577780"/>
            <a:ext cx="3444518" cy="7540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800" b="1" dirty="0" smtClean="0">
                <a:solidFill>
                  <a:srgbClr val="027353"/>
                </a:solidFill>
              </a:rPr>
              <a:t>1 – </a:t>
            </a:r>
            <a:r>
              <a:rPr lang="pt-BR" sz="700" b="1" dirty="0" smtClean="0">
                <a:solidFill>
                  <a:srgbClr val="027353"/>
                </a:solidFill>
              </a:rPr>
              <a:t>ENTREGAS RELEVANTES...</a:t>
            </a:r>
          </a:p>
          <a:p>
            <a:r>
              <a:rPr lang="pt-BR" sz="700" b="1" dirty="0" smtClean="0">
                <a:solidFill>
                  <a:srgbClr val="027353"/>
                </a:solidFill>
              </a:rPr>
              <a:t>3 – ENTREGAS RELEVANTES...melhoria de INDICADOR...</a:t>
            </a:r>
          </a:p>
          <a:p>
            <a:r>
              <a:rPr lang="pt-BR" sz="700" b="1" dirty="0" smtClean="0">
                <a:solidFill>
                  <a:srgbClr val="027353"/>
                </a:solidFill>
              </a:rPr>
              <a:t>4 – ENTREGAS ...proporcionou  p/ GOIÁS...POSIÇÃO DESTAQUE...</a:t>
            </a:r>
          </a:p>
          <a:p>
            <a:r>
              <a:rPr lang="pt-BR" sz="700" b="1" dirty="0" smtClean="0">
                <a:solidFill>
                  <a:srgbClr val="027353"/>
                </a:solidFill>
              </a:rPr>
              <a:t>5 – ENTREGAS...GOIÁS...REFERÊNCIA...</a:t>
            </a:r>
          </a:p>
          <a:p>
            <a:r>
              <a:rPr lang="pt-BR" sz="700" b="1" dirty="0" smtClean="0">
                <a:solidFill>
                  <a:srgbClr val="027353"/>
                </a:solidFill>
              </a:rPr>
              <a:t>6 – ENTREGAS...FAVORECERAM MUNICÍPIOS Goianos.</a:t>
            </a:r>
          </a:p>
          <a:p>
            <a:r>
              <a:rPr lang="pt-BR" sz="700" b="1" dirty="0" smtClean="0">
                <a:solidFill>
                  <a:srgbClr val="027353"/>
                </a:solidFill>
              </a:rPr>
              <a:t>7 – ENTREGAS...IMPACTOS POSITIVOS SOCIEDADE.</a:t>
            </a:r>
            <a:endParaRPr lang="pt-BR" sz="700" b="1" dirty="0">
              <a:solidFill>
                <a:srgbClr val="027353"/>
              </a:solidFill>
            </a:endParaRPr>
          </a:p>
        </p:txBody>
      </p:sp>
      <p:cxnSp>
        <p:nvCxnSpPr>
          <p:cNvPr id="25" name="Conector de seta reta 24"/>
          <p:cNvCxnSpPr/>
          <p:nvPr/>
        </p:nvCxnSpPr>
        <p:spPr>
          <a:xfrm>
            <a:off x="1217890" y="971982"/>
            <a:ext cx="83545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nto dobrado 27"/>
          <p:cNvSpPr/>
          <p:nvPr/>
        </p:nvSpPr>
        <p:spPr>
          <a:xfrm>
            <a:off x="5677172" y="616728"/>
            <a:ext cx="1828801" cy="63820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800" b="1" dirty="0" smtClean="0">
              <a:solidFill>
                <a:srgbClr val="027353"/>
              </a:solidFill>
            </a:endParaRPr>
          </a:p>
          <a:p>
            <a:r>
              <a:rPr lang="pt-BR" sz="800" b="1" dirty="0" smtClean="0">
                <a:solidFill>
                  <a:srgbClr val="027353"/>
                </a:solidFill>
              </a:rPr>
              <a:t>Relatório </a:t>
            </a:r>
            <a:r>
              <a:rPr lang="pt-BR" sz="800" b="1" dirty="0">
                <a:solidFill>
                  <a:srgbClr val="027353"/>
                </a:solidFill>
              </a:rPr>
              <a:t>Prestação Contas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b="1" dirty="0" err="1">
                <a:solidFill>
                  <a:srgbClr val="027353"/>
                </a:solidFill>
              </a:rPr>
              <a:t>Obj</a:t>
            </a:r>
            <a:r>
              <a:rPr lang="pt-BR" sz="800" b="1" dirty="0">
                <a:solidFill>
                  <a:srgbClr val="027353"/>
                </a:solidFill>
              </a:rPr>
              <a:t>. Prog. (Resultados Esp.)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b="1" dirty="0" err="1">
                <a:solidFill>
                  <a:srgbClr val="027353"/>
                </a:solidFill>
              </a:rPr>
              <a:t>Obj</a:t>
            </a:r>
            <a:r>
              <a:rPr lang="pt-BR" sz="800" b="1" dirty="0">
                <a:solidFill>
                  <a:srgbClr val="027353"/>
                </a:solidFill>
              </a:rPr>
              <a:t>. Ação  (Atuação)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800" b="1" dirty="0" err="1" smtClean="0">
                <a:solidFill>
                  <a:srgbClr val="027353"/>
                </a:solidFill>
              </a:rPr>
              <a:t>Justif</a:t>
            </a:r>
            <a:r>
              <a:rPr lang="pt-BR" sz="800" b="1" dirty="0" smtClean="0">
                <a:solidFill>
                  <a:srgbClr val="027353"/>
                </a:solidFill>
              </a:rPr>
              <a:t>. </a:t>
            </a:r>
            <a:r>
              <a:rPr lang="pt-BR" sz="800" b="1" dirty="0">
                <a:solidFill>
                  <a:srgbClr val="027353"/>
                </a:solidFill>
              </a:rPr>
              <a:t>Prog. (Diagnóstico</a:t>
            </a:r>
            <a:r>
              <a:rPr lang="pt-BR" sz="800" b="1" dirty="0" smtClean="0">
                <a:solidFill>
                  <a:srgbClr val="027353"/>
                </a:solidFill>
              </a:rPr>
              <a:t>)</a:t>
            </a:r>
            <a:endParaRPr lang="pt-BR" sz="800" b="1" dirty="0">
              <a:solidFill>
                <a:srgbClr val="027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8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027353"/>
                </a:solidFill>
              </a:rPr>
              <a:t>DESCRIÇÃO ANALÍTICA - INICIATIVA</a:t>
            </a:r>
            <a:endParaRPr lang="pt-BR" sz="1600" b="1" dirty="0">
              <a:solidFill>
                <a:srgbClr val="027353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77406" y="2227925"/>
            <a:ext cx="7420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A descrição analítica da Iniciativa consiste em um registro detalhado dos principais resultados alcançados por esta Instância de planejamento. É importante ressaltar que este não é um espaço para a simples repetição das metas dos Produtos, que já estão </a:t>
            </a:r>
            <a:r>
              <a:rPr lang="pt-BR" sz="1200" dirty="0" smtClean="0"/>
              <a:t>registradas </a:t>
            </a:r>
            <a:r>
              <a:rPr lang="pt-BR" sz="1200" dirty="0"/>
              <a:t>no </a:t>
            </a:r>
            <a:r>
              <a:rPr lang="pt-BR" sz="1200" dirty="0" smtClean="0"/>
              <a:t>sistema. </a:t>
            </a:r>
            <a:r>
              <a:rPr lang="pt-BR" sz="1200" dirty="0"/>
              <a:t>Aqui, com base em indicadores e análises aprofundadas, devem ser documentados os resultados obtidos pela Iniciativa de maneira crítica, levando em consideração os resultados esperados durante a fase de planejamento.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77406" y="3403769"/>
            <a:ext cx="7286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 smtClean="0">
                <a:solidFill>
                  <a:schemeClr val="accent6">
                    <a:lumMod val="75000"/>
                  </a:schemeClr>
                </a:solidFill>
              </a:rPr>
              <a:t>IMPORTANTE!</a:t>
            </a:r>
            <a:r>
              <a:rPr lang="pt-BR" sz="1200" dirty="0" smtClean="0"/>
              <a:t> O </a:t>
            </a:r>
            <a:r>
              <a:rPr lang="pt-BR" sz="1200" dirty="0"/>
              <a:t>campo "observações" é destinado ao registro de todas as informações relevantes relacionadas à execução da iniciativa. Normalmente, estas observações estão ligadas a obstáculos que podem ter afetado a execução da Iniciativa. No entanto, também é possível utilizá-lo para registrar fatores que contribuíram para um </a:t>
            </a:r>
            <a:r>
              <a:rPr lang="pt-BR" sz="1200" dirty="0" smtClean="0"/>
              <a:t>alto desempenho. </a:t>
            </a:r>
            <a:endParaRPr lang="pt-BR" sz="1200" dirty="0"/>
          </a:p>
        </p:txBody>
      </p:sp>
      <p:sp>
        <p:nvSpPr>
          <p:cNvPr id="11" name="Texto explicativo retangular 10"/>
          <p:cNvSpPr/>
          <p:nvPr/>
        </p:nvSpPr>
        <p:spPr>
          <a:xfrm>
            <a:off x="-28425" y="1161517"/>
            <a:ext cx="1837490" cy="1040376"/>
          </a:xfrm>
          <a:prstGeom prst="wedgeRectCallout">
            <a:avLst>
              <a:gd name="adj1" fmla="val -18106"/>
              <a:gd name="adj2" fmla="val 7406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187549"/>
            <a:ext cx="190116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1000" b="1" dirty="0">
                <a:solidFill>
                  <a:srgbClr val="027353"/>
                </a:solidFill>
              </a:rPr>
              <a:t>Conexão com itens 1, 3, 4, </a:t>
            </a:r>
            <a:r>
              <a:rPr lang="pt-BR" sz="1000" b="1" dirty="0" smtClean="0">
                <a:solidFill>
                  <a:srgbClr val="027353"/>
                </a:solidFill>
              </a:rPr>
              <a:t>5, 6,  </a:t>
            </a:r>
            <a:r>
              <a:rPr lang="pt-BR" sz="1000" b="1" dirty="0">
                <a:solidFill>
                  <a:srgbClr val="027353"/>
                </a:solidFill>
              </a:rPr>
              <a:t>e 7 do </a:t>
            </a:r>
            <a:r>
              <a:rPr lang="pt-BR" sz="1000" b="1" dirty="0" smtClean="0">
                <a:solidFill>
                  <a:srgbClr val="027353"/>
                </a:solidFill>
              </a:rPr>
              <a:t>“FORMULÁRIO”</a:t>
            </a:r>
            <a:endParaRPr lang="pt-BR" sz="1000" b="1" dirty="0">
              <a:solidFill>
                <a:srgbClr val="027353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118250" y="1166385"/>
            <a:ext cx="3460248" cy="10403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133980" y="1222369"/>
            <a:ext cx="3490567" cy="9694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950" b="1" dirty="0" smtClean="0">
                <a:solidFill>
                  <a:srgbClr val="027353"/>
                </a:solidFill>
              </a:rPr>
              <a:t>1 – ENTREGAS RELEVANTES...</a:t>
            </a:r>
          </a:p>
          <a:p>
            <a:r>
              <a:rPr lang="pt-BR" sz="950" b="1" dirty="0" smtClean="0">
                <a:solidFill>
                  <a:srgbClr val="027353"/>
                </a:solidFill>
              </a:rPr>
              <a:t>3 – ENTREGAS RELEVANTES...INDICADOR...</a:t>
            </a:r>
          </a:p>
          <a:p>
            <a:r>
              <a:rPr lang="pt-BR" sz="950" b="1" dirty="0" smtClean="0">
                <a:solidFill>
                  <a:srgbClr val="027353"/>
                </a:solidFill>
              </a:rPr>
              <a:t>4 – ENTREGAS ...GOIÁS...POSIÇÃO DESTAQUE...</a:t>
            </a:r>
          </a:p>
          <a:p>
            <a:r>
              <a:rPr lang="pt-BR" sz="950" b="1" dirty="0" smtClean="0">
                <a:solidFill>
                  <a:srgbClr val="027353"/>
                </a:solidFill>
              </a:rPr>
              <a:t>5 – ENTREGAS...GOIÁS...REFERÊNCIA...</a:t>
            </a:r>
          </a:p>
          <a:p>
            <a:r>
              <a:rPr lang="pt-BR" sz="950" b="1" dirty="0" smtClean="0">
                <a:solidFill>
                  <a:srgbClr val="027353"/>
                </a:solidFill>
              </a:rPr>
              <a:t>6 – ENTREGAS...FAVORECERAM MUNICÍPIOS GOIANOS</a:t>
            </a:r>
          </a:p>
          <a:p>
            <a:r>
              <a:rPr lang="pt-BR" sz="950" b="1" dirty="0" smtClean="0">
                <a:solidFill>
                  <a:srgbClr val="027353"/>
                </a:solidFill>
              </a:rPr>
              <a:t>7 – ENTREGAS...IMPACTOS POSITIVOS SOCIEDADE.</a:t>
            </a:r>
            <a:endParaRPr lang="pt-BR" sz="950" b="1" dirty="0">
              <a:solidFill>
                <a:srgbClr val="027353"/>
              </a:solidFill>
            </a:endParaRPr>
          </a:p>
        </p:txBody>
      </p:sp>
      <p:sp>
        <p:nvSpPr>
          <p:cNvPr id="6" name="Canto dobrado 5"/>
          <p:cNvSpPr/>
          <p:nvPr/>
        </p:nvSpPr>
        <p:spPr>
          <a:xfrm>
            <a:off x="5782429" y="1139406"/>
            <a:ext cx="2081782" cy="104037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5752995" y="1115976"/>
            <a:ext cx="211121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1000" b="1" dirty="0" smtClean="0">
                <a:solidFill>
                  <a:srgbClr val="027353"/>
                </a:solidFill>
              </a:rPr>
              <a:t>Relatório Prestação Contas</a:t>
            </a:r>
          </a:p>
          <a:p>
            <a:endParaRPr lang="pt-BR" sz="1000" b="1" dirty="0" smtClean="0">
              <a:solidFill>
                <a:srgbClr val="027353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b="1" dirty="0" err="1" smtClean="0">
                <a:solidFill>
                  <a:srgbClr val="027353"/>
                </a:solidFill>
              </a:rPr>
              <a:t>Obj</a:t>
            </a:r>
            <a:r>
              <a:rPr lang="pt-BR" sz="1000" b="1" dirty="0" smtClean="0">
                <a:solidFill>
                  <a:srgbClr val="027353"/>
                </a:solidFill>
              </a:rPr>
              <a:t>. </a:t>
            </a:r>
            <a:r>
              <a:rPr lang="pt-BR" sz="1000" b="1" dirty="0" err="1" smtClean="0">
                <a:solidFill>
                  <a:srgbClr val="027353"/>
                </a:solidFill>
              </a:rPr>
              <a:t>Prog</a:t>
            </a:r>
            <a:r>
              <a:rPr lang="pt-BR" sz="1000" b="1" dirty="0" smtClean="0">
                <a:solidFill>
                  <a:srgbClr val="027353"/>
                </a:solidFill>
              </a:rPr>
              <a:t>. (Resultados Esp.)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b="1" dirty="0" err="1" smtClean="0">
                <a:solidFill>
                  <a:srgbClr val="027353"/>
                </a:solidFill>
              </a:rPr>
              <a:t>Obj</a:t>
            </a:r>
            <a:r>
              <a:rPr lang="pt-BR" sz="1000" b="1" dirty="0" smtClean="0">
                <a:solidFill>
                  <a:srgbClr val="027353"/>
                </a:solidFill>
              </a:rPr>
              <a:t>. Ação  (Atuação)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b="1" dirty="0" err="1" smtClean="0">
                <a:solidFill>
                  <a:srgbClr val="027353"/>
                </a:solidFill>
              </a:rPr>
              <a:t>Justif</a:t>
            </a:r>
            <a:r>
              <a:rPr lang="pt-BR" sz="1000" b="1" dirty="0" smtClean="0">
                <a:solidFill>
                  <a:srgbClr val="027353"/>
                </a:solidFill>
              </a:rPr>
              <a:t>. </a:t>
            </a:r>
            <a:r>
              <a:rPr lang="pt-BR" sz="1000" b="1" dirty="0" err="1" smtClean="0">
                <a:solidFill>
                  <a:srgbClr val="027353"/>
                </a:solidFill>
              </a:rPr>
              <a:t>Prog</a:t>
            </a:r>
            <a:r>
              <a:rPr lang="pt-BR" sz="1000" b="1" dirty="0" smtClean="0">
                <a:solidFill>
                  <a:srgbClr val="027353"/>
                </a:solidFill>
              </a:rPr>
              <a:t>. (Diagnóstico)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00" b="1" dirty="0" smtClean="0">
                <a:solidFill>
                  <a:srgbClr val="027353"/>
                </a:solidFill>
              </a:rPr>
              <a:t>Metas ODS</a:t>
            </a:r>
            <a:endParaRPr lang="pt-BR" sz="1000" b="1" dirty="0">
              <a:solidFill>
                <a:srgbClr val="027353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1855114" y="1374889"/>
            <a:ext cx="217087" cy="2434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35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027353"/>
                </a:solidFill>
              </a:rPr>
              <a:t>SALDO NEGATIVO NA VINCULAÇÃO FINANCEIRA</a:t>
            </a:r>
            <a:endParaRPr lang="pt-BR" sz="1600" b="1" dirty="0">
              <a:solidFill>
                <a:srgbClr val="027353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1369" y="1019690"/>
            <a:ext cx="7795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/>
              <a:t>Ocorre quando, </a:t>
            </a:r>
            <a:r>
              <a:rPr lang="pt-BR" sz="1200" dirty="0"/>
              <a:t>após a fase de vinculação financeira, há o cancelamento parcial ou total da liquidação previamente associada a um Produto no SIPLAM. Dado que o sistema não possui a capacidade de reverter automaticamente o valor vinculado ao </a:t>
            </a:r>
            <a:r>
              <a:rPr lang="pt-BR" sz="1200" dirty="0" smtClean="0"/>
              <a:t>Produto que foi cancelado, </a:t>
            </a:r>
            <a:r>
              <a:rPr lang="pt-BR" sz="1200" dirty="0"/>
              <a:t>resulta na geração de um valor negativo de vinculação no referido Produto.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48" y="1966947"/>
            <a:ext cx="6063190" cy="296028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Retângulo de cantos arredondados 5"/>
          <p:cNvSpPr/>
          <p:nvPr/>
        </p:nvSpPr>
        <p:spPr>
          <a:xfrm>
            <a:off x="5571919" y="4229923"/>
            <a:ext cx="802567" cy="6249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0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6542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tx1"/>
                </a:solidFill>
              </a:rPr>
              <a:t>SALDO NEGATIVO NA VINCULAÇÃO FINANCEIRA – O QUE FAZER ? 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1370" y="1239764"/>
            <a:ext cx="6215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 smtClean="0">
                <a:solidFill>
                  <a:schemeClr val="accent6">
                    <a:lumMod val="75000"/>
                  </a:schemeClr>
                </a:solidFill>
              </a:rPr>
              <a:t>Nesse caso, basta clicar sobre a linha onde consta a vinculação negativa e, na próxima tela, corrigir o valor.</a:t>
            </a:r>
            <a:endParaRPr lang="pt-BR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671" y="1822221"/>
            <a:ext cx="5881499" cy="325097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8" name="Conector de seta reta 7"/>
          <p:cNvCxnSpPr/>
          <p:nvPr/>
        </p:nvCxnSpPr>
        <p:spPr>
          <a:xfrm flipV="1">
            <a:off x="3052386" y="2841876"/>
            <a:ext cx="85519" cy="5065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6894090" y="2263413"/>
            <a:ext cx="17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Importante! Não esqueça de salvar !</a:t>
            </a:r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1" name="Conector de seta reta 10"/>
          <p:cNvCxnSpPr/>
          <p:nvPr/>
        </p:nvCxnSpPr>
        <p:spPr>
          <a:xfrm flipV="1">
            <a:off x="6844843" y="2780732"/>
            <a:ext cx="151395" cy="6280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6742878" y="1701429"/>
            <a:ext cx="243401" cy="495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H="1">
            <a:off x="8348569" y="1763016"/>
            <a:ext cx="201840" cy="434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H="1" flipV="1">
            <a:off x="8423923" y="2782672"/>
            <a:ext cx="246431" cy="467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>
            <a:off x="5071960" y="3966786"/>
            <a:ext cx="552587" cy="5657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0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DISTRIBUIÇÃO FÍSICA – SALDO A DEDUZIR 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2728" y="1159374"/>
            <a:ext cx="525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</a:rPr>
              <a:t>Ao longo do exercício, pode haver a necessidade de efetuar deduções de valores já distribuídos, podendo ocorrer essa situação </a:t>
            </a:r>
            <a:r>
              <a:rPr lang="pt-BR" sz="1200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endParaRPr lang="pt-BR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2728" y="1647789"/>
            <a:ext cx="51933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>
                <a:solidFill>
                  <a:srgbClr val="002060"/>
                </a:solidFill>
              </a:rPr>
              <a:t>Quando, após ter sido efetuada a distribuição financeira da Entrega nas localidades e nos meses do ano, acontece uma anulação total ou parcial dos valores liquidados; 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369" y="2434202"/>
            <a:ext cx="5104694" cy="255097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Elipse 5"/>
          <p:cNvSpPr/>
          <p:nvPr/>
        </p:nvSpPr>
        <p:spPr>
          <a:xfrm>
            <a:off x="3068320" y="4050453"/>
            <a:ext cx="792480" cy="1625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nto dobrado 18"/>
          <p:cNvSpPr/>
          <p:nvPr/>
        </p:nvSpPr>
        <p:spPr>
          <a:xfrm>
            <a:off x="5521920" y="2938339"/>
            <a:ext cx="1372170" cy="11933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Nesse caso, deve ser verificado em qual mês (qual localidade) será deduzido o valor</a:t>
            </a:r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Canto dobrado 20"/>
          <p:cNvSpPr/>
          <p:nvPr/>
        </p:nvSpPr>
        <p:spPr>
          <a:xfrm>
            <a:off x="6981249" y="2938339"/>
            <a:ext cx="1350485" cy="11933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10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Deduzir primeiro nas localidades e depois acertar o saldo na caixa de total</a:t>
            </a:r>
            <a:endParaRPr lang="pt-BR" sz="1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Conector de seta reta 11"/>
          <p:cNvCxnSpPr/>
          <p:nvPr/>
        </p:nvCxnSpPr>
        <p:spPr>
          <a:xfrm flipH="1">
            <a:off x="4341755" y="4131733"/>
            <a:ext cx="3585238" cy="802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4109984" y="4131733"/>
            <a:ext cx="2958603" cy="5192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29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2728" y="681136"/>
            <a:ext cx="8094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 smtClean="0">
                <a:solidFill>
                  <a:schemeClr val="tx1"/>
                </a:solidFill>
              </a:rPr>
              <a:t>RELATÓRIOS QUE DEVEM SER ENVIADOS VIA     </a:t>
            </a:r>
            <a:endParaRPr lang="pt-BR" sz="1800" b="1" dirty="0">
              <a:solidFill>
                <a:schemeClr val="tx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738" y="633516"/>
            <a:ext cx="530946" cy="385315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49400" y="1395512"/>
            <a:ext cx="8581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>
                <a:solidFill>
                  <a:schemeClr val="accent6">
                    <a:lumMod val="75000"/>
                  </a:schemeClr>
                </a:solidFill>
              </a:rPr>
              <a:t>RELATÓRIO DE PRESTAÇÃO DE CONTAS GOVERNAMENTAIS -  TIPO: ANALÍTICO </a:t>
            </a:r>
            <a:endParaRPr lang="pt-B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Seta em curva para a direita 7"/>
          <p:cNvSpPr/>
          <p:nvPr/>
        </p:nvSpPr>
        <p:spPr>
          <a:xfrm>
            <a:off x="513117" y="1677497"/>
            <a:ext cx="717047" cy="4323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361732" y="1907741"/>
            <a:ext cx="4894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DEVE SER ENVIADO À CGE</a:t>
            </a:r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9400" y="2550344"/>
            <a:ext cx="8581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>
                <a:solidFill>
                  <a:schemeClr val="accent6">
                    <a:lumMod val="75000"/>
                  </a:schemeClr>
                </a:solidFill>
              </a:rPr>
              <a:t>RELATÓRIO DE CONSOLIDAÇÃO ANALÍTICA - ÓRGÃO CONSOLIDADO </a:t>
            </a:r>
            <a:endParaRPr lang="pt-B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Seta em curva para a direita 13"/>
          <p:cNvSpPr/>
          <p:nvPr/>
        </p:nvSpPr>
        <p:spPr>
          <a:xfrm>
            <a:off x="513117" y="4131738"/>
            <a:ext cx="717047" cy="4323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361731" y="2887791"/>
            <a:ext cx="4894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DEVE SER ENVIADO À CGE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2728" y="3763159"/>
            <a:ext cx="8742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>
                <a:solidFill>
                  <a:schemeClr val="accent6">
                    <a:lumMod val="75000"/>
                  </a:schemeClr>
                </a:solidFill>
              </a:rPr>
              <a:t>RELATÓRIO DE PRESTAÇÃO DE CONTAS GOVERNAMENTAIS - TIPO: ASSEMBLEIA </a:t>
            </a:r>
            <a:endParaRPr lang="pt-B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Seta em curva para a direita 16"/>
          <p:cNvSpPr/>
          <p:nvPr/>
        </p:nvSpPr>
        <p:spPr>
          <a:xfrm>
            <a:off x="487816" y="2863365"/>
            <a:ext cx="717047" cy="4323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1408412" y="4194045"/>
            <a:ext cx="4894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DEVE SER ENVIADO À ECONOMIA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42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2" name="Google Shape;682;p11"/>
          <p:cNvCxnSpPr/>
          <p:nvPr/>
        </p:nvCxnSpPr>
        <p:spPr>
          <a:xfrm rot="10800000" flipH="1">
            <a:off x="151369" y="610334"/>
            <a:ext cx="8197200" cy="2400"/>
          </a:xfrm>
          <a:prstGeom prst="straightConnector1">
            <a:avLst/>
          </a:prstGeom>
          <a:noFill/>
          <a:ln w="9525" cap="flat" cmpd="sng">
            <a:solidFill>
              <a:srgbClr val="1256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3" name="Google Shape;683;p11"/>
          <p:cNvPicPr preferRelativeResize="0"/>
          <p:nvPr/>
        </p:nvPicPr>
        <p:blipFill rotWithShape="1">
          <a:blip r:embed="rId3">
            <a:alphaModFix/>
          </a:blip>
          <a:srcRect r="4558"/>
          <a:stretch/>
        </p:blipFill>
        <p:spPr>
          <a:xfrm>
            <a:off x="8331734" y="5767"/>
            <a:ext cx="814540" cy="513773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1"/>
          <p:cNvSpPr txBox="1"/>
          <p:nvPr/>
        </p:nvSpPr>
        <p:spPr>
          <a:xfrm>
            <a:off x="663709" y="152551"/>
            <a:ext cx="78867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1800" b="1" dirty="0" smtClean="0">
                <a:solidFill>
                  <a:srgbClr val="027353"/>
                </a:solidFill>
              </a:rPr>
              <a:t>ENCERRAMENTO DO MONITORAMENTO SIPLAM - 2023</a:t>
            </a:r>
            <a:endParaRPr sz="1100" dirty="0"/>
          </a:p>
        </p:txBody>
      </p:sp>
      <p:pic>
        <p:nvPicPr>
          <p:cNvPr id="685" name="Google Shape;6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4090" y="200293"/>
            <a:ext cx="1454479" cy="29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1" y="113623"/>
            <a:ext cx="446556" cy="446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312709" y="607921"/>
            <a:ext cx="8094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tx1"/>
                </a:solidFill>
              </a:rPr>
              <a:t>DIVERSAS SITUAÇÕES DE DESCONFORMIDADES E/OU DE PENDÊNCIAS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628" y="946475"/>
            <a:ext cx="8690090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Observar o campo “Situação” da opção monitorar produto &gt; (</a:t>
            </a:r>
            <a:r>
              <a:rPr lang="pt-BR" sz="1300" b="1" dirty="0" smtClean="0">
                <a:solidFill>
                  <a:schemeClr val="accent6">
                    <a:lumMod val="75000"/>
                  </a:schemeClr>
                </a:solidFill>
              </a:rPr>
              <a:t>em execução, concluído, paralisado, etc</a:t>
            </a:r>
            <a:r>
              <a:rPr lang="pt-BR" sz="1300" dirty="0" smtClean="0"/>
              <a:t>.);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No “quadro das localidades” observar a correlação entre o físico e financeiro;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Não distribuir o financeiro ao longo dos meses, desconectados do físico, “descarregando” em um dado mês;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Observar para que o Projeto não continue sendo  monitorado após já ter atingido 100% de execução;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O texto do resultado da Ação deve ser coerente com os valores planejados e executados dos Produtos;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Execução financeira sem informação de realização física deve ser justificada no campo “observação”;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Execuções físicas abaixo de 70% da meta prevista devem ser justificadas </a:t>
            </a:r>
            <a:r>
              <a:rPr lang="pt-BR" sz="1300" dirty="0"/>
              <a:t>no campo “observação</a:t>
            </a:r>
            <a:r>
              <a:rPr lang="pt-BR" sz="1300" dirty="0" smtClean="0"/>
              <a:t>”;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Execuções físicas igual a 200% da meta prevista devem ser justificadas no campo “observação”;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Observar o tipo de acumulação de meta física do Produto (Acumulativo/ñ Acumulativo);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Utilizar a opção de distribuição automática com parcimônia, a fim de garantir coerência das informações;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Os percentual de execução de obra deve ser preenchido... e o físico, após o atingir 100%;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Após a finalização do monitoramento, não esquecer de “Enviar” para a Economia via SIPLAM;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Após enviado o monitoramento, inclusive pelo SEI, caso haja ajuste, deve ser enviado novamente nos dois canais (SIPLAM e SEI);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300" dirty="0" smtClean="0"/>
              <a:t>Estatais independentes (que não operam SIOFI) devem declarar apenas o </a:t>
            </a:r>
            <a:r>
              <a:rPr lang="pt-BR" sz="1300" smtClean="0"/>
              <a:t>que </a:t>
            </a:r>
            <a:r>
              <a:rPr lang="pt-BR" sz="1300" smtClean="0"/>
              <a:t>puder</a:t>
            </a:r>
            <a:r>
              <a:rPr lang="pt-BR" sz="1300" smtClean="0"/>
              <a:t> </a:t>
            </a:r>
            <a:r>
              <a:rPr lang="pt-BR" sz="1300" dirty="0" smtClean="0"/>
              <a:t>ser distribuído no período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926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62106" y="791013"/>
            <a:ext cx="501978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7200" dirty="0">
                <a:solidFill>
                  <a:srgbClr val="F0AE00"/>
                </a:solidFill>
                <a:latin typeface="Franklin Gothic Demi"/>
              </a:rPr>
              <a:t>OBRIGADO!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062105" y="4030095"/>
            <a:ext cx="4804875" cy="953316"/>
            <a:chOff x="1946625" y="4088852"/>
            <a:chExt cx="4971070" cy="1003164"/>
          </a:xfrm>
        </p:grpSpPr>
        <p:pic>
          <p:nvPicPr>
            <p:cNvPr id="6" name="Google Shape;86;g1e79d712b4d_5_1"/>
            <p:cNvPicPr preferRelativeResize="0"/>
            <p:nvPr/>
          </p:nvPicPr>
          <p:blipFill rotWithShape="1">
            <a:blip r:embed="rId3">
              <a:alphaModFix/>
            </a:blip>
            <a:srcRect l="119" r="119"/>
            <a:stretch/>
          </p:blipFill>
          <p:spPr>
            <a:xfrm>
              <a:off x="3757329" y="4248181"/>
              <a:ext cx="3160366" cy="6450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88;g1e79d712b4d_5_1"/>
            <p:cNvSpPr txBox="1"/>
            <p:nvPr/>
          </p:nvSpPr>
          <p:spPr>
            <a:xfrm>
              <a:off x="1946625" y="4088852"/>
              <a:ext cx="1418148" cy="1003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spAutoFit/>
            </a:bodyPr>
            <a:lstStyle/>
            <a:p>
              <a:pPr algn="r">
                <a:lnSpc>
                  <a:spcPct val="115000"/>
                </a:lnSpc>
                <a:spcBef>
                  <a:spcPts val="900"/>
                </a:spcBef>
                <a:spcAft>
                  <a:spcPts val="900"/>
                </a:spcAft>
              </a:pPr>
              <a:r>
                <a:rPr lang="pt-BR" sz="825" b="1" dirty="0">
                  <a:solidFill>
                    <a:schemeClr val="lt1"/>
                  </a:solidFill>
                </a:rPr>
                <a:t>Subsecretaria Central </a:t>
              </a:r>
              <a:br>
                <a:rPr lang="pt-BR" sz="825" b="1" dirty="0">
                  <a:solidFill>
                    <a:schemeClr val="lt1"/>
                  </a:solidFill>
                </a:rPr>
              </a:br>
              <a:r>
                <a:rPr lang="pt-BR" sz="825" b="1" dirty="0">
                  <a:solidFill>
                    <a:schemeClr val="lt1"/>
                  </a:solidFill>
                </a:rPr>
                <a:t>de Planejamento, </a:t>
              </a:r>
              <a:br>
                <a:rPr lang="pt-BR" sz="825" b="1" dirty="0">
                  <a:solidFill>
                    <a:schemeClr val="lt1"/>
                  </a:solidFill>
                </a:rPr>
              </a:br>
              <a:r>
                <a:rPr lang="pt-BR" sz="825" b="1" dirty="0">
                  <a:solidFill>
                    <a:schemeClr val="lt1"/>
                  </a:solidFill>
                </a:rPr>
                <a:t>Monitoramento</a:t>
              </a:r>
              <a:br>
                <a:rPr lang="pt-BR" sz="825" b="1" dirty="0">
                  <a:solidFill>
                    <a:schemeClr val="lt1"/>
                  </a:solidFill>
                </a:rPr>
              </a:br>
              <a:r>
                <a:rPr lang="pt-BR" sz="825" b="1" dirty="0">
                  <a:solidFill>
                    <a:schemeClr val="lt1"/>
                  </a:solidFill>
                </a:rPr>
                <a:t>e Avaliação</a:t>
              </a:r>
              <a:endParaRPr sz="825" b="1" dirty="0">
                <a:solidFill>
                  <a:schemeClr val="lt1"/>
                </a:solidFill>
              </a:endParaRPr>
            </a:p>
          </p:txBody>
        </p:sp>
        <p:pic>
          <p:nvPicPr>
            <p:cNvPr id="8" name="Google Shape;89;g1e79d712b4d_5_1"/>
            <p:cNvPicPr preferRelativeResize="0"/>
            <p:nvPr/>
          </p:nvPicPr>
          <p:blipFill rotWithShape="1">
            <a:blip r:embed="rId3">
              <a:alphaModFix/>
            </a:blip>
            <a:srcRect l="25265" r="71140"/>
            <a:stretch/>
          </p:blipFill>
          <p:spPr>
            <a:xfrm>
              <a:off x="3504114" y="4248175"/>
              <a:ext cx="113874" cy="6450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9" name="Google Shape;91;g1e79d712b4d_5_1"/>
          <p:cNvCxnSpPr/>
          <p:nvPr/>
        </p:nvCxnSpPr>
        <p:spPr>
          <a:xfrm>
            <a:off x="2581200" y="1939960"/>
            <a:ext cx="3981600" cy="495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66" y="2179531"/>
            <a:ext cx="1384267" cy="138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7133</TotalTime>
  <Words>1808</Words>
  <Application>Microsoft Office PowerPoint</Application>
  <PresentationFormat>Apresentação na tela (16:9)</PresentationFormat>
  <Paragraphs>208</Paragraphs>
  <Slides>23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Wingdings</vt:lpstr>
      <vt:lpstr>Franklin Gothic Demi</vt:lpstr>
      <vt:lpstr>Calibri</vt:lpstr>
      <vt:lpstr>Poppins ExtraBold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Patrícia Oliveira</dc:creator>
  <cp:lastModifiedBy>Antonio Alan de Freitas Goncalves</cp:lastModifiedBy>
  <cp:revision>337</cp:revision>
  <dcterms:modified xsi:type="dcterms:W3CDTF">2023-11-21T17:48:58Z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0x0101005A34E67E56AD1C49B07090F2D68602E9</vt:lpwstr>
  </property>
</Properties>
</file>