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73" r:id="rId2"/>
    <p:sldId id="284" r:id="rId3"/>
    <p:sldId id="278" r:id="rId4"/>
    <p:sldId id="279" r:id="rId5"/>
    <p:sldId id="268" r:id="rId6"/>
    <p:sldId id="267" r:id="rId7"/>
    <p:sldId id="280" r:id="rId8"/>
    <p:sldId id="272" r:id="rId9"/>
    <p:sldId id="281" r:id="rId10"/>
    <p:sldId id="282" r:id="rId11"/>
    <p:sldId id="277" r:id="rId12"/>
    <p:sldId id="285" r:id="rId13"/>
    <p:sldId id="283" r:id="rId14"/>
    <p:sldId id="274" r:id="rId15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em-vindo" id="{E75E278A-FF0E-49A4-B170-79828D63BBAD}">
          <p14:sldIdLst>
            <p14:sldId id="273"/>
          </p14:sldIdLst>
        </p14:section>
        <p14:section name="Comandos, Comentários, Trabalho em equipe, Painel de Seleção, Entrar" id="{B9B51309-D148-4332-87C2-07BE32FBCA3B}">
          <p14:sldIdLst>
            <p14:sldId id="284"/>
            <p14:sldId id="278"/>
            <p14:sldId id="279"/>
            <p14:sldId id="268"/>
            <p14:sldId id="267"/>
            <p14:sldId id="280"/>
            <p14:sldId id="272"/>
            <p14:sldId id="281"/>
            <p14:sldId id="282"/>
            <p14:sldId id="277"/>
            <p14:sldId id="285"/>
            <p14:sldId id="283"/>
          </p14:sldIdLst>
        </p14:section>
        <p14:section name="Saiba Mais" id="{2CC34DB2-6590-42C0-AD4B-A04C6060184E}">
          <p14:sldIdLst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462F"/>
    <a:srgbClr val="EBEBEB"/>
    <a:srgbClr val="F8F8F8"/>
    <a:srgbClr val="D24726"/>
    <a:srgbClr val="D2B4A6"/>
    <a:srgbClr val="734F29"/>
    <a:srgbClr val="AEB785"/>
    <a:srgbClr val="EFD5A2"/>
    <a:srgbClr val="3B3026"/>
    <a:srgbClr val="ECE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37" autoAdjust="0"/>
    <p:restoredTop sz="94274" autoAdjust="0"/>
  </p:normalViewPr>
  <p:slideViewPr>
    <p:cSldViewPr snapToGrid="0">
      <p:cViewPr>
        <p:scale>
          <a:sx n="105" d="100"/>
          <a:sy n="105" d="100"/>
        </p:scale>
        <p:origin x="808" y="3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295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A2C3D5F0-92E9-44AA-B7A3-3EF8708509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>
              <a:latin typeface="Calibri" panose="020F0502020204030204" pitchFamily="34" charset="0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3CA70FB-537B-430F-8FEB-FAB0F60A31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72B79-5650-4688-A7DC-9C9CBF0355F3}" type="datetime1">
              <a:rPr lang="pt-BR" smtClean="0">
                <a:latin typeface="Calibri" panose="020F0502020204030204" pitchFamily="34" charset="0"/>
              </a:rPr>
              <a:t>02/11/2024</a:t>
            </a:fld>
            <a:endParaRPr lang="pt-BR" dirty="0">
              <a:latin typeface="Calibri" panose="020F0502020204030204" pitchFamily="34" charset="0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FE999D0-9222-4BD0-B91B-D59BA179C4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>
              <a:latin typeface="Calibri" panose="020F0502020204030204" pitchFamily="34" charset="0"/>
            </a:endParaRP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FAA9E6DC-5E9A-4DE0-A8A0-88A1A461B0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3B4AB-45DD-4875-A090-65A036777655}" type="slidenum">
              <a:rPr lang="pt-BR" smtClean="0">
                <a:latin typeface="Calibri" panose="020F0502020204030204" pitchFamily="34" charset="0"/>
              </a:rPr>
              <a:t>‹nº›</a:t>
            </a:fld>
            <a:endParaRPr lang="pt-B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863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AABE8D2-A4BB-4074-B166-B31D45302623}" type="datetime1">
              <a:rPr lang="pt-BR" smtClean="0"/>
              <a:t>02/11/2024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dirty="0"/>
              <a:t>Clique para editar o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F61EA0F-A667-4B49-8422-0062BC55E249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055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B08E5-5A0B-F081-F5A4-8D8602287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585F0C3C-BA53-AB81-888E-39E47CE5B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474C6D7-DE20-A19E-7129-649C13DD3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2640ECE6-DFC8-28B7-3617-F21173CD0F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030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7251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414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3688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0E206-7C81-0EF4-9E2D-12F2D018F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BAB69763-39C0-BBC3-8EB5-F2CCF5B4A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CD00F85-3091-30CD-1FD8-4DFDAA1BD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6A8A9D46-28FA-64E1-B373-29A706CBAC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0109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92669-B146-17D3-0139-E9005CD7F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E2CB30A5-2692-5CB2-88D2-A4AD0DD0CF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599E40A-43E7-6451-D0B8-2107D005E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CC477D1D-811A-5D1A-693E-CC6FD467B7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552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0385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3B2C7-11F5-63F6-AC5A-354CA4E02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887FC942-48EF-B865-37DA-62FDE9D6E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7132693-68EF-E76A-CE8E-7400B48A3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8B2C3828-E5C5-A3F5-A6A2-E17B042E9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258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2551A-B65B-3844-B841-D0DEC5E64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9F6D98D7-D950-89CE-DE5A-065799610E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1079B60-250E-260D-F5CB-6054C22251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64C612FF-11F5-3C11-672C-D87526D329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559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modo Apresentação de Slides, escolha as setas para acessar os links</a:t>
            </a:r>
            <a:r>
              <a:rPr lang="pt-BR"/>
              <a:t>.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609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807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dirty="0">
              <a:latin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04434" y="0"/>
            <a:ext cx="10749367" cy="1208868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pt-BR" dirty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30000"/>
              </a:lnSpc>
              <a:spcBef>
                <a:spcPts val="500"/>
              </a:spcBef>
              <a:spcAft>
                <a:spcPts val="10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  <a:lvl2pPr>
              <a:lnSpc>
                <a:spcPct val="130000"/>
              </a:lnSpc>
              <a:spcBef>
                <a:spcPts val="500"/>
              </a:spcBef>
              <a:spcAft>
                <a:spcPts val="1000"/>
              </a:spcAft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1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1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F542ECA-F985-45E6-8F08-E1CD3FACEFFD}" type="datetime1">
              <a:rPr lang="pt-BR" smtClean="0"/>
              <a:t>02/11/2024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860EDB8-5305-433F-BE41-D7A86D811D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dirty="0">
              <a:latin typeface="Arial" panose="020B0604020202020204" pitchFamily="34" charset="0"/>
            </a:endParaRPr>
          </a:p>
        </p:txBody>
      </p:sp>
      <p:sp>
        <p:nvSpPr>
          <p:cNvPr id="10" name="Retângulo 9"/>
          <p:cNvSpPr/>
          <p:nvPr userDrawn="1"/>
        </p:nvSpPr>
        <p:spPr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dirty="0">
              <a:latin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16711" y="876724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b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rtl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</a:pPr>
            <a:r>
              <a:rPr lang="pt-BR" dirty="0"/>
              <a:t>Clique para editar o estilo de título Mestre</a:t>
            </a:r>
          </a:p>
        </p:txBody>
      </p:sp>
      <p:sp>
        <p:nvSpPr>
          <p:cNvPr id="13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41611" y="2560639"/>
            <a:ext cx="9442648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2400" baseline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  <a:lvl2pPr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20712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5174D8D9-1C1F-4518-AA7C-402640674A30}" type="datetime1">
              <a:rPr lang="pt-BR" noProof="0" smtClean="0"/>
              <a:t>02/11/2024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pt-BR" noProof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860EDB8-5305-433F-BE41-D7A86D811DB3}" type="slidenum">
              <a:rPr lang="pt-BR" noProof="0" smtClean="0"/>
              <a:pPr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74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
	<Relationship Id="rId3" Type="http://schemas.openxmlformats.org/officeDocument/2006/relationships/image" Target="../media/image2.jpeg"/>
	<Relationship Id="rId2" Type="http://schemas.openxmlformats.org/officeDocument/2006/relationships/notesSlide" Target="../notesSlides/notesSlide2.xml"/>
	<Relationship Id="rId1" Type="http://schemas.openxmlformats.org/officeDocument/2006/relationships/slideLayout" Target="../slideLayouts/slideLayout2.xml"/>
	<Relationship Id="rId5" Type="http://schemas.openxmlformats.org/officeDocument/2006/relationships/hyperlink" Target="http://?" TargetMode="External"/>
	<Relationship Id="rId4" Type="http://schemas.openxmlformats.org/officeDocument/2006/relationships/hyperlink" Target="http://?" TargetMode="External"/>
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
	<Relationship Id="rId3" Type="http://schemas.openxmlformats.org/officeDocument/2006/relationships/image" Target="../media/image2.jpeg"/>
	<Relationship Id="rId2" Type="http://schemas.openxmlformats.org/officeDocument/2006/relationships/notesSlide" Target="../notesSlides/notesSlide10.xml"/>
	<Relationship Id="rId1" Type="http://schemas.openxmlformats.org/officeDocument/2006/relationships/slideLayout" Target="../slideLayouts/slideLayout2.xml"/>
	<Relationship Id="rId5" Type="http://schemas.openxmlformats.org/officeDocument/2006/relationships/hyperlink" Target="http://?" TargetMode="External"/>
	<Relationship Id="rId4" Type="http://schemas.openxmlformats.org/officeDocument/2006/relationships/hyperlink" Target="http://?" TargetMode="External"/>
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11306" y="1164325"/>
            <a:ext cx="9582736" cy="2389365"/>
          </a:xfrm>
        </p:spPr>
        <p:txBody>
          <a:bodyPr rtlCol="0">
            <a:normAutofit/>
          </a:bodyPr>
          <a:lstStyle/>
          <a:p>
            <a:pPr rtl="0"/>
            <a:r>
              <a:rPr lang="pt-BR" sz="4600" dirty="0">
                <a:solidFill>
                  <a:schemeClr val="bg1"/>
                </a:solidFill>
                <a:cs typeface="Arial" panose="020B0604020202020204" pitchFamily="34" charset="0"/>
              </a:rPr>
              <a:t>NOVA CGE-GO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28726" y="2933105"/>
            <a:ext cx="9582736" cy="113385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pt-BR" sz="2400" dirty="0">
                <a:solidFill>
                  <a:schemeClr val="bg1"/>
                </a:solidFill>
                <a:cs typeface="Arial" panose="020B0604020202020204" pitchFamily="34" charset="0"/>
              </a:rPr>
              <a:t>(Núcleo de Organização e Visualização Avançada da Controladoria-Geral do Estado de Goiás)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invGray">
          <a:xfrm>
            <a:off x="1654100" y="5209538"/>
            <a:ext cx="899872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15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4039A-B264-80D1-B27A-1EB609E6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9ACF4-7557-7340-CD63-C81B8933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sz="3400" dirty="0">
                <a:cs typeface="Arial" panose="020B0604020202020204" pitchFamily="34" charset="0"/>
              </a:rPr>
              <a:t>Quem sou eu?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11C0F9F0-934C-6426-1BEA-9EE492CC0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3257" y="1941970"/>
            <a:ext cx="2230544" cy="297406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AC4E41F-D58F-55E9-999C-E44E3D69CCD7}"/>
              </a:ext>
            </a:extLst>
          </p:cNvPr>
          <p:cNvSpPr txBox="1"/>
          <p:nvPr/>
        </p:nvSpPr>
        <p:spPr>
          <a:xfrm>
            <a:off x="299634" y="1625885"/>
            <a:ext cx="80069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Deivdy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William Silva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CEO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AYONAI &amp; Consultor em Tecnologia da Informação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UNDP</a:t>
            </a:r>
          </a:p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anos.</a:t>
            </a:r>
          </a:p>
          <a:p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anos de experiência em arquitetura de Software.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Formação acadêmica:</a:t>
            </a:r>
          </a:p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Análise e Desenvolvimento de Sistemas, 2012 – 2014</a:t>
            </a:r>
          </a:p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Superior de Educação Franciscano Nossa Senhora de Fátima, FÁTIMA, Brasil.</a:t>
            </a:r>
          </a:p>
          <a:p>
            <a:endParaRPr lang="pt-B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https://www.linkedin.com/in/deivdy-william-silva/</a:t>
            </a:r>
            <a:endParaRPr lang="pt-B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Lattes: 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http://lattes.cnpq.br/7257211063411329</a:t>
            </a:r>
            <a:endParaRPr lang="pt-B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deivdy@ayonai.com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Whatsapp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(61) 9 8419-4475</a:t>
            </a:r>
          </a:p>
          <a:p>
            <a:endParaRPr lang="pt-B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809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85BE6-9CD7-3889-93DB-CBB2A175F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Experiência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08A6A91-7D88-57DA-5821-7B6903EC7927}"/>
              </a:ext>
            </a:extLst>
          </p:cNvPr>
          <p:cNvSpPr txBox="1"/>
          <p:nvPr/>
        </p:nvSpPr>
        <p:spPr>
          <a:xfrm>
            <a:off x="604435" y="1820377"/>
            <a:ext cx="1062439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CEO - AYONAI – (Abril/2024)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Consultor em Tecnologia da Informação – Programa das Nações Unidas para o Desenvolvimento (UNDP) -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/2024 -Atual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Banco do Brasil (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(Dez/2020 - Mai/2024)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DevSecOps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Instituto Brasileiro de Informação em Ciência e Tecnologia (IBICT) - Set/2016 - Dez/2020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Stack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Diebold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Nixdorf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Jan/2016 - Dez/2017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 Security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Analyst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GAS Tecnologia – Jan/2014 – Dez/2015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540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FD5AD-0E1F-3872-B74A-7F79009A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Certificações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4922D42-EA47-A4A0-E279-010C4EECE387}"/>
              </a:ext>
            </a:extLst>
          </p:cNvPr>
          <p:cNvSpPr txBox="1"/>
          <p:nvPr/>
        </p:nvSpPr>
        <p:spPr>
          <a:xfrm>
            <a:off x="604434" y="1502688"/>
            <a:ext cx="1052686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Microsoft </a:t>
            </a:r>
            <a:r>
              <a:rPr lang="pt-BR" b="1" dirty="0" err="1"/>
              <a:t>Certified</a:t>
            </a:r>
            <a:r>
              <a:rPr lang="pt-BR" b="1" dirty="0"/>
              <a:t> Professional (MCPS)</a:t>
            </a:r>
            <a:endParaRPr lang="pt-B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Competência: C#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Código: F210-8182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Emitido: Mar/2015</a:t>
            </a:r>
          </a:p>
          <a:p>
            <a:pPr lvl="1"/>
            <a:endParaRPr lang="pt-BR" dirty="0"/>
          </a:p>
          <a:p>
            <a:r>
              <a:rPr lang="pt-BR" b="1" dirty="0"/>
              <a:t>Microsoft </a:t>
            </a:r>
            <a:r>
              <a:rPr lang="pt-BR" b="1" dirty="0" err="1"/>
              <a:t>Certified</a:t>
            </a:r>
            <a:r>
              <a:rPr lang="pt-BR" b="1" dirty="0"/>
              <a:t> </a:t>
            </a:r>
            <a:r>
              <a:rPr lang="pt-BR" b="1" dirty="0" err="1"/>
              <a:t>Solutions</a:t>
            </a:r>
            <a:r>
              <a:rPr lang="pt-BR" b="1" dirty="0"/>
              <a:t> </a:t>
            </a:r>
            <a:r>
              <a:rPr lang="pt-BR" b="1" dirty="0" err="1"/>
              <a:t>Developer</a:t>
            </a:r>
            <a:r>
              <a:rPr lang="pt-BR" b="1" dirty="0"/>
              <a:t> (MCSD): Web </a:t>
            </a:r>
            <a:r>
              <a:rPr lang="pt-BR" b="1" dirty="0" err="1"/>
              <a:t>Applications</a:t>
            </a:r>
            <a:endParaRPr lang="pt-B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Competências: </a:t>
            </a:r>
            <a:r>
              <a:rPr lang="pt-BR" dirty="0" err="1"/>
              <a:t>JavaScript</a:t>
            </a:r>
            <a:r>
              <a:rPr lang="pt-BR" dirty="0"/>
              <a:t>, C#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Código: F231-1181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Emitido: Mar/2015</a:t>
            </a:r>
          </a:p>
          <a:p>
            <a:pPr lvl="1"/>
            <a:endParaRPr lang="pt-BR" dirty="0"/>
          </a:p>
          <a:p>
            <a:r>
              <a:rPr lang="pt-BR" b="1" dirty="0"/>
              <a:t>Microsoft </a:t>
            </a:r>
            <a:r>
              <a:rPr lang="pt-BR" b="1" dirty="0" err="1"/>
              <a:t>Specialist</a:t>
            </a:r>
            <a:r>
              <a:rPr lang="pt-BR" b="1" dirty="0"/>
              <a:t> (MS): </a:t>
            </a:r>
            <a:r>
              <a:rPr lang="pt-BR" b="1" dirty="0" err="1"/>
              <a:t>Programming</a:t>
            </a:r>
            <a:r>
              <a:rPr lang="pt-BR" b="1" dirty="0"/>
              <a:t> in HTML5 </a:t>
            </a:r>
            <a:r>
              <a:rPr lang="pt-BR" b="1" dirty="0" err="1"/>
              <a:t>with</a:t>
            </a:r>
            <a:r>
              <a:rPr lang="pt-BR" b="1" dirty="0"/>
              <a:t> </a:t>
            </a:r>
            <a:r>
              <a:rPr lang="pt-BR" b="1" dirty="0" err="1"/>
              <a:t>JavaScript</a:t>
            </a:r>
            <a:r>
              <a:rPr lang="pt-BR" b="1" dirty="0"/>
              <a:t> </a:t>
            </a:r>
            <a:r>
              <a:rPr lang="pt-BR" b="1" dirty="0" err="1"/>
              <a:t>and</a:t>
            </a:r>
            <a:r>
              <a:rPr lang="pt-BR" b="1" dirty="0"/>
              <a:t> CSS3</a:t>
            </a:r>
            <a:endParaRPr lang="pt-B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Competências: </a:t>
            </a:r>
            <a:r>
              <a:rPr lang="pt-BR" dirty="0" err="1"/>
              <a:t>JavaScript</a:t>
            </a:r>
            <a:r>
              <a:rPr lang="pt-BR" dirty="0"/>
              <a:t>, CSS3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Código: F210-8187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Emitido: Mar/2015</a:t>
            </a:r>
          </a:p>
          <a:p>
            <a:pPr lvl="1"/>
            <a:endParaRPr lang="pt-BR" dirty="0"/>
          </a:p>
          <a:p>
            <a:r>
              <a:rPr lang="pt-BR" b="1" dirty="0"/>
              <a:t>Oracle </a:t>
            </a:r>
            <a:r>
              <a:rPr lang="pt-BR" b="1" dirty="0" err="1"/>
              <a:t>Certified</a:t>
            </a:r>
            <a:r>
              <a:rPr lang="pt-BR" b="1" dirty="0"/>
              <a:t> </a:t>
            </a:r>
            <a:r>
              <a:rPr lang="pt-BR" b="1" dirty="0" err="1"/>
              <a:t>Associate</a:t>
            </a:r>
            <a:r>
              <a:rPr lang="pt-BR" b="1" dirty="0"/>
              <a:t>, Java SE 5/SE 6</a:t>
            </a:r>
            <a:endParaRPr lang="pt-B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Código: 234488851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Emitido: Out/2014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7348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752" y="0"/>
            <a:ext cx="10749367" cy="1208868"/>
          </a:xfrm>
        </p:spPr>
        <p:txBody>
          <a:bodyPr rtlCol="0">
            <a:normAutofit/>
          </a:bodyPr>
          <a:lstStyle/>
          <a:p>
            <a:pPr lvl="0" rtl="0"/>
            <a:r>
              <a:rPr lang="pt-BR" sz="3400" dirty="0">
                <a:cs typeface="Arial" panose="020B0604020202020204" pitchFamily="34" charset="0"/>
              </a:rPr>
              <a:t>Proposta</a:t>
            </a: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666348" y="2036256"/>
            <a:ext cx="10859303" cy="4218239"/>
          </a:xfrm>
        </p:spPr>
        <p:txBody>
          <a:bodyPr rtlCol="0">
            <a:noAutofit/>
          </a:bodyPr>
          <a:lstStyle/>
          <a:p>
            <a:pPr algn="just" rtl="0"/>
            <a:r>
              <a:rPr lang="pt-BR" sz="2400" dirty="0">
                <a:cs typeface="Arial" panose="020B0604020202020204" pitchFamily="34" charset="0"/>
              </a:rPr>
              <a:t>Esta proposta visa o desenvolvimento de uma plataforma web NOVA (Núcleo de Organização e Visualização Avançada) que utiliza Large </a:t>
            </a:r>
            <a:r>
              <a:rPr lang="pt-BR" sz="2400" dirty="0" err="1">
                <a:cs typeface="Arial" panose="020B0604020202020204" pitchFamily="34" charset="0"/>
              </a:rPr>
              <a:t>Language</a:t>
            </a:r>
            <a:r>
              <a:rPr lang="pt-BR" sz="2400" dirty="0">
                <a:cs typeface="Arial" panose="020B0604020202020204" pitchFamily="34" charset="0"/>
              </a:rPr>
              <a:t> Models (LLM) integrados com uma abordagem de </a:t>
            </a:r>
            <a:r>
              <a:rPr lang="pt-BR" sz="2400" dirty="0" err="1">
                <a:cs typeface="Arial" panose="020B0604020202020204" pitchFamily="34" charset="0"/>
              </a:rPr>
              <a:t>Retrieval-Augmented</a:t>
            </a:r>
            <a:r>
              <a:rPr lang="pt-BR" sz="2400" dirty="0">
                <a:cs typeface="Arial" panose="020B0604020202020204" pitchFamily="34" charset="0"/>
              </a:rPr>
              <a:t> Generation (RAG) para fornecer à Controladoria-Geral do Estado de Goiás uma solução robusta para acessar, analisar e utilizar rapidamente todo o conhecimento acumulado pela instituição. A plataforma permitirá que os servidores da CGE obtenham respostas automatizadas, consultem documentos históricos e utilizem de maneira eficiente o vasto acervo de dados já produzido pela instituição.</a:t>
            </a:r>
          </a:p>
        </p:txBody>
      </p:sp>
      <p:pic>
        <p:nvPicPr>
          <p:cNvPr id="4" name="Imagem 3" descr="Imagem ampliada de um logotipo&#10;&#10;Descrição gerada com confiança muito alta">
            <a:extLst>
              <a:ext uri="{FF2B5EF4-FFF2-40B4-BE49-F238E27FC236}">
                <a16:creationId xmlns:a16="http://schemas.microsoft.com/office/drawing/2014/main" id="{41A2C312-C486-4398-890E-85024FB97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673" y="4199761"/>
            <a:ext cx="352381" cy="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76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646" y="0"/>
            <a:ext cx="10749367" cy="1208868"/>
          </a:xfrm>
        </p:spPr>
        <p:txBody>
          <a:bodyPr rtlCol="0">
            <a:normAutofit/>
          </a:bodyPr>
          <a:lstStyle/>
          <a:p>
            <a:pPr lvl="0" rtl="0"/>
            <a:r>
              <a:rPr lang="pt-BR" sz="3400" dirty="0">
                <a:cs typeface="Arial" panose="020B0604020202020204" pitchFamily="34" charset="0"/>
              </a:rPr>
              <a:t>Arquitetura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0368" y="1750362"/>
            <a:ext cx="9351263" cy="474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5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F0A5E4-7C96-C0C7-E467-24A83FF75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Solução de Hardware</a:t>
            </a:r>
            <a:br>
              <a:rPr lang="pt-BR" dirty="0"/>
            </a:br>
            <a:r>
              <a:rPr lang="pt-B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Núcleo De Processamento De Rede Neural (NPRN)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C1ED8CC-336B-5418-E51A-F893C21D8DBB}"/>
              </a:ext>
            </a:extLst>
          </p:cNvPr>
          <p:cNvSpPr txBox="1"/>
          <p:nvPr/>
        </p:nvSpPr>
        <p:spPr>
          <a:xfrm>
            <a:off x="1095574" y="1768421"/>
            <a:ext cx="2069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NPRN 1</a:t>
            </a: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19C4B0FD-3FDD-E2D4-A373-E2C20CB3DDFE}"/>
              </a:ext>
            </a:extLst>
          </p:cNvPr>
          <p:cNvSpPr/>
          <p:nvPr/>
        </p:nvSpPr>
        <p:spPr>
          <a:xfrm>
            <a:off x="329184" y="1564654"/>
            <a:ext cx="3602736" cy="49763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7EE261B-B700-BF0E-E361-B912ED32CC49}"/>
              </a:ext>
            </a:extLst>
          </p:cNvPr>
          <p:cNvSpPr txBox="1"/>
          <p:nvPr/>
        </p:nvSpPr>
        <p:spPr>
          <a:xfrm>
            <a:off x="355610" y="2629632"/>
            <a:ext cx="3498578" cy="3226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Capacidade do modelo LLM:</a:t>
            </a:r>
          </a:p>
          <a:p>
            <a:r>
              <a:rPr lang="pt-BR" dirty="0"/>
              <a:t>     8 bilhões de parâmetros.</a:t>
            </a:r>
          </a:p>
          <a:p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Janela de contexto máxima (LLM 8b): 70.000 tokens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Desempenho: 1.300 TOPS (</a:t>
            </a:r>
            <a:r>
              <a:rPr lang="pt-BR" dirty="0" err="1"/>
              <a:t>Tera</a:t>
            </a:r>
            <a:r>
              <a:rPr lang="pt-BR" dirty="0"/>
              <a:t> operações por segundo).</a:t>
            </a:r>
          </a:p>
          <a:p>
            <a:endParaRPr lang="pt-BR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pt-BR" dirty="0"/>
              <a:t>Preço: </a:t>
            </a:r>
            <a:r>
              <a:rPr lang="pt-BR" dirty="0" err="1"/>
              <a:t>R</a:t>
            </a:r>
            <a:r>
              <a:rPr lang="pt-BR" dirty="0"/>
              <a:t>$ 27.000.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EE6140-CE2D-2430-EE53-0229892FD823}"/>
              </a:ext>
            </a:extLst>
          </p:cNvPr>
          <p:cNvSpPr txBox="1"/>
          <p:nvPr/>
        </p:nvSpPr>
        <p:spPr>
          <a:xfrm>
            <a:off x="5370806" y="1767493"/>
            <a:ext cx="1450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NPRN 2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C45AE58-0190-DB31-BB53-95B8B48DA0E8}"/>
              </a:ext>
            </a:extLst>
          </p:cNvPr>
          <p:cNvSpPr txBox="1"/>
          <p:nvPr/>
        </p:nvSpPr>
        <p:spPr>
          <a:xfrm>
            <a:off x="9478423" y="1767493"/>
            <a:ext cx="1266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NPRN 3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B99995C-0198-869D-AC0D-2847768E4875}"/>
              </a:ext>
            </a:extLst>
          </p:cNvPr>
          <p:cNvSpPr txBox="1"/>
          <p:nvPr/>
        </p:nvSpPr>
        <p:spPr>
          <a:xfrm>
            <a:off x="4372359" y="2629632"/>
            <a:ext cx="34472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Capacidade de modelo LLM: 70 bilhões de parâmetros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Suporte a Fine-</a:t>
            </a:r>
            <a:r>
              <a:rPr lang="pt-BR" dirty="0" err="1"/>
              <a:t>tuning</a:t>
            </a:r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Janela de contexto máxima (LLM 8b): 700.000 tokens</a:t>
            </a:r>
          </a:p>
          <a:p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Desempenho: 13.000 TOPS (</a:t>
            </a:r>
            <a:r>
              <a:rPr lang="pt-BR" dirty="0" err="1"/>
              <a:t>Tera</a:t>
            </a:r>
            <a:r>
              <a:rPr lang="pt-BR" dirty="0"/>
              <a:t> operações por segundo).</a:t>
            </a:r>
          </a:p>
          <a:p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Preço: </a:t>
            </a:r>
            <a:r>
              <a:rPr lang="pt-BR" dirty="0" err="1"/>
              <a:t>R</a:t>
            </a:r>
            <a:r>
              <a:rPr lang="pt-BR" dirty="0"/>
              <a:t>$ 250.000.</a:t>
            </a:r>
          </a:p>
          <a:p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2C7E745-2641-2A3C-C1AA-C39438663453}"/>
              </a:ext>
            </a:extLst>
          </p:cNvPr>
          <p:cNvSpPr txBox="1"/>
          <p:nvPr/>
        </p:nvSpPr>
        <p:spPr>
          <a:xfrm>
            <a:off x="8360244" y="2629632"/>
            <a:ext cx="35025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Capacidade de modelo LLM: </a:t>
            </a:r>
          </a:p>
          <a:p>
            <a:r>
              <a:rPr lang="pt-BR" dirty="0"/>
              <a:t>     405 bilhões de parâmetros</a:t>
            </a:r>
          </a:p>
          <a:p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Suporte a Fine-</a:t>
            </a:r>
            <a:r>
              <a:rPr lang="pt-BR" dirty="0" err="1"/>
              <a:t>tuning</a:t>
            </a:r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Janela de contexto máxima (LLM 8b): 1.400.000 tokens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Desempenho: 26.000 TOPS (</a:t>
            </a:r>
            <a:r>
              <a:rPr lang="pt-BR" dirty="0" err="1"/>
              <a:t>Tera</a:t>
            </a:r>
            <a:r>
              <a:rPr lang="pt-BR" dirty="0"/>
              <a:t> operações por segundo).</a:t>
            </a:r>
          </a:p>
          <a:p>
            <a:endParaRPr lang="pt-BR" dirty="0"/>
          </a:p>
          <a:p>
            <a:pPr marL="285750" indent="-285750">
              <a:buFont typeface="Wingdings" pitchFamily="2" charset="2"/>
              <a:buChar char="§"/>
            </a:pPr>
            <a:r>
              <a:rPr lang="pt-BR" dirty="0"/>
              <a:t>Preço 430mil</a:t>
            </a:r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34C52B9D-A0DA-A5C5-FAEA-6A49E730ECF1}"/>
              </a:ext>
            </a:extLst>
          </p:cNvPr>
          <p:cNvSpPr/>
          <p:nvPr/>
        </p:nvSpPr>
        <p:spPr>
          <a:xfrm>
            <a:off x="8260080" y="1564654"/>
            <a:ext cx="3602736" cy="49763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8435034F-1D2A-C91A-44F4-F6CA3ED01F6C}"/>
              </a:ext>
            </a:extLst>
          </p:cNvPr>
          <p:cNvSpPr/>
          <p:nvPr/>
        </p:nvSpPr>
        <p:spPr>
          <a:xfrm>
            <a:off x="4294632" y="1564654"/>
            <a:ext cx="3602736" cy="49763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957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752" y="0"/>
            <a:ext cx="10749367" cy="1208868"/>
          </a:xfrm>
        </p:spPr>
        <p:txBody>
          <a:bodyPr rtlCol="0">
            <a:normAutofit/>
          </a:bodyPr>
          <a:lstStyle/>
          <a:p>
            <a:pPr lvl="0" rtl="0"/>
            <a:r>
              <a:rPr lang="pt-BR" sz="3400" dirty="0">
                <a:cs typeface="Arial" panose="020B0604020202020204" pitchFamily="34" charset="0"/>
              </a:rPr>
              <a:t>Cronograma de Implementação</a:t>
            </a:r>
          </a:p>
        </p:txBody>
      </p:sp>
      <p:sp>
        <p:nvSpPr>
          <p:cNvPr id="8" name="Espaço Reservado para Conteúdo 6">
            <a:extLst>
              <a:ext uri="{FF2B5EF4-FFF2-40B4-BE49-F238E27FC236}">
                <a16:creationId xmlns:a16="http://schemas.microsoft.com/office/drawing/2014/main" id="{F9F3BF8E-69DB-055C-C20B-6F1D20C60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668" y="1707111"/>
            <a:ext cx="10310663" cy="4523001"/>
          </a:xfrm>
        </p:spPr>
        <p:txBody>
          <a:bodyPr rtlCol="0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Fase 1 (2 meses): </a:t>
            </a:r>
            <a:r>
              <a:rPr lang="pt-BR" sz="2000" dirty="0"/>
              <a:t>Levantamento de requisitos e elaboração da UX.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Fase 2 (1 mês): </a:t>
            </a:r>
            <a:r>
              <a:rPr lang="pt-BR" sz="2000" dirty="0"/>
              <a:t>Montagem e instalação do servidor dedicado para processamento de IA, oferecendo suporte avançado para treinamento e inferência do LLM.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Fase 3 (3 meses): </a:t>
            </a:r>
            <a:r>
              <a:rPr lang="pt-BR" sz="2000" dirty="0"/>
              <a:t>Desenvolvimento do </a:t>
            </a:r>
            <a:r>
              <a:rPr lang="pt-BR" sz="2000" dirty="0" err="1"/>
              <a:t>backend</a:t>
            </a:r>
            <a:r>
              <a:rPr lang="pt-BR" sz="2000" dirty="0"/>
              <a:t> e </a:t>
            </a:r>
            <a:r>
              <a:rPr lang="pt-BR" sz="2000" dirty="0" err="1"/>
              <a:t>frontend</a:t>
            </a:r>
            <a:r>
              <a:rPr lang="pt-BR" sz="2000" dirty="0"/>
              <a:t>, além da integração com os sistemas de coleta de dados.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Fase 4 (2 meses): </a:t>
            </a:r>
            <a:r>
              <a:rPr lang="pt-BR" sz="2000" dirty="0"/>
              <a:t>Configuração do modelo LLM (tamanho da janela de contexto, token, alucinação), ajuste de corte (</a:t>
            </a:r>
            <a:r>
              <a:rPr lang="pt-BR" sz="2000" dirty="0" err="1"/>
              <a:t>chunking</a:t>
            </a:r>
            <a:r>
              <a:rPr lang="pt-BR" sz="2000" dirty="0"/>
              <a:t>) do RAG e engenharia de prompt para consultas específicas da CGE.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Fase 5 (1 mês): </a:t>
            </a:r>
            <a:r>
              <a:rPr lang="pt-BR" sz="2000" dirty="0"/>
              <a:t>Testes, ajustes e correções.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76638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A3D1-FDFC-65CB-8F29-4205B5B8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7D93FC-D52E-17DD-F73A-5AF7508C4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752" y="0"/>
            <a:ext cx="10749367" cy="1208868"/>
          </a:xfrm>
        </p:spPr>
        <p:txBody>
          <a:bodyPr rtlCol="0">
            <a:normAutofit/>
          </a:bodyPr>
          <a:lstStyle/>
          <a:p>
            <a:pPr lvl="0" rtl="0"/>
            <a:r>
              <a:rPr lang="pt-BR" sz="3400" dirty="0">
                <a:cs typeface="Arial" panose="020B0604020202020204" pitchFamily="34" charset="0"/>
              </a:rPr>
              <a:t>Trabalhos realizados</a:t>
            </a:r>
          </a:p>
        </p:txBody>
      </p:sp>
      <p:sp>
        <p:nvSpPr>
          <p:cNvPr id="8" name="Espaço Reservado para Conteúdo 6">
            <a:extLst>
              <a:ext uri="{FF2B5EF4-FFF2-40B4-BE49-F238E27FC236}">
                <a16:creationId xmlns:a16="http://schemas.microsoft.com/office/drawing/2014/main" id="{D4B3D2A3-3445-7FC5-3107-CBDF35A8D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573" y="1585191"/>
            <a:ext cx="8934851" cy="463065"/>
          </a:xfrm>
        </p:spPr>
        <p:txBody>
          <a:bodyPr rtlCol="0">
            <a:normAutofit fontScale="92500" lnSpcReduction="20000"/>
          </a:bodyPr>
          <a:lstStyle/>
          <a:p>
            <a:pPr algn="ctr"/>
            <a:r>
              <a:rPr lang="pt-BR" sz="2000" dirty="0"/>
              <a:t>Chat </a:t>
            </a:r>
            <a:r>
              <a:rPr lang="pt-BR" sz="2000" dirty="0" err="1"/>
              <a:t>bot</a:t>
            </a:r>
            <a:r>
              <a:rPr lang="pt-BR" sz="2000" dirty="0"/>
              <a:t> com RAG dos Notáveis Cientistas Brasileiros</a:t>
            </a:r>
          </a:p>
          <a:p>
            <a:pPr algn="ctr"/>
            <a:endParaRPr lang="pt-BR" sz="2000" dirty="0"/>
          </a:p>
        </p:txBody>
      </p:sp>
      <p:pic>
        <p:nvPicPr>
          <p:cNvPr id="4" name="Imagem 3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BE6BB3FF-C63E-41A3-CF61-56D0E366E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382" y="2048256"/>
            <a:ext cx="7401235" cy="442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36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D6BA2-C8B1-2342-8BD8-36AB7340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FECBA-28DC-813E-77EC-2AD6B9F1B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752" y="0"/>
            <a:ext cx="10749367" cy="1208868"/>
          </a:xfrm>
        </p:spPr>
        <p:txBody>
          <a:bodyPr rtlCol="0">
            <a:normAutofit/>
          </a:bodyPr>
          <a:lstStyle/>
          <a:p>
            <a:pPr lvl="0" rtl="0"/>
            <a:r>
              <a:rPr lang="pt-BR" sz="3400" dirty="0">
                <a:cs typeface="Arial" panose="020B0604020202020204" pitchFamily="34" charset="0"/>
              </a:rPr>
              <a:t>Trabalhos realizados</a:t>
            </a:r>
          </a:p>
        </p:txBody>
      </p:sp>
      <p:sp>
        <p:nvSpPr>
          <p:cNvPr id="8" name="Espaço Reservado para Conteúdo 6">
            <a:extLst>
              <a:ext uri="{FF2B5EF4-FFF2-40B4-BE49-F238E27FC236}">
                <a16:creationId xmlns:a16="http://schemas.microsoft.com/office/drawing/2014/main" id="{94FA724F-1DAF-026C-C66D-894505947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574" y="1685964"/>
            <a:ext cx="8934851" cy="463065"/>
          </a:xfrm>
        </p:spPr>
        <p:txBody>
          <a:bodyPr rtlCol="0">
            <a:normAutofit/>
          </a:bodyPr>
          <a:lstStyle/>
          <a:p>
            <a:pPr algn="just"/>
            <a:r>
              <a:rPr lang="pt-BR" sz="2000" dirty="0"/>
              <a:t>Classificação de sentimentos usando LLM em publicações do X, antigo Twitter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9D37C8-613B-0385-AF63-C77547199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7817" y="2149029"/>
            <a:ext cx="7401235" cy="439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64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1309" y="0"/>
            <a:ext cx="10749367" cy="1208868"/>
          </a:xfrm>
        </p:spPr>
        <p:txBody>
          <a:bodyPr rtlCol="0">
            <a:normAutofit/>
          </a:bodyPr>
          <a:lstStyle/>
          <a:p>
            <a:pPr lvl="0" rtl="0"/>
            <a:r>
              <a:rPr lang="pt-BR" sz="3400" dirty="0">
                <a:cs typeface="Arial" panose="020B0604020202020204" pitchFamily="34" charset="0"/>
              </a:rPr>
              <a:t>Custos da Solução</a:t>
            </a:r>
          </a:p>
        </p:txBody>
      </p:sp>
      <p:sp>
        <p:nvSpPr>
          <p:cNvPr id="6" name="Espaço Reservado para Conteúdo 6">
            <a:extLst>
              <a:ext uri="{FF2B5EF4-FFF2-40B4-BE49-F238E27FC236}">
                <a16:creationId xmlns:a16="http://schemas.microsoft.com/office/drawing/2014/main" id="{94A6DDFA-E620-5E78-249C-7C97E6C3A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309" y="1719303"/>
            <a:ext cx="10749367" cy="4535193"/>
          </a:xfrm>
        </p:spPr>
        <p:txBody>
          <a:bodyPr rtlCol="0">
            <a:normAutofit/>
          </a:bodyPr>
          <a:lstStyle/>
          <a:p>
            <a:pPr algn="just"/>
            <a:r>
              <a:rPr lang="pt-BR" sz="2000" b="1" dirty="0"/>
              <a:t>Custo de desenvolvimento de software (código fonte e implantação em produção):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 err="1"/>
              <a:t>R</a:t>
            </a:r>
            <a:r>
              <a:rPr lang="pt-BR" sz="2000" b="1" dirty="0"/>
              <a:t>$ 1.000.000,00</a:t>
            </a:r>
          </a:p>
          <a:p>
            <a:pPr algn="just"/>
            <a:r>
              <a:rPr lang="pt-BR" sz="2000" b="1" dirty="0"/>
              <a:t>Custo de hardware e instalação por unidade (de acordo com a necessidade):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NPRN 1: </a:t>
            </a:r>
            <a:r>
              <a:rPr lang="pt-BR" sz="2000" dirty="0" err="1"/>
              <a:t>R</a:t>
            </a:r>
            <a:r>
              <a:rPr lang="pt-BR" sz="2000" dirty="0"/>
              <a:t>$ 27.000,00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NPRN 2: </a:t>
            </a:r>
            <a:r>
              <a:rPr lang="pt-BR" sz="2000" dirty="0" err="1"/>
              <a:t>R</a:t>
            </a:r>
            <a:r>
              <a:rPr lang="pt-BR" sz="2000" dirty="0"/>
              <a:t>$ 250.000,00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NPRN 3: </a:t>
            </a:r>
            <a:r>
              <a:rPr lang="pt-BR" sz="2000" dirty="0" err="1"/>
              <a:t>R</a:t>
            </a:r>
            <a:r>
              <a:rPr lang="pt-BR" sz="2000" dirty="0"/>
              <a:t>$ 430.000,00</a:t>
            </a:r>
          </a:p>
        </p:txBody>
      </p:sp>
    </p:spTree>
    <p:extLst>
      <p:ext uri="{BB962C8B-B14F-4D97-AF65-F5344CB8AC3E}">
        <p14:creationId xmlns:p14="http://schemas.microsoft.com/office/powerpoint/2010/main" val="315594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F669F-BA4F-05DD-CC65-9FC4B46C5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7B44F7-EEE4-5F05-258C-2A3CA731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09" y="0"/>
            <a:ext cx="10749367" cy="1208868"/>
          </a:xfrm>
        </p:spPr>
        <p:txBody>
          <a:bodyPr rtlCol="0">
            <a:normAutofit/>
          </a:bodyPr>
          <a:lstStyle/>
          <a:p>
            <a:pPr lvl="0" rtl="0"/>
            <a:r>
              <a:rPr lang="pt-BR" sz="3400" dirty="0">
                <a:cs typeface="Arial" panose="020B0604020202020204" pitchFamily="34" charset="0"/>
              </a:rPr>
              <a:t>Vantagens da solução</a:t>
            </a:r>
          </a:p>
        </p:txBody>
      </p:sp>
      <p:sp>
        <p:nvSpPr>
          <p:cNvPr id="6" name="Espaço Reservado para Conteúdo 6">
            <a:extLst>
              <a:ext uri="{FF2B5EF4-FFF2-40B4-BE49-F238E27FC236}">
                <a16:creationId xmlns:a16="http://schemas.microsoft.com/office/drawing/2014/main" id="{BDA1CF48-AD00-A19A-BF82-DCA7631EB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309" y="1719303"/>
            <a:ext cx="10749367" cy="4535193"/>
          </a:xfrm>
        </p:spPr>
        <p:txBody>
          <a:bodyPr rtlCol="0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Acesso ao código-fonte e à documentação da solução.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Garantia de 12 meses para a manutenção do software.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Garantia de 12 meses de fábrica para componentes do hardware.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A solução pode ser implementada tanto </a:t>
            </a:r>
            <a:r>
              <a:rPr lang="pt-BR" sz="2000" b="1" dirty="0" err="1"/>
              <a:t>on-premises</a:t>
            </a:r>
            <a:r>
              <a:rPr lang="pt-BR" sz="2000" b="1" dirty="0"/>
              <a:t> quanto na nuvem.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dirty="0"/>
              <a:t>O núcleo de processamento da rede neural possui poder computacional para processar redes neurais além do escopo do projeto e permitir a expansão horizontal.</a:t>
            </a:r>
          </a:p>
          <a:p>
            <a:pPr algn="just"/>
            <a:endParaRPr lang="pt-BR" sz="2000" b="1" dirty="0"/>
          </a:p>
          <a:p>
            <a:pPr algn="just"/>
            <a:endParaRPr lang="pt-BR" sz="2000" b="1" dirty="0"/>
          </a:p>
          <a:p>
            <a:pPr algn="just"/>
            <a:endParaRPr lang="pt-BR" sz="2000" b="1" dirty="0"/>
          </a:p>
          <a:p>
            <a:pPr algn="just"/>
            <a:endParaRPr lang="pt-BR" sz="2000" b="1" dirty="0"/>
          </a:p>
          <a:p>
            <a:pPr algn="just"/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1227480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AC98D-5A56-7B59-7EF0-7786B2C0D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95CA5-F8BC-CDE0-0A22-466B71930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sz="3400" dirty="0">
                <a:cs typeface="Arial" panose="020B0604020202020204" pitchFamily="34" charset="0"/>
              </a:rPr>
              <a:t>Quem sou eu?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422D0D0-7EA9-F2C8-D8D0-83EC4A87C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3257" y="1941970"/>
            <a:ext cx="2230544" cy="297406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889CE76-E33E-BB5A-D3CB-9D3AC4551300}"/>
              </a:ext>
            </a:extLst>
          </p:cNvPr>
          <p:cNvSpPr txBox="1"/>
          <p:nvPr/>
        </p:nvSpPr>
        <p:spPr>
          <a:xfrm>
            <a:off x="299634" y="1625885"/>
            <a:ext cx="80069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Deivdy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William Silva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CEO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AYONAI &amp; Consultor em Tecnologia da Informação</a:t>
            </a:r>
          </a:p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anos.</a:t>
            </a:r>
          </a:p>
          <a:p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anos de experiência em arquitetura de Software.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Formação acadêmica:</a:t>
            </a:r>
          </a:p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Análise e Desenvolvimento de Sistemas, 2012 – 2014</a:t>
            </a:r>
          </a:p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Superior de Educação Franciscano Nossa Senhora de Fátima, FÁTIMA, Brasil.</a:t>
            </a:r>
          </a:p>
          <a:p>
            <a:endParaRPr lang="pt-B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https://www.linkedin.com/in/deivdy-william-silva/</a:t>
            </a:r>
            <a:endParaRPr lang="pt-B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Lattes: 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http://lattes.cnpq.br/7257211063411329</a:t>
            </a:r>
            <a:endParaRPr lang="pt-B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deivdy@ayonai.com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Whatsapp</a:t>
            </a: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(61) 9 8419-4475</a:t>
            </a:r>
          </a:p>
          <a:p>
            <a:endParaRPr lang="pt-B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933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6762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ocBoas-vinda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7622685_TF16391504" id="{E0C7D4B2-0ADF-4C46-8A7C-27763F1FCD5D}" vid="{61E263EC-9E75-4B00-9657-8A3D917FC873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DD69CE035568C478ED53FC94F351223" ma:contentTypeVersion="14" ma:contentTypeDescription="Crie um novo documento." ma:contentTypeScope="" ma:versionID="957983770d4f390d3bc783bd57fd2bd7">
  <xsd:schema xmlns:xsd="http://www.w3.org/2001/XMLSchema" xmlns:xs="http://www.w3.org/2001/XMLSchema" xmlns:p="http://schemas.microsoft.com/office/2006/metadata/properties" xmlns:ns2="1bb6f7ba-1f75-4af4-989d-e101431674f3" xmlns:ns3="9744231e-3082-4ee2-891b-62fd71c48868" targetNamespace="http://schemas.microsoft.com/office/2006/metadata/properties" ma:root="true" ma:fieldsID="30b8ee4daad9bf73a501ef291d51cb66" ns2:_="" ns3:_="">
    <xsd:import namespace="1bb6f7ba-1f75-4af4-989d-e101431674f3"/>
    <xsd:import namespace="9744231e-3082-4ee2-891b-62fd71c488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V_x00ed_deoPitch" minOccurs="0"/>
                <xsd:element ref="ns2:Maisinforma_x00e7__x00f5_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6f7ba-1f75-4af4-989d-e101431674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1f52d4cb-ce51-47a5-859d-0b9cba515e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V_x00ed_deoPitch" ma:index="20" nillable="true" ma:displayName="Vídeo Pitch " ma:format="Image" ma:internalName="V_x00ed_deoPitch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aisinforma_x00e7__x00f5_es" ma:index="21" nillable="true" ma:displayName="Mais informações" ma:format="Dropdown" ma:internalName="Maisinforma_x00e7__x00f5_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44231e-3082-4ee2-891b-62fd71c4886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580eeee-535c-49b1-9fea-a5b7b791a876}" ma:internalName="TaxCatchAll" ma:showField="CatchAllData" ma:web="9744231e-3082-4ee2-891b-62fd71c488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744231e-3082-4ee2-891b-62fd71c48868" xsi:nil="true"/>
    <Maisinforma_x00e7__x00f5_es xmlns="1bb6f7ba-1f75-4af4-989d-e101431674f3" xsi:nil="true"/>
    <lcf76f155ced4ddcb4097134ff3c332f xmlns="1bb6f7ba-1f75-4af4-989d-e101431674f3">
      <Terms xmlns="http://schemas.microsoft.com/office/infopath/2007/PartnerControls"/>
    </lcf76f155ced4ddcb4097134ff3c332f>
    <V_x00ed_deoPitch xmlns="1bb6f7ba-1f75-4af4-989d-e101431674f3">
      <Url xsi:nil="true"/>
      <Description xsi:nil="true"/>
    </V_x00ed_deoPitch>
  </documentManagement>
</p:properties>
</file>

<file path=customXml/itemProps1.xml><?xml version="1.0" encoding="utf-8"?>
<ds:datastoreItem xmlns:ds="http://schemas.openxmlformats.org/officeDocument/2006/customXml" ds:itemID="{7A9CD3CA-A0DB-4044-B372-84961F94E05C}"/>
</file>

<file path=customXml/itemProps2.xml><?xml version="1.0" encoding="utf-8"?>
<ds:datastoreItem xmlns:ds="http://schemas.openxmlformats.org/officeDocument/2006/customXml" ds:itemID="{BED5229F-D694-4C3F-ACF9-0B6EB52D7C9F}"/>
</file>

<file path=customXml/itemProps3.xml><?xml version="1.0" encoding="utf-8"?>
<ds:datastoreItem xmlns:ds="http://schemas.openxmlformats.org/officeDocument/2006/customXml" ds:itemID="{50FEA1BA-5D3E-47C1-A05C-42D076401AE6}"/>
</file>

<file path=docProps/app.xml><?xml version="1.0" encoding="utf-8"?>
<Properties xmlns="http://schemas.openxmlformats.org/officeDocument/2006/extended-properties" xmlns:vt="http://schemas.openxmlformats.org/officeDocument/2006/docPropsVTypes">
  <Template>DocBoas-vindas</Template>
  <TotalTime>1468</TotalTime>
  <Words>906</Words>
  <Application>Microsoft Macintosh PowerPoint</Application>
  <PresentationFormat>Widescreen</PresentationFormat>
  <Paragraphs>133</Paragraphs>
  <Slides>14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DocBoas-vindas</vt:lpstr>
      <vt:lpstr>NOVA CGE-GO</vt:lpstr>
      <vt:lpstr>Quem sou eu?</vt:lpstr>
      <vt:lpstr>Experiência</vt:lpstr>
      <vt:lpstr>Certificações</vt:lpstr>
      <vt:lpstr>Proposta</vt:lpstr>
      <vt:lpstr>Arquitetura</vt:lpstr>
      <vt:lpstr>Solução de Hardware Núcleo De Processamento De Rede Neural (NPRN)</vt:lpstr>
      <vt:lpstr>Cronograma de Implementação</vt:lpstr>
      <vt:lpstr>Trabalhos realizados</vt:lpstr>
      <vt:lpstr>Trabalhos realizados</vt:lpstr>
      <vt:lpstr>Custos da Solução</vt:lpstr>
      <vt:lpstr>Vantagens da solução</vt:lpstr>
      <vt:lpstr>Quem sou eu?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Deivdy William Silva</dc:creator>
  <cp:keywords/>
  <dc:description/>
  <cp:lastModifiedBy>Deivdy William Silva</cp:lastModifiedBy>
  <cp:revision>5</cp:revision>
  <dcterms:created xsi:type="dcterms:W3CDTF">2024-11-02T20:43:42Z</dcterms:created>
  <dcterms:modified xsi:type="dcterms:W3CDTF">2024-11-03T21:12:18Z</dcterms:modified>
  <cp:category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v-rimour@microsoft.com</vt:lpwstr>
  </property>
  <property fmtid="{D5CDD505-2E9C-101B-9397-08002B2CF9AE}" pid="5" name="MSIP_Label_f42aa342-8706-4288-bd11-ebb85995028c_SetDate">
    <vt:lpwstr>2018-02-19T06:21:30.1318915Z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  <property fmtid="{D5CDD505-2E9C-101B-9397-08002B2CF9AE}" pid="10" name="ContentTypeId">
    <vt:lpwstr>0x010100EDD69CE035568C478ED53FC94F351223</vt:lpwstr>
  </property>
</Properties>
</file>