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87" r:id="rId2"/>
    <p:sldId id="312" r:id="rId3"/>
    <p:sldId id="309" r:id="rId4"/>
    <p:sldId id="344" r:id="rId5"/>
    <p:sldId id="345" r:id="rId6"/>
    <p:sldId id="346" r:id="rId7"/>
    <p:sldId id="347" r:id="rId8"/>
    <p:sldId id="348" r:id="rId9"/>
    <p:sldId id="349" r:id="rId10"/>
    <p:sldId id="355" r:id="rId11"/>
    <p:sldId id="356" r:id="rId12"/>
    <p:sldId id="357" r:id="rId13"/>
    <p:sldId id="358" r:id="rId14"/>
    <p:sldId id="359" r:id="rId15"/>
    <p:sldId id="360" r:id="rId16"/>
    <p:sldId id="361" r:id="rId17"/>
    <p:sldId id="362" r:id="rId18"/>
    <p:sldId id="363" r:id="rId19"/>
    <p:sldId id="352" r:id="rId20"/>
    <p:sldId id="353" r:id="rId21"/>
    <p:sldId id="354" r:id="rId22"/>
    <p:sldId id="285" r:id="rId23"/>
  </p:sldIdLst>
  <p:sldSz cx="18288000" cy="10287000"/>
  <p:notesSz cx="6858000" cy="9144000"/>
  <p:embeddedFontLst>
    <p:embeddedFont>
      <p:font typeface="Gotham Heavy" panose="020B0604020202020204" charset="0"/>
      <p:regular r:id="rId25"/>
    </p:embeddedFont>
    <p:embeddedFont>
      <p:font typeface="Gotham Bold" panose="020B0604020202020204" charset="0"/>
      <p:regular r:id="rId26"/>
    </p:embeddedFont>
    <p:embeddedFont>
      <p:font typeface="Times" panose="02020603050405020304" pitchFamily="18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MILLA GUIMARAES RODRIGUES" initials="KGR" lastIdx="8" clrIdx="0">
    <p:extLst>
      <p:ext uri="{19B8F6BF-5375-455C-9EA6-DF929625EA0E}">
        <p15:presenceInfo xmlns:p15="http://schemas.microsoft.com/office/powerpoint/2012/main" userId="KAMILLA GUIMARAES RODRIGU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4F6228"/>
    <a:srgbClr val="D38B6E"/>
    <a:srgbClr val="10249D"/>
    <a:srgbClr val="118DFF"/>
    <a:srgbClr val="00AD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8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9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1303675120326878E-2"/>
          <c:y val="0"/>
          <c:w val="0.67162405372491019"/>
          <c:h val="0.94260060353595898"/>
        </c:manualLayout>
      </c:layout>
      <c:pie3D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3B9-417C-8EEA-3DA0CF311C98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3B9-417C-8EEA-3DA0CF311C9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3B9-417C-8EEA-3DA0CF311C9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F3B9-417C-8EEA-3DA0CF311C9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F3B9-417C-8EEA-3DA0CF311C98}"/>
              </c:ext>
            </c:extLst>
          </c:dPt>
          <c:dLbls>
            <c:dLbl>
              <c:idx val="1"/>
              <c:layout>
                <c:manualLayout>
                  <c:x val="-2.7877612674645964E-2"/>
                  <c:y val="-5.240052235126393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3B9-417C-8EEA-3DA0CF311C98}"/>
                </c:ext>
              </c:extLst>
            </c:dLbl>
            <c:dLbl>
              <c:idx val="2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F3B9-417C-8EEA-3DA0CF311C98}"/>
                </c:ext>
              </c:extLst>
            </c:dLbl>
            <c:dLbl>
              <c:idx val="3"/>
              <c:layout>
                <c:manualLayout>
                  <c:x val="-8.1330553518205909E-2"/>
                  <c:y val="-3.84945551609059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3B9-417C-8EEA-3DA0CF311C98}"/>
                </c:ext>
              </c:extLst>
            </c:dLbl>
            <c:dLbl>
              <c:idx val="4"/>
              <c:layout>
                <c:manualLayout>
                  <c:x val="0.34736046187462971"/>
                  <c:y val="-5.96585719163080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70386089033733"/>
                      <c:h val="0.136785789945883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3B9-417C-8EEA-3DA0CF311C98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Planilha1!$A$2:$A$6</c:f>
              <c:strCache>
                <c:ptCount val="5"/>
                <c:pt idx="0">
                  <c:v>PESSOAL</c:v>
                </c:pt>
                <c:pt idx="1">
                  <c:v>CUSTEIO</c:v>
                </c:pt>
                <c:pt idx="2">
                  <c:v>INVESTIMENTO</c:v>
                </c:pt>
                <c:pt idx="3">
                  <c:v>INVERSÕES FINANCEIRAS</c:v>
                </c:pt>
                <c:pt idx="4">
                  <c:v>CONTINGÊNCIA</c:v>
                </c:pt>
              </c:strCache>
            </c:strRef>
          </c:cat>
          <c:val>
            <c:numRef>
              <c:f>Planilha1!$B$2:$B$6</c:f>
              <c:numCache>
                <c:formatCode>"R$"\ #,##0.00</c:formatCode>
                <c:ptCount val="5"/>
                <c:pt idx="0">
                  <c:v>57401000</c:v>
                </c:pt>
                <c:pt idx="1">
                  <c:v>202310000</c:v>
                </c:pt>
                <c:pt idx="2">
                  <c:v>550844633.03999996</c:v>
                </c:pt>
                <c:pt idx="3">
                  <c:v>10000</c:v>
                </c:pt>
                <c:pt idx="4">
                  <c:v>3371000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3B9-417C-8EEA-3DA0CF311C9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611817980954462"/>
          <c:y val="0.39758005739428459"/>
          <c:w val="0.26870021774243197"/>
          <c:h val="0.4247177059413231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D94-4FC6-B8A9-E9ACD84E82BF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D94-4FC6-B8A9-E9ACD84E82B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D94-4FC6-B8A9-E9ACD84E82B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D94-4FC6-B8A9-E9ACD84E82B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3D94-4FC6-B8A9-E9ACD84E82BF}"/>
              </c:ext>
            </c:extLst>
          </c:dPt>
          <c:dLbls>
            <c:dLbl>
              <c:idx val="1"/>
              <c:layout>
                <c:manualLayout>
                  <c:x val="-2.7877612674645964E-2"/>
                  <c:y val="-5.240052235126393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D94-4FC6-B8A9-E9ACD84E82BF}"/>
                </c:ext>
              </c:extLst>
            </c:dLbl>
            <c:dLbl>
              <c:idx val="2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3D94-4FC6-B8A9-E9ACD84E82BF}"/>
                </c:ext>
              </c:extLst>
            </c:dLbl>
            <c:dLbl>
              <c:idx val="3"/>
              <c:layout>
                <c:manualLayout>
                  <c:x val="-8.1330553518205909E-2"/>
                  <c:y val="-3.84945551609059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D94-4FC6-B8A9-E9ACD84E82BF}"/>
                </c:ext>
              </c:extLst>
            </c:dLbl>
            <c:dLbl>
              <c:idx val="4"/>
              <c:layout>
                <c:manualLayout>
                  <c:x val="0.34736046187462971"/>
                  <c:y val="-5.96585719163080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70386089033733"/>
                      <c:h val="0.136785789945883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3D94-4FC6-B8A9-E9ACD84E82BF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Planilha1!$A$2:$A$6</c:f>
              <c:strCache>
                <c:ptCount val="5"/>
                <c:pt idx="0">
                  <c:v>PESSOAL</c:v>
                </c:pt>
                <c:pt idx="1">
                  <c:v>CUSTEIO</c:v>
                </c:pt>
                <c:pt idx="2">
                  <c:v>INVESTIMENTO</c:v>
                </c:pt>
                <c:pt idx="3">
                  <c:v>INVERSÕES FINANCEIRAS</c:v>
                </c:pt>
                <c:pt idx="4">
                  <c:v>CONTINGÊNCIA</c:v>
                </c:pt>
              </c:strCache>
            </c:strRef>
          </c:cat>
          <c:val>
            <c:numRef>
              <c:f>Planilha1!$B$2:$B$6</c:f>
              <c:numCache>
                <c:formatCode>"R$"\ #,##0.00</c:formatCode>
                <c:ptCount val="5"/>
                <c:pt idx="0">
                  <c:v>62469305</c:v>
                </c:pt>
                <c:pt idx="1">
                  <c:v>180212440.63</c:v>
                </c:pt>
                <c:pt idx="2">
                  <c:v>550844633.03999996</c:v>
                </c:pt>
                <c:pt idx="3">
                  <c:v>10000</c:v>
                </c:pt>
                <c:pt idx="4">
                  <c:v>3371000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D94-4FC6-B8A9-E9ACD84E82B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611817980954462"/>
          <c:y val="0.39758005739428459"/>
          <c:w val="0.26870021774243197"/>
          <c:h val="0.4247177059413231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35485626900736E-3"/>
          <c:y val="1.839329769169723E-2"/>
          <c:w val="0.8120969217388071"/>
          <c:h val="0.9421925253735296"/>
        </c:manualLayout>
      </c:layout>
      <c:ofPieChart>
        <c:ofPieType val="pie"/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939-4F55-99DA-DEE1AF4CD6B1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939-4F55-99DA-DEE1AF4CD6B1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939-4F55-99DA-DEE1AF4CD6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D939-4F55-99DA-DEE1AF4CD6B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D939-4F55-99DA-DEE1AF4CD6B1}"/>
              </c:ext>
            </c:extLst>
          </c:dPt>
          <c:dLbls>
            <c:dLbl>
              <c:idx val="1"/>
              <c:layout>
                <c:manualLayout>
                  <c:x val="-2.7877612674645964E-2"/>
                  <c:y val="-5.240052235126393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939-4F55-99DA-DEE1AF4CD6B1}"/>
                </c:ext>
              </c:extLst>
            </c:dLbl>
            <c:dLbl>
              <c:idx val="2"/>
              <c:layout>
                <c:manualLayout>
                  <c:x val="4.3067381663100493E-2"/>
                  <c:y val="-0.15822716847858134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D939-4F55-99DA-DEE1AF4CD6B1}"/>
                </c:ext>
              </c:extLst>
            </c:dLbl>
            <c:dLbl>
              <c:idx val="3"/>
              <c:layout>
                <c:manualLayout>
                  <c:x val="-0.12109170993530015"/>
                  <c:y val="-0.1672475345443109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939-4F55-99DA-DEE1AF4CD6B1}"/>
                </c:ext>
              </c:extLst>
            </c:dLbl>
            <c:dLbl>
              <c:idx val="4"/>
              <c:layout>
                <c:manualLayout>
                  <c:x val="2.2057806307191952E-2"/>
                  <c:y val="7.829126567127731E-2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190919114805453"/>
                      <c:h val="0.113137338269934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D939-4F55-99DA-DEE1AF4CD6B1}"/>
                </c:ext>
              </c:extLst>
            </c:dLbl>
            <c:dLbl>
              <c:idx val="5"/>
              <c:layout>
                <c:manualLayout>
                  <c:x val="4.6208454529533718E-2"/>
                  <c:y val="0.1703965315515223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D939-4F55-99DA-DEE1AF4CD6B1}"/>
                </c:ext>
              </c:extLst>
            </c:dLbl>
            <c:dLbl>
              <c:idx val="6"/>
              <c:layout>
                <c:manualLayout>
                  <c:x val="-6.6382155223103784E-2"/>
                  <c:y val="2.102089986417105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D939-4F55-99DA-DEE1AF4CD6B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Planilha1!$A$2:$A$7</c:f>
              <c:strCache>
                <c:ptCount val="6"/>
                <c:pt idx="0">
                  <c:v>InvestImento (PHIS)</c:v>
                </c:pt>
                <c:pt idx="1">
                  <c:v>Custeio ( PHIS)</c:v>
                </c:pt>
                <c:pt idx="2">
                  <c:v>Pessoal Agehab</c:v>
                </c:pt>
                <c:pt idx="3">
                  <c:v>Custeio Agehab</c:v>
                </c:pt>
                <c:pt idx="4">
                  <c:v>Investimento Agehab</c:v>
                </c:pt>
                <c:pt idx="5">
                  <c:v>Contingência</c:v>
                </c:pt>
              </c:strCache>
            </c:strRef>
          </c:cat>
          <c:val>
            <c:numRef>
              <c:f>Planilha1!$B$2:$B$7</c:f>
              <c:numCache>
                <c:formatCode>"R$"\ #,##0.00</c:formatCode>
                <c:ptCount val="6"/>
                <c:pt idx="0">
                  <c:v>548387633.03999996</c:v>
                </c:pt>
                <c:pt idx="1">
                  <c:v>163971440.63</c:v>
                </c:pt>
                <c:pt idx="2">
                  <c:v>62469305</c:v>
                </c:pt>
                <c:pt idx="3">
                  <c:v>16241000</c:v>
                </c:pt>
                <c:pt idx="4">
                  <c:v>2467000</c:v>
                </c:pt>
                <c:pt idx="5">
                  <c:v>3371000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939-4F55-99DA-DEE1AF4CD6B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100"/>
        <c:splitType val="pos"/>
        <c:splitPos val="4"/>
        <c:secondPieSize val="75"/>
        <c:serLines/>
      </c:ofPieChart>
      <c:spPr>
        <a:noFill/>
        <a:ln>
          <a:noFill/>
        </a:ln>
        <a:effectLst/>
        <a:sp3d/>
      </c:spPr>
    </c:plotArea>
    <c:legend>
      <c:legendPos val="r"/>
      <c:layout>
        <c:manualLayout>
          <c:xMode val="edge"/>
          <c:yMode val="edge"/>
          <c:x val="0.83540161803653823"/>
          <c:y val="9.01494532186701E-2"/>
          <c:w val="0.1631395270339682"/>
          <c:h val="0.3101141356241148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0.13095236277966896"/>
                  <c:y val="-1.1008423611074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034-4343-8EF9-2AE7A8C39603}"/>
                </c:ext>
              </c:extLst>
            </c:dLbl>
            <c:dLbl>
              <c:idx val="1"/>
              <c:layout>
                <c:manualLayout>
                  <c:x val="2.4941717053668652E-2"/>
                  <c:y val="-8.283848368332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034-4343-8EF9-2AE7A8C39603}"/>
                </c:ext>
              </c:extLst>
            </c:dLbl>
            <c:dLbl>
              <c:idx val="2"/>
              <c:layout>
                <c:manualLayout>
                  <c:x val="7.8662338400031839E-2"/>
                  <c:y val="-0.283254170013941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034-4343-8EF9-2AE7A8C39603}"/>
                </c:ext>
              </c:extLst>
            </c:dLbl>
            <c:dLbl>
              <c:idx val="3"/>
              <c:layout>
                <c:manualLayout>
                  <c:x val="4.0290466009772298E-2"/>
                  <c:y val="-0.163004758215570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034-4343-8EF9-2AE7A8C39603}"/>
                </c:ext>
              </c:extLst>
            </c:dLbl>
            <c:dLbl>
              <c:idx val="4"/>
              <c:layout>
                <c:manualLayout>
                  <c:x val="1.7267342575616761E-2"/>
                  <c:y val="-0.10154394774084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034-4343-8EF9-2AE7A8C396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Planilha1!$A$2:$A$6</c:f>
              <c:strCache>
                <c:ptCount val="5"/>
                <c:pt idx="0">
                  <c:v>Custeio (PHIS)</c:v>
                </c:pt>
                <c:pt idx="1">
                  <c:v>Investimento (PHIS)</c:v>
                </c:pt>
                <c:pt idx="2">
                  <c:v>Pessoal Agehab</c:v>
                </c:pt>
                <c:pt idx="3">
                  <c:v>Custeio Agehab</c:v>
                </c:pt>
                <c:pt idx="4">
                  <c:v>Investimento Agehab</c:v>
                </c:pt>
              </c:strCache>
            </c:strRef>
          </c:cat>
          <c:val>
            <c:numRef>
              <c:f>Planilha1!$B$2:$B$6</c:f>
              <c:numCache>
                <c:formatCode>"R$"\ #,##0.00</c:formatCode>
                <c:ptCount val="5"/>
                <c:pt idx="0">
                  <c:v>119408728.59999999</c:v>
                </c:pt>
                <c:pt idx="1">
                  <c:v>31650654.469999999</c:v>
                </c:pt>
                <c:pt idx="2">
                  <c:v>16613076.640000001</c:v>
                </c:pt>
                <c:pt idx="3">
                  <c:v>9441472.6199999992</c:v>
                </c:pt>
                <c:pt idx="4">
                  <c:v>1275546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34-4343-8EF9-2AE7A8C396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730211743"/>
        <c:axId val="545682575"/>
        <c:axId val="0"/>
      </c:bar3DChart>
      <c:catAx>
        <c:axId val="730211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45682575"/>
        <c:crosses val="autoZero"/>
        <c:auto val="1"/>
        <c:lblAlgn val="ctr"/>
        <c:lblOffset val="100"/>
        <c:noMultiLvlLbl val="0"/>
      </c:catAx>
      <c:valAx>
        <c:axId val="545682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\ 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302117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877099589032204"/>
          <c:y val="1.8892888234964694E-2"/>
          <c:w val="0.8012290041096779"/>
          <c:h val="0.8561465423758152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-3.3490642661699152E-3"/>
                  <c:y val="-0.11008076599089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8C4-41CF-95D1-5C14BA6725C5}"/>
                </c:ext>
              </c:extLst>
            </c:dLbl>
            <c:dLbl>
              <c:idx val="1"/>
              <c:layout>
                <c:manualLayout>
                  <c:x val="2.4941717053668652E-2"/>
                  <c:y val="-8.283848368332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8C4-41CF-95D1-5C14BA6725C5}"/>
                </c:ext>
              </c:extLst>
            </c:dLbl>
            <c:dLbl>
              <c:idx val="2"/>
              <c:layout>
                <c:manualLayout>
                  <c:x val="7.8662338400031839E-2"/>
                  <c:y val="-0.283254170013941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8C4-41CF-95D1-5C14BA6725C5}"/>
                </c:ext>
              </c:extLst>
            </c:dLbl>
            <c:dLbl>
              <c:idx val="3"/>
              <c:layout>
                <c:manualLayout>
                  <c:x val="4.0290466009772298E-2"/>
                  <c:y val="-0.163004758215570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8C4-41CF-95D1-5C14BA6725C5}"/>
                </c:ext>
              </c:extLst>
            </c:dLbl>
            <c:dLbl>
              <c:idx val="4"/>
              <c:layout>
                <c:manualLayout>
                  <c:x val="1.7267342575616761E-2"/>
                  <c:y val="-0.10154394774084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8C4-41CF-95D1-5C14BA6725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Planilha1!$A$2:$A$6</c:f>
              <c:strCache>
                <c:ptCount val="5"/>
                <c:pt idx="0">
                  <c:v>Custeio (PHIS)</c:v>
                </c:pt>
                <c:pt idx="1">
                  <c:v>Investimento (PHIS)</c:v>
                </c:pt>
                <c:pt idx="2">
                  <c:v>Pessoal Agehab</c:v>
                </c:pt>
                <c:pt idx="3">
                  <c:v>Custeio Agehab</c:v>
                </c:pt>
                <c:pt idx="4">
                  <c:v>Investimento Agehab</c:v>
                </c:pt>
              </c:strCache>
            </c:strRef>
          </c:cat>
          <c:val>
            <c:numRef>
              <c:f>Planilha1!$B$2:$B$6</c:f>
              <c:numCache>
                <c:formatCode>"R$"\ #,##0.00</c:formatCode>
                <c:ptCount val="5"/>
                <c:pt idx="0">
                  <c:v>0</c:v>
                </c:pt>
                <c:pt idx="1">
                  <c:v>268537887.37</c:v>
                </c:pt>
                <c:pt idx="2">
                  <c:v>17424090.719999999</c:v>
                </c:pt>
                <c:pt idx="3">
                  <c:v>3518913.2299999995</c:v>
                </c:pt>
                <c:pt idx="4">
                  <c:v>450282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C4-41CF-95D1-5C14BA6725C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730211743"/>
        <c:axId val="545682575"/>
        <c:axId val="0"/>
      </c:bar3DChart>
      <c:catAx>
        <c:axId val="730211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45682575"/>
        <c:crosses val="autoZero"/>
        <c:auto val="1"/>
        <c:lblAlgn val="ctr"/>
        <c:lblOffset val="100"/>
        <c:noMultiLvlLbl val="0"/>
      </c:catAx>
      <c:valAx>
        <c:axId val="545682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\ 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302117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84333031361089"/>
          <c:y val="2.4218531944364987E-2"/>
          <c:w val="0.81115666968638911"/>
          <c:h val="0.951562936111270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9.3360637439968003E-3"/>
                  <c:y val="-0.136504452777329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034-4343-8EF9-2AE7A8C39603}"/>
                </c:ext>
              </c:extLst>
            </c:dLbl>
            <c:dLbl>
              <c:idx val="1"/>
              <c:layout>
                <c:manualLayout>
                  <c:x val="2.4941717053668652E-2"/>
                  <c:y val="-8.283848368332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034-4343-8EF9-2AE7A8C39603}"/>
                </c:ext>
              </c:extLst>
            </c:dLbl>
            <c:dLbl>
              <c:idx val="2"/>
              <c:layout>
                <c:manualLayout>
                  <c:x val="7.8662338400031839E-2"/>
                  <c:y val="-0.283254170013941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034-4343-8EF9-2AE7A8C39603}"/>
                </c:ext>
              </c:extLst>
            </c:dLbl>
            <c:dLbl>
              <c:idx val="3"/>
              <c:layout>
                <c:manualLayout>
                  <c:x val="4.0290466009772298E-2"/>
                  <c:y val="-0.163004758215570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034-4343-8EF9-2AE7A8C39603}"/>
                </c:ext>
              </c:extLst>
            </c:dLbl>
            <c:dLbl>
              <c:idx val="4"/>
              <c:layout>
                <c:manualLayout>
                  <c:x val="1.7267342575616761E-2"/>
                  <c:y val="-0.10154394774084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034-4343-8EF9-2AE7A8C39603}"/>
                </c:ext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Planilha1!$A$2:$A$6</c:f>
              <c:strCache>
                <c:ptCount val="5"/>
                <c:pt idx="0">
                  <c:v>Investimento (PHIS)</c:v>
                </c:pt>
                <c:pt idx="1">
                  <c:v>Custeio (PHIS)</c:v>
                </c:pt>
                <c:pt idx="2">
                  <c:v>Pessoal Agehab</c:v>
                </c:pt>
                <c:pt idx="3">
                  <c:v>Custeio Agehab</c:v>
                </c:pt>
                <c:pt idx="4">
                  <c:v>Investimento Agehab</c:v>
                </c:pt>
              </c:strCache>
            </c:strRef>
          </c:cat>
          <c:val>
            <c:numRef>
              <c:f>Planilha1!$B$2:$B$6</c:f>
              <c:numCache>
                <c:formatCode>"R$"\ #,##0.00</c:formatCode>
                <c:ptCount val="5"/>
                <c:pt idx="0">
                  <c:v>47140753.710000001</c:v>
                </c:pt>
                <c:pt idx="1">
                  <c:v>28533924.690000001</c:v>
                </c:pt>
                <c:pt idx="2">
                  <c:v>16673445.32</c:v>
                </c:pt>
                <c:pt idx="3">
                  <c:v>3872024.95</c:v>
                </c:pt>
                <c:pt idx="4">
                  <c:v>388631.71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34-4343-8EF9-2AE7A8C396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30211743"/>
        <c:axId val="545682575"/>
      </c:barChart>
      <c:catAx>
        <c:axId val="7302117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45682575"/>
        <c:crosses val="autoZero"/>
        <c:auto val="1"/>
        <c:lblAlgn val="ctr"/>
        <c:lblOffset val="100"/>
        <c:noMultiLvlLbl val="0"/>
      </c:catAx>
      <c:valAx>
        <c:axId val="545682575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\ #,##0.00" sourceLinked="1"/>
        <c:majorTickMark val="none"/>
        <c:minorTickMark val="none"/>
        <c:tickLblPos val="nextTo"/>
        <c:crossAx val="7302117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77099589032204"/>
          <c:y val="1.8892888234964694E-2"/>
          <c:w val="0.8012290041096779"/>
          <c:h val="0.956973307852244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3.3490642661699152E-3"/>
                  <c:y val="-0.11008076599089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8C4-41CF-95D1-5C14BA6725C5}"/>
                </c:ext>
              </c:extLst>
            </c:dLbl>
            <c:dLbl>
              <c:idx val="1"/>
              <c:layout>
                <c:manualLayout>
                  <c:x val="2.4941717053668652E-2"/>
                  <c:y val="-8.283848368332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8C4-41CF-95D1-5C14BA6725C5}"/>
                </c:ext>
              </c:extLst>
            </c:dLbl>
            <c:dLbl>
              <c:idx val="2"/>
              <c:layout>
                <c:manualLayout>
                  <c:x val="7.8662338400031839E-2"/>
                  <c:y val="-0.283254170013941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8C4-41CF-95D1-5C14BA6725C5}"/>
                </c:ext>
              </c:extLst>
            </c:dLbl>
            <c:dLbl>
              <c:idx val="3"/>
              <c:layout>
                <c:manualLayout>
                  <c:x val="4.0290466009772298E-2"/>
                  <c:y val="-0.163004758215570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8C4-41CF-95D1-5C14BA6725C5}"/>
                </c:ext>
              </c:extLst>
            </c:dLbl>
            <c:dLbl>
              <c:idx val="4"/>
              <c:layout>
                <c:manualLayout>
                  <c:x val="1.7267342575616761E-2"/>
                  <c:y val="-0.10154394774084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8C4-41CF-95D1-5C14BA6725C5}"/>
                </c:ext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Planilha1!$A$2:$A$6</c:f>
              <c:strCache>
                <c:ptCount val="5"/>
                <c:pt idx="0">
                  <c:v>Investimento (PHIS)</c:v>
                </c:pt>
                <c:pt idx="1">
                  <c:v>Custeio (PHIS)</c:v>
                </c:pt>
                <c:pt idx="2">
                  <c:v>Pessoal Agehab</c:v>
                </c:pt>
                <c:pt idx="3">
                  <c:v>Custeio Agehab</c:v>
                </c:pt>
                <c:pt idx="4">
                  <c:v>Investimento Agehab</c:v>
                </c:pt>
              </c:strCache>
            </c:strRef>
          </c:cat>
          <c:val>
            <c:numRef>
              <c:f>Planilha1!$B$2:$B$6</c:f>
              <c:numCache>
                <c:formatCode>"R$"\ #,##0.00</c:formatCode>
                <c:ptCount val="5"/>
                <c:pt idx="0">
                  <c:v>51822745.460000001</c:v>
                </c:pt>
                <c:pt idx="1">
                  <c:v>28533924.690000001</c:v>
                </c:pt>
                <c:pt idx="2">
                  <c:v>14893444.619999999</c:v>
                </c:pt>
                <c:pt idx="3">
                  <c:v>3685659.61</c:v>
                </c:pt>
                <c:pt idx="4">
                  <c:v>384618.63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C4-41CF-95D1-5C14BA6725C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30211743"/>
        <c:axId val="545682575"/>
      </c:barChart>
      <c:catAx>
        <c:axId val="7302117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45682575"/>
        <c:crosses val="autoZero"/>
        <c:auto val="1"/>
        <c:lblAlgn val="ctr"/>
        <c:lblOffset val="100"/>
        <c:noMultiLvlLbl val="0"/>
      </c:catAx>
      <c:valAx>
        <c:axId val="545682575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\ #,##0.00" sourceLinked="1"/>
        <c:majorTickMark val="none"/>
        <c:minorTickMark val="none"/>
        <c:tickLblPos val="nextTo"/>
        <c:crossAx val="7302117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300394706177571E-2"/>
          <c:y val="0.12639961756106671"/>
          <c:w val="0.77460256540411798"/>
          <c:h val="0.673993278703494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30/06/2023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0.18631375221710655"/>
                  <c:y val="0.1179637363855824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34B93D86-D1B5-4FB2-B226-611771BD966D}" type="VALUE">
                      <a:rPr lang="en-US" sz="2000" b="1">
                        <a:solidFill>
                          <a:schemeClr val="bg1"/>
                        </a:solidFill>
                        <a:effectLst/>
                      </a:rPr>
                      <a:pPr>
                        <a:defRPr sz="2000" b="1">
                          <a:solidFill>
                            <a:schemeClr val="bg1"/>
                          </a:solidFill>
                          <a:effectLst/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solidFill>
                  <a:schemeClr val="accent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18489078774066"/>
                      <c:h val="0.2563977306548342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BE6-4F8D-81D1-B49DB70B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Planilha1!$B$2</c:f>
              <c:numCache>
                <c:formatCode>"R$"\ #,##0.00</c:formatCode>
                <c:ptCount val="1"/>
                <c:pt idx="0">
                  <c:v>211101634.40000001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E6-4F8D-81D1-B49DB70BC574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31/12/2023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7726505305136168E-2"/>
                  <c:y val="-8.197890358044867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0" i="0" u="none" strike="noStrike" kern="1200" baseline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3F2F8D8D-989F-4AA8-BE89-91AC87506892}" type="VALUE">
                      <a:rPr lang="en-US" sz="2000" b="1">
                        <a:solidFill>
                          <a:schemeClr val="bg1"/>
                        </a:solidFill>
                        <a:effectLst/>
                      </a:rPr>
                      <a:pPr>
                        <a:defRPr sz="2400">
                          <a:solidFill>
                            <a:schemeClr val="bg1"/>
                          </a:solidFill>
                          <a:effectLst/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solidFill>
                  <a:srgbClr val="FFC0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bg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854905613692922"/>
                      <c:h val="7.825484078641113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BE6-4F8D-81D1-B49DB70B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Planilha1!$C$2</c:f>
              <c:numCache>
                <c:formatCode>"R$"\ #,##0.00</c:formatCode>
                <c:ptCount val="1"/>
                <c:pt idx="0">
                  <c:v>359510092.36000001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E6-4F8D-81D1-B49DB70BC574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30/06/2024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24881983599200366"/>
                  <c:y val="-8.103218181328530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R$</a:t>
                    </a:r>
                    <a:r>
                      <a:rPr lang="en-US" b="1" baseline="0" dirty="0" smtClean="0">
                        <a:solidFill>
                          <a:schemeClr val="bg1"/>
                        </a:solidFill>
                      </a:rPr>
                      <a:t> </a:t>
                    </a:r>
                    <a:fld id="{3FC83D00-59C4-4580-8B0A-4FC8B91C9463}" type="VALUE">
                      <a:rPr lang="en-US" b="1" smtClean="0">
                        <a:solidFill>
                          <a:schemeClr val="bg1"/>
                        </a:solidFill>
                      </a:rPr>
                      <a:pPr>
                        <a:defRPr sz="2000" b="1">
                          <a:solidFill>
                            <a:schemeClr val="bg1"/>
                          </a:solidFill>
                        </a:defRPr>
                      </a:pPr>
                      <a:t>[VALOR]</a:t>
                    </a:fld>
                    <a:endParaRPr lang="en-US" b="1" baseline="0" dirty="0" smtClean="0">
                      <a:solidFill>
                        <a:schemeClr val="bg1"/>
                      </a:solidFill>
                    </a:endParaRPr>
                  </a:p>
                </c:rich>
              </c:tx>
              <c:spPr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669038786047892"/>
                      <c:h val="0.1895594268473687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BE6-4F8D-81D1-B49DB70B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</c:f>
              <c:numCache>
                <c:formatCode>General</c:formatCode>
                <c:ptCount val="1"/>
              </c:numCache>
            </c:numRef>
          </c:cat>
          <c:val>
            <c:numRef>
              <c:f>Planilha1!$D$2</c:f>
              <c:numCache>
                <c:formatCode>#,##0.00</c:formatCode>
                <c:ptCount val="1"/>
                <c:pt idx="0">
                  <c:v>434970846.30000001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BE6-4F8D-81D1-B49DB70BC57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99"/>
        <c:shape val="box"/>
        <c:axId val="815264608"/>
        <c:axId val="815268768"/>
        <c:axId val="0"/>
      </c:bar3DChart>
      <c:valAx>
        <c:axId val="815268768"/>
        <c:scaling>
          <c:orientation val="minMax"/>
        </c:scaling>
        <c:delete val="1"/>
        <c:axPos val="l"/>
        <c:numFmt formatCode="&quot;R$&quot;\ #,##0.00" sourceLinked="1"/>
        <c:majorTickMark val="none"/>
        <c:minorTickMark val="none"/>
        <c:tickLblPos val="nextTo"/>
        <c:crossAx val="815264608"/>
        <c:crosses val="autoZero"/>
        <c:crossBetween val="between"/>
      </c:valAx>
      <c:catAx>
        <c:axId val="815264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152687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Contas a Pagar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F935-4294-AD7B-085FFB8636C7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F935-4294-AD7B-085FFB8636C7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F935-4294-AD7B-085FFB8636C7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F935-4294-AD7B-085FFB8636C7}"/>
              </c:ext>
            </c:extLst>
          </c:dPt>
          <c:cat>
            <c:strRef>
              <c:f>Planilha1!$A$2:$A$5</c:f>
              <c:strCache>
                <c:ptCount val="4"/>
                <c:pt idx="0">
                  <c:v>Construção</c:v>
                </c:pt>
                <c:pt idx="1">
                  <c:v>Serviços</c:v>
                </c:pt>
                <c:pt idx="2">
                  <c:v>Consumo</c:v>
                </c:pt>
                <c:pt idx="3">
                  <c:v>Diárias</c:v>
                </c:pt>
              </c:strCache>
            </c:strRef>
          </c:cat>
          <c:val>
            <c:numRef>
              <c:f>Planilha1!$B$2:$B$5</c:f>
              <c:numCache>
                <c:formatCode>"R$"\ #,##0.00</c:formatCode>
                <c:ptCount val="4"/>
                <c:pt idx="0">
                  <c:v>7025313.4899999993</c:v>
                </c:pt>
                <c:pt idx="1">
                  <c:v>2020087.63</c:v>
                </c:pt>
                <c:pt idx="2">
                  <c:v>35837.770000000004</c:v>
                </c:pt>
                <c:pt idx="3">
                  <c:v>31315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35-4294-AD7B-085FFB8636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34020095"/>
        <c:axId val="934018431"/>
        <c:axId val="0"/>
      </c:bar3DChart>
      <c:valAx>
        <c:axId val="934018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\ 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34020095"/>
        <c:crosses val="autoZero"/>
        <c:crossBetween val="between"/>
      </c:valAx>
      <c:catAx>
        <c:axId val="934020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34018431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214488645136009"/>
          <c:y val="0.10809772495789223"/>
          <c:w val="0.85785511354863997"/>
          <c:h val="0.6544034078115041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2.0753068390184485E-2"/>
                  <c:y val="-0.191153233698674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FCD2-4CEA-AC0E-8E1CC3449DB7}"/>
                </c:ext>
              </c:extLst>
            </c:dLbl>
            <c:dLbl>
              <c:idx val="1"/>
              <c:layout>
                <c:manualLayout>
                  <c:x val="-2.179072180969371E-2"/>
                  <c:y val="-0.191153233698674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FCD2-4CEA-AC0E-8E1CC3449DB7}"/>
                </c:ext>
              </c:extLst>
            </c:dLbl>
            <c:dLbl>
              <c:idx val="2"/>
              <c:layout>
                <c:manualLayout>
                  <c:x val="-6.8870523415977963E-3"/>
                  <c:y val="-0.252525202313448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CD2-4CEA-AC0E-8E1CC3449D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Planilha1!$A$2:$A$5</c:f>
              <c:strCache>
                <c:ptCount val="4"/>
                <c:pt idx="0">
                  <c:v>Recurso Arrecadado</c:v>
                </c:pt>
                <c:pt idx="1">
                  <c:v>Protege</c:v>
                </c:pt>
                <c:pt idx="2">
                  <c:v>Ordinário</c:v>
                </c:pt>
                <c:pt idx="3">
                  <c:v>Convênios</c:v>
                </c:pt>
              </c:strCache>
            </c:strRef>
          </c:cat>
          <c:val>
            <c:numRef>
              <c:f>Planilha1!$B$2:$B$5</c:f>
              <c:numCache>
                <c:formatCode>"R$"\ #,##0.00</c:formatCode>
                <c:ptCount val="4"/>
                <c:pt idx="0">
                  <c:v>3630</c:v>
                </c:pt>
                <c:pt idx="1">
                  <c:v>5078100.24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D2-4CEA-AC0E-8E1CC3449DB7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3415977961432508E-2"/>
                  <c:y val="-0.17676764161941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CD2-4CEA-AC0E-8E1CC3449DB7}"/>
                </c:ext>
              </c:extLst>
            </c:dLbl>
            <c:dLbl>
              <c:idx val="1"/>
              <c:layout>
                <c:manualLayout>
                  <c:x val="-8.7162887238774842E-2"/>
                  <c:y val="-0.12619825137388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CD2-4CEA-AC0E-8E1CC3449DB7}"/>
                </c:ext>
              </c:extLst>
            </c:dLbl>
            <c:dLbl>
              <c:idx val="2"/>
              <c:layout>
                <c:manualLayout>
                  <c:x val="2.4793388429752067E-2"/>
                  <c:y val="-0.535353428904511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CD2-4CEA-AC0E-8E1CC3449DB7}"/>
                </c:ext>
              </c:extLst>
            </c:dLbl>
            <c:dLbl>
              <c:idx val="3"/>
              <c:layout>
                <c:manualLayout>
                  <c:x val="-1.3774104683197611E-3"/>
                  <c:y val="-0.446969608094804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CD2-4CEA-AC0E-8E1CC3449D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Planilha1!$A$2:$A$5</c:f>
              <c:strCache>
                <c:ptCount val="4"/>
                <c:pt idx="0">
                  <c:v>Recurso Arrecadado</c:v>
                </c:pt>
                <c:pt idx="1">
                  <c:v>Protege</c:v>
                </c:pt>
                <c:pt idx="2">
                  <c:v>Ordinário</c:v>
                </c:pt>
                <c:pt idx="3">
                  <c:v>Convênios</c:v>
                </c:pt>
              </c:strCache>
            </c:strRef>
          </c:cat>
          <c:val>
            <c:numRef>
              <c:f>Planilha1!$C$2:$C$5</c:f>
              <c:numCache>
                <c:formatCode>"R$"\ #,##0.00</c:formatCode>
                <c:ptCount val="4"/>
                <c:pt idx="0">
                  <c:v>0</c:v>
                </c:pt>
                <c:pt idx="1">
                  <c:v>98851812.549999997</c:v>
                </c:pt>
                <c:pt idx="2">
                  <c:v>58064.3</c:v>
                </c:pt>
                <c:pt idx="3">
                  <c:v>429314.83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D2-4CEA-AC0E-8E1CC3449DB7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2023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2167256004785913E-2"/>
                  <c:y val="-0.102072115081816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FCD2-4CEA-AC0E-8E1CC3449DB7}"/>
                </c:ext>
              </c:extLst>
            </c:dLbl>
            <c:dLbl>
              <c:idx val="1"/>
              <c:layout>
                <c:manualLayout>
                  <c:x val="8.3012273560737933E-3"/>
                  <c:y val="-0.128054108011733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CD2-4CEA-AC0E-8E1CC3449DB7}"/>
                </c:ext>
              </c:extLst>
            </c:dLbl>
            <c:dLbl>
              <c:idx val="2"/>
              <c:layout>
                <c:manualLayout>
                  <c:x val="2.7548209366391085E-2"/>
                  <c:y val="-0.229797934105238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CD2-4CEA-AC0E-8E1CC3449DB7}"/>
                </c:ext>
              </c:extLst>
            </c:dLbl>
            <c:dLbl>
              <c:idx val="3"/>
              <c:layout>
                <c:manualLayout>
                  <c:x val="2.107546474046116E-2"/>
                  <c:y val="-0.318181754914945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CD2-4CEA-AC0E-8E1CC3449D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Planilha1!$A$2:$A$5</c:f>
              <c:strCache>
                <c:ptCount val="4"/>
                <c:pt idx="0">
                  <c:v>Recurso Arrecadado</c:v>
                </c:pt>
                <c:pt idx="1">
                  <c:v>Protege</c:v>
                </c:pt>
                <c:pt idx="2">
                  <c:v>Ordinário</c:v>
                </c:pt>
                <c:pt idx="3">
                  <c:v>Convênios</c:v>
                </c:pt>
              </c:strCache>
            </c:strRef>
          </c:cat>
          <c:val>
            <c:numRef>
              <c:f>Planilha1!$D$2:$D$5</c:f>
              <c:numCache>
                <c:formatCode>"R$"\ #,##0.00</c:formatCode>
                <c:ptCount val="4"/>
                <c:pt idx="0">
                  <c:v>0</c:v>
                </c:pt>
                <c:pt idx="1">
                  <c:v>120693727.81</c:v>
                </c:pt>
                <c:pt idx="2">
                  <c:v>484058.8</c:v>
                </c:pt>
                <c:pt idx="3">
                  <c:v>387632.88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CD2-4CEA-AC0E-8E1CC3449DB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38855567"/>
        <c:axId val="938862223"/>
        <c:axId val="0"/>
      </c:bar3DChart>
      <c:catAx>
        <c:axId val="938855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38862223"/>
        <c:crosses val="autoZero"/>
        <c:auto val="1"/>
        <c:lblAlgn val="ctr"/>
        <c:lblOffset val="100"/>
        <c:noMultiLvlLbl val="0"/>
      </c:catAx>
      <c:valAx>
        <c:axId val="938862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\ 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38855567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8-17T16:55:02.674" idx="1">
    <p:pos x="10" y="38"/>
    <p:text/>
    <p:extLst mod="1">
      <p:ext uri="{C676402C-5697-4E1C-873F-D02D1690AC5C}">
        <p15:threadingInfo xmlns:p15="http://schemas.microsoft.com/office/powerpoint/2012/main" timeZoneBias="180"/>
      </p:ext>
    </p:extLst>
  </p:cm>
  <p:cm authorId="1" dt="2024-07-19T13:46:36.800" idx="8">
    <p:pos x="5672" y="2586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FE214-4933-409A-B1FA-2E71747590AB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6046-BF6C-4E32-81D8-4C2C4B4977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5522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7149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0846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1435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0735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94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9288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4626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6764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366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2015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235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06857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8544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12649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652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6930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76E24-E76C-4782-96E5-7339F769C01E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0455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8.sv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chart" Target="../charts/chart1.xml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chart" Target="../charts/chart3.xml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chart" Target="../charts/chart4.xml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chart" Target="../charts/chart6.xml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8.sv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1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8.emf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0.emf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8.sv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chart" Target="../charts/chart8.xml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3.emf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8.svg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2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8.svg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8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2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8.svg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chart" Target="../charts/chart9.xml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8.svg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0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8.svg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2.jpe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3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8.svg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5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8.svg"/><Relationship Id="rId5" Type="http://schemas.openxmlformats.org/officeDocument/2006/relationships/image" Target="../media/image8.svg"/><Relationship Id="rId15" Type="http://schemas.openxmlformats.org/officeDocument/2006/relationships/image" Target="../media/image30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36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3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8.svg"/><Relationship Id="rId5" Type="http://schemas.openxmlformats.org/officeDocument/2006/relationships/image" Target="../media/image8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9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8.svg"/><Relationship Id="rId5" Type="http://schemas.openxmlformats.org/officeDocument/2006/relationships/image" Target="../media/image8.svg"/><Relationship Id="rId15" Type="http://schemas.openxmlformats.org/officeDocument/2006/relationships/image" Target="../media/image41.emf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3.png"/><Relationship Id="rId7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comments" Target="../comments/comment1.xml"/><Relationship Id="rId5" Type="http://schemas.openxmlformats.org/officeDocument/2006/relationships/image" Target="../media/image7.png"/><Relationship Id="rId10" Type="http://schemas.openxmlformats.org/officeDocument/2006/relationships/image" Target="../media/image8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5.png"/><Relationship Id="rId7" Type="http://schemas.openxmlformats.org/officeDocument/2006/relationships/image" Target="../media/image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comments" Target="../comments/comment2.xml"/><Relationship Id="rId5" Type="http://schemas.openxmlformats.org/officeDocument/2006/relationships/image" Target="../media/image7.png"/><Relationship Id="rId10" Type="http://schemas.openxmlformats.org/officeDocument/2006/relationships/image" Target="../media/image8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png"/><Relationship Id="rId7" Type="http://schemas.openxmlformats.org/officeDocument/2006/relationships/image" Target="../media/image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comments" Target="../comments/comment3.xml"/><Relationship Id="rId5" Type="http://schemas.openxmlformats.org/officeDocument/2006/relationships/image" Target="../media/image7.png"/><Relationship Id="rId10" Type="http://schemas.openxmlformats.org/officeDocument/2006/relationships/image" Target="../media/image8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640">
                <a:alpha val="100000"/>
              </a:srgbClr>
            </a:gs>
            <a:gs pos="100000">
              <a:srgbClr val="DFD71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029700" y="1028700"/>
            <a:ext cx="9258300" cy="9258300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-95377" y="-95377"/>
              <a:ext cx="6540754" cy="6540754"/>
            </a:xfrm>
            <a:custGeom>
              <a:avLst/>
              <a:gdLst/>
              <a:ahLst/>
              <a:cxnLst/>
              <a:rect l="l" t="t" r="r" b="b"/>
              <a:pathLst>
                <a:path w="6540754" h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2"/>
              <a:stretch>
                <a:fillRect l="-16666" r="-1666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10445139" y="-907992"/>
            <a:ext cx="9258300" cy="4629150"/>
            <a:chOff x="0" y="0"/>
            <a:chExt cx="1338392" cy="66919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8392" cy="669196"/>
            </a:xfrm>
            <a:custGeom>
              <a:avLst/>
              <a:gdLst/>
              <a:ahLst/>
              <a:cxnLst/>
              <a:rect l="l" t="t" r="r" b="b"/>
              <a:pathLst>
                <a:path w="1338392" h="669196">
                  <a:moveTo>
                    <a:pt x="669196" y="0"/>
                  </a:moveTo>
                  <a:lnTo>
                    <a:pt x="1338392" y="669196"/>
                  </a:lnTo>
                  <a:lnTo>
                    <a:pt x="0" y="669196"/>
                  </a:lnTo>
                  <a:lnTo>
                    <a:pt x="669196" y="0"/>
                  </a:lnTo>
                  <a:close/>
                </a:path>
              </a:pathLst>
            </a:custGeom>
            <a:gradFill rotWithShape="1">
              <a:gsLst>
                <a:gs pos="0">
                  <a:srgbClr val="FFE327">
                    <a:alpha val="100000"/>
                  </a:srgbClr>
                </a:gs>
                <a:gs pos="100000">
                  <a:srgbClr val="009420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09124" y="272598"/>
              <a:ext cx="920145" cy="3487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787590" y="7315507"/>
            <a:ext cx="9339943" cy="4629150"/>
            <a:chOff x="0" y="0"/>
            <a:chExt cx="1350195" cy="6691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50195" cy="669196"/>
            </a:xfrm>
            <a:custGeom>
              <a:avLst/>
              <a:gdLst/>
              <a:ahLst/>
              <a:cxnLst/>
              <a:rect l="l" t="t" r="r" b="b"/>
              <a:pathLst>
                <a:path w="1350195" h="669196">
                  <a:moveTo>
                    <a:pt x="675097" y="0"/>
                  </a:moveTo>
                  <a:lnTo>
                    <a:pt x="1350195" y="669196"/>
                  </a:lnTo>
                  <a:lnTo>
                    <a:pt x="0" y="669196"/>
                  </a:lnTo>
                  <a:lnTo>
                    <a:pt x="675097" y="0"/>
                  </a:lnTo>
                  <a:close/>
                </a:path>
              </a:pathLst>
            </a:custGeom>
            <a:gradFill rotWithShape="1">
              <a:gsLst>
                <a:gs pos="0">
                  <a:srgbClr val="FFE327">
                    <a:alpha val="100000"/>
                  </a:srgbClr>
                </a:gs>
                <a:gs pos="100000">
                  <a:srgbClr val="009420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10968" y="272598"/>
              <a:ext cx="928259" cy="3487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33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66800" y="1549458"/>
            <a:ext cx="15468600" cy="58349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 Heavy"/>
              </a:rPr>
              <a:t>Demonstrações Financeiras</a:t>
            </a:r>
          </a:p>
          <a:p>
            <a:pPr marL="0" marR="0" lvl="0" indent="0" algn="ctr" defTabSz="914400" rtl="0" eaLnBrk="1" fontAlgn="auto" latinLnBrk="0" hangingPunct="1">
              <a:lnSpc>
                <a:spcPts val="9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0" dirty="0" smtClean="0">
                <a:solidFill>
                  <a:srgbClr val="FFFFFF"/>
                </a:solidFill>
                <a:latin typeface="Gotham Heavy"/>
              </a:rPr>
              <a:t>Intermediárias</a:t>
            </a:r>
          </a:p>
          <a:p>
            <a:pPr marL="0" marR="0" lvl="0" indent="0" algn="ctr" defTabSz="914400" rtl="0" eaLnBrk="1" fontAlgn="auto" latinLnBrk="0" hangingPunct="1">
              <a:lnSpc>
                <a:spcPts val="9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 Heavy"/>
              </a:rPr>
              <a:t>2º</a:t>
            </a:r>
            <a:r>
              <a:rPr kumimoji="0" lang="en-US" sz="70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 Heavy"/>
              </a:rPr>
              <a:t> Trimestre </a:t>
            </a:r>
          </a:p>
          <a:p>
            <a:pPr marL="0" marR="0" lvl="0" indent="0" algn="ctr" defTabSz="914400" rtl="0" eaLnBrk="1" fontAlgn="auto" latinLnBrk="0" hangingPunct="1">
              <a:lnSpc>
                <a:spcPts val="9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 Heavy"/>
              </a:rPr>
              <a:t>2024</a:t>
            </a:r>
            <a:endParaRPr kumimoji="0" lang="en-US" sz="7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tham Heavy"/>
            </a:endParaRPr>
          </a:p>
          <a:p>
            <a:pPr marL="0" marR="0" lvl="0" indent="0" algn="just" defTabSz="914400" rtl="0" eaLnBrk="1" fontAlgn="auto" latinLnBrk="0" hangingPunct="1">
              <a:lnSpc>
                <a:spcPts val="63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4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tham Heavy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5512532" y="8259467"/>
            <a:ext cx="86499" cy="1062165"/>
          </a:xfrm>
          <a:custGeom>
            <a:avLst/>
            <a:gdLst/>
            <a:ahLst/>
            <a:cxnLst/>
            <a:rect l="l" t="t" r="r" b="b"/>
            <a:pathLst>
              <a:path w="86499" h="1062165">
                <a:moveTo>
                  <a:pt x="0" y="0"/>
                </a:moveTo>
                <a:lnTo>
                  <a:pt x="86499" y="0"/>
                </a:lnTo>
                <a:lnTo>
                  <a:pt x="86499" y="1062165"/>
                </a:lnTo>
                <a:lnTo>
                  <a:pt x="0" y="10621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69013" r="-4361815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553323" y="8019105"/>
            <a:ext cx="2437327" cy="1477627"/>
          </a:xfrm>
          <a:custGeom>
            <a:avLst/>
            <a:gdLst/>
            <a:ahLst/>
            <a:cxnLst/>
            <a:rect l="l" t="t" r="r" b="b"/>
            <a:pathLst>
              <a:path w="2437327" h="1477627">
                <a:moveTo>
                  <a:pt x="0" y="0"/>
                </a:moveTo>
                <a:lnTo>
                  <a:pt x="2437327" y="0"/>
                </a:lnTo>
                <a:lnTo>
                  <a:pt x="2437327" y="1477627"/>
                </a:lnTo>
                <a:lnTo>
                  <a:pt x="0" y="14776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32" b="-20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5818672" y="8311907"/>
            <a:ext cx="3239603" cy="957285"/>
          </a:xfrm>
          <a:custGeom>
            <a:avLst/>
            <a:gdLst/>
            <a:ahLst/>
            <a:cxnLst/>
            <a:rect l="l" t="t" r="r" b="b"/>
            <a:pathLst>
              <a:path w="3239603" h="957285">
                <a:moveTo>
                  <a:pt x="0" y="0"/>
                </a:moveTo>
                <a:lnTo>
                  <a:pt x="3239603" y="0"/>
                </a:lnTo>
                <a:lnTo>
                  <a:pt x="3239603" y="957285"/>
                </a:lnTo>
                <a:lnTo>
                  <a:pt x="0" y="9572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9739" t="-2032" b="-20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3134967" y="8440565"/>
            <a:ext cx="2156845" cy="788101"/>
          </a:xfrm>
          <a:custGeom>
            <a:avLst/>
            <a:gdLst/>
            <a:ahLst/>
            <a:cxnLst/>
            <a:rect l="l" t="t" r="r" b="b"/>
            <a:pathLst>
              <a:path w="2156845" h="788101">
                <a:moveTo>
                  <a:pt x="0" y="0"/>
                </a:moveTo>
                <a:lnTo>
                  <a:pt x="2156845" y="0"/>
                </a:lnTo>
                <a:lnTo>
                  <a:pt x="2156845" y="788101"/>
                </a:lnTo>
                <a:lnTo>
                  <a:pt x="0" y="7881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032" b="-2032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6332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"/>
          <p:cNvSpPr/>
          <p:nvPr/>
        </p:nvSpPr>
        <p:spPr>
          <a:xfrm flipH="1">
            <a:off x="13834010" y="0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3">
              <a:alphaModFix amt="62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9"/>
          <p:cNvSpPr/>
          <p:nvPr/>
        </p:nvSpPr>
        <p:spPr>
          <a:xfrm rot="10800000">
            <a:off x="13824485" y="7113945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2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39300"/>
            <a:ext cx="339546" cy="351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>
                <a:solidFill>
                  <a:srgbClr val="FDFDFD"/>
                </a:solidFill>
                <a:latin typeface="Gotham Bold"/>
              </a:rPr>
              <a:t>1</a:t>
            </a:r>
            <a:endParaRPr lang="en-US" sz="2603" b="1" dirty="0">
              <a:latin typeface="Gotham Bold"/>
            </a:endParaRPr>
          </a:p>
        </p:txBody>
      </p:sp>
      <p:sp>
        <p:nvSpPr>
          <p:cNvPr id="13" name="Freeform 4"/>
          <p:cNvSpPr/>
          <p:nvPr/>
        </p:nvSpPr>
        <p:spPr>
          <a:xfrm>
            <a:off x="12428777" y="723900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624137" y="791290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5195743" y="926205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893596" y="826500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10069701" y="680560"/>
            <a:ext cx="2016211" cy="934520"/>
          </a:xfrm>
          <a:prstGeom prst="rect">
            <a:avLst/>
          </a:prstGeom>
        </p:spPr>
      </p:pic>
      <p:sp>
        <p:nvSpPr>
          <p:cNvPr id="23" name="TextBox 16"/>
          <p:cNvSpPr txBox="1"/>
          <p:nvPr/>
        </p:nvSpPr>
        <p:spPr>
          <a:xfrm>
            <a:off x="1986597" y="1095129"/>
            <a:ext cx="4566603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Informações Gerais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29" name="Freeform 3"/>
          <p:cNvSpPr/>
          <p:nvPr/>
        </p:nvSpPr>
        <p:spPr>
          <a:xfrm>
            <a:off x="674811" y="689038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3269452" y="1967348"/>
            <a:ext cx="13113548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AGÊNCIA GOIANA DE HABITAÇÃO S/A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, adiante denominada AGEHAB, uma sociedade por ações capital fechado, de economia mista, integrante da administração indireta do Estado de Goiás, sucedânea da COMPANHIA DE HABITAÇÃO DE GOIÁS – COHAB-GO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AGEHAB é uma sociedade dotada de personalidade jurídica de direito privado, com patrimônio próprio e autonomia administrativa e financeira.</a:t>
            </a: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AGÊNCIA GOIANA DE HABITAÇÃO S/A, classificada como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Empresa Estatal Dependente,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conforme artigo 2º da Lei Federal nº 101 de 04 de maio de 2000, por receber Subvenção Econômica do governo do Estado de Goiás de acordo com a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LEI ORDINÁRIA ESTADUAL Nº 20.733, DE 17 DE JANEIRO DE 2020.  </a:t>
            </a:r>
          </a:p>
          <a:p>
            <a:pPr algn="just"/>
            <a:endParaRPr lang="pt-B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Assim, a partir do Exercício Social de 2021, integrante do Orçamento Fiscal e da Seguridade Social do Estado de Goiás.</a:t>
            </a:r>
          </a:p>
        </p:txBody>
      </p:sp>
      <p:pic>
        <p:nvPicPr>
          <p:cNvPr id="47" name="Imagem 4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933" y="2039214"/>
            <a:ext cx="1035603" cy="1035603"/>
          </a:xfrm>
          <a:prstGeom prst="rect">
            <a:avLst/>
          </a:prstGeom>
        </p:spPr>
      </p:pic>
      <p:pic>
        <p:nvPicPr>
          <p:cNvPr id="53" name="Imagem 5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597" y="4000500"/>
            <a:ext cx="1139397" cy="1139397"/>
          </a:xfrm>
          <a:prstGeom prst="rect">
            <a:avLst/>
          </a:prstGeom>
        </p:spPr>
      </p:pic>
      <p:pic>
        <p:nvPicPr>
          <p:cNvPr id="56" name="Imagem 5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933" y="6134100"/>
            <a:ext cx="1139397" cy="1139397"/>
          </a:xfrm>
          <a:prstGeom prst="rect">
            <a:avLst/>
          </a:prstGeom>
        </p:spPr>
      </p:pic>
      <p:pic>
        <p:nvPicPr>
          <p:cNvPr id="57" name="Imagem 5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341" y="8362123"/>
            <a:ext cx="1128543" cy="112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699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9"/>
          <p:cNvSpPr/>
          <p:nvPr/>
        </p:nvSpPr>
        <p:spPr>
          <a:xfrm rot="10800000">
            <a:off x="13834010" y="709761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51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>
                <a:solidFill>
                  <a:srgbClr val="FDFDFD"/>
                </a:solidFill>
                <a:latin typeface="Gotham Bold"/>
              </a:rPr>
              <a:t>2</a:t>
            </a: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5166269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Execução Orçamentária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604677" y="2575589"/>
            <a:ext cx="5355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838200" y="1866900"/>
            <a:ext cx="15240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ORÇAMENTO AUTORIZADO em 2024 conforme LOA LEI Nº 22.536, DE 9 DE JANEIRO DE 2024 </a:t>
            </a:r>
          </a:p>
          <a:p>
            <a:endParaRPr lang="pt-BR" dirty="0"/>
          </a:p>
        </p:txBody>
      </p:sp>
      <p:graphicFrame>
        <p:nvGraphicFramePr>
          <p:cNvPr id="26" name="Gráfico 25"/>
          <p:cNvGraphicFramePr/>
          <p:nvPr>
            <p:extLst>
              <p:ext uri="{D42A27DB-BD31-4B8C-83A1-F6EECF244321}">
                <p14:modId xmlns:p14="http://schemas.microsoft.com/office/powerpoint/2010/main" val="350925425"/>
              </p:ext>
            </p:extLst>
          </p:nvPr>
        </p:nvGraphicFramePr>
        <p:xfrm>
          <a:off x="646732" y="2770719"/>
          <a:ext cx="7430468" cy="4867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990600" y="8343900"/>
            <a:ext cx="7086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>
                <a:latin typeface="Times" panose="02020603050405020304" pitchFamily="18" charset="0"/>
                <a:cs typeface="Times" panose="02020603050405020304" pitchFamily="18" charset="0"/>
              </a:rPr>
              <a:t>Orçamento Autorizado </a:t>
            </a:r>
          </a:p>
          <a:p>
            <a:pPr algn="ctr"/>
            <a:r>
              <a:rPr lang="pt-BR" sz="2500" b="1" dirty="0">
                <a:latin typeface="Times" panose="02020603050405020304" pitchFamily="18" charset="0"/>
                <a:cs typeface="Times" panose="02020603050405020304" pitchFamily="18" charset="0"/>
              </a:rPr>
              <a:t>em 813 Milhões para o Exercício Social de 2024</a:t>
            </a:r>
          </a:p>
          <a:p>
            <a:endParaRPr lang="pt-BR" dirty="0"/>
          </a:p>
        </p:txBody>
      </p:sp>
      <p:graphicFrame>
        <p:nvGraphicFramePr>
          <p:cNvPr id="28" name="Gráfico 27"/>
          <p:cNvGraphicFramePr/>
          <p:nvPr>
            <p:extLst>
              <p:ext uri="{D42A27DB-BD31-4B8C-83A1-F6EECF244321}">
                <p14:modId xmlns:p14="http://schemas.microsoft.com/office/powerpoint/2010/main" val="4131390112"/>
              </p:ext>
            </p:extLst>
          </p:nvPr>
        </p:nvGraphicFramePr>
        <p:xfrm>
          <a:off x="9087666" y="2765276"/>
          <a:ext cx="7752534" cy="4867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9220200" y="8343900"/>
            <a:ext cx="7331189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>
                <a:latin typeface="Times" panose="02020603050405020304" pitchFamily="18" charset="0"/>
                <a:cs typeface="Times" panose="02020603050405020304" pitchFamily="18" charset="0"/>
              </a:rPr>
              <a:t>Orçamento </a:t>
            </a:r>
            <a:r>
              <a:rPr lang="pt-BR" sz="2500" b="1" dirty="0" smtClean="0">
                <a:latin typeface="Times" panose="02020603050405020304" pitchFamily="18" charset="0"/>
                <a:cs typeface="Times" panose="02020603050405020304" pitchFamily="18" charset="0"/>
              </a:rPr>
              <a:t>(Alterado)</a:t>
            </a:r>
            <a:endParaRPr lang="pt-BR" sz="2500" b="1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pt-BR" sz="2500" b="1" dirty="0">
                <a:latin typeface="Times" panose="02020603050405020304" pitchFamily="18" charset="0"/>
                <a:cs typeface="Times" panose="02020603050405020304" pitchFamily="18" charset="0"/>
              </a:rPr>
              <a:t>em </a:t>
            </a:r>
            <a:r>
              <a:rPr lang="pt-BR" sz="2500" b="1" dirty="0" smtClean="0">
                <a:latin typeface="Times" panose="02020603050405020304" pitchFamily="18" charset="0"/>
                <a:cs typeface="Times" panose="02020603050405020304" pitchFamily="18" charset="0"/>
              </a:rPr>
              <a:t>796 </a:t>
            </a:r>
            <a:r>
              <a:rPr lang="pt-BR" sz="2500" b="1" dirty="0">
                <a:latin typeface="Times" panose="02020603050405020304" pitchFamily="18" charset="0"/>
                <a:cs typeface="Times" panose="02020603050405020304" pitchFamily="18" charset="0"/>
              </a:rPr>
              <a:t>Milhões para o Exercício Social de 2024</a:t>
            </a:r>
          </a:p>
          <a:p>
            <a:endParaRPr lang="pt-BR" sz="2500" dirty="0"/>
          </a:p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990600" y="7886700"/>
            <a:ext cx="685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1º Trimestre de 2024</a:t>
            </a:r>
            <a:endParaRPr lang="pt-BR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087666" y="7885611"/>
            <a:ext cx="77525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2º Trimestre de 2024</a:t>
            </a:r>
            <a:endParaRPr lang="pt-BR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646732" y="7741965"/>
            <a:ext cx="7481322" cy="174070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9087666" y="7741965"/>
            <a:ext cx="7752534" cy="174070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0413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9"/>
          <p:cNvSpPr/>
          <p:nvPr/>
        </p:nvSpPr>
        <p:spPr>
          <a:xfrm rot="10800000">
            <a:off x="13834010" y="709761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51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>
                <a:solidFill>
                  <a:srgbClr val="FDFDFD"/>
                </a:solidFill>
                <a:latin typeface="Gotham Bold"/>
              </a:rPr>
              <a:t>3</a:t>
            </a: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5166269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Execução Orçamentária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604677" y="2575589"/>
            <a:ext cx="5355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838200" y="1866900"/>
            <a:ext cx="155447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ORÇAMENTO AUTORIZADO em 2024 conforme LOA LEI Nº 22.536, DE 9 DE JANEIRO DE 2024 </a:t>
            </a:r>
          </a:p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9220200" y="8343900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graphicFrame>
        <p:nvGraphicFramePr>
          <p:cNvPr id="20" name="Gráfico 19"/>
          <p:cNvGraphicFramePr/>
          <p:nvPr>
            <p:extLst>
              <p:ext uri="{D42A27DB-BD31-4B8C-83A1-F6EECF244321}">
                <p14:modId xmlns:p14="http://schemas.microsoft.com/office/powerpoint/2010/main" val="2404194615"/>
              </p:ext>
            </p:extLst>
          </p:nvPr>
        </p:nvGraphicFramePr>
        <p:xfrm>
          <a:off x="1110781" y="2457865"/>
          <a:ext cx="9828430" cy="5981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11658600" y="3086100"/>
            <a:ext cx="54864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90% do Orçamento </a:t>
            </a:r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Autorizado</a:t>
            </a:r>
          </a:p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pt-BR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Programas </a:t>
            </a:r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de Habitação de Interesse Social </a:t>
            </a:r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(PHIS)</a:t>
            </a:r>
          </a:p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endParaRPr lang="pt-BR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Casa a Custo Zero, </a:t>
            </a:r>
            <a:endParaRPr lang="pt-BR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Aluguel </a:t>
            </a:r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Social e </a:t>
            </a:r>
            <a:endParaRPr lang="pt-BR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Regularização </a:t>
            </a:r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Fundiária</a:t>
            </a: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4191000" y="8648701"/>
            <a:ext cx="762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R$ 796 Milhões </a:t>
            </a:r>
            <a:endParaRPr lang="pt-BR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Orçamento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Autorizado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4572000" y="8648701"/>
            <a:ext cx="6705600" cy="14478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/>
          <p:cNvSpPr/>
          <p:nvPr/>
        </p:nvSpPr>
        <p:spPr>
          <a:xfrm>
            <a:off x="11415677" y="2857500"/>
            <a:ext cx="5729323" cy="461221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01215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9"/>
          <p:cNvSpPr/>
          <p:nvPr/>
        </p:nvSpPr>
        <p:spPr>
          <a:xfrm rot="10800000">
            <a:off x="13834010" y="709761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51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>
                <a:solidFill>
                  <a:srgbClr val="FDFDFD"/>
                </a:solidFill>
                <a:latin typeface="Gotham Bold"/>
              </a:rPr>
              <a:t>4</a:t>
            </a: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5166269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Execução Orçamentária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604677" y="2575589"/>
            <a:ext cx="5355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10577" y="1409283"/>
            <a:ext cx="86236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Empenhos Realizados </a:t>
            </a:r>
          </a:p>
          <a:p>
            <a:pPr algn="ctr"/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1º Trimestre de 2024</a:t>
            </a:r>
          </a:p>
          <a:p>
            <a:endParaRPr lang="pt-BR" sz="30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9220200" y="8343900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graphicFrame>
        <p:nvGraphicFramePr>
          <p:cNvPr id="17" name="Gráfico 16"/>
          <p:cNvGraphicFramePr/>
          <p:nvPr>
            <p:extLst>
              <p:ext uri="{D42A27DB-BD31-4B8C-83A1-F6EECF244321}">
                <p14:modId xmlns:p14="http://schemas.microsoft.com/office/powerpoint/2010/main" val="183358807"/>
              </p:ext>
            </p:extLst>
          </p:nvPr>
        </p:nvGraphicFramePr>
        <p:xfrm>
          <a:off x="631984" y="2575590"/>
          <a:ext cx="8499011" cy="576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761998" y="8343899"/>
            <a:ext cx="84582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R$ 178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milhões </a:t>
            </a:r>
            <a:endParaRPr lang="pt-BR" sz="3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Valores Empenhados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9906000" y="1385693"/>
            <a:ext cx="7431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Empenhos Realizados </a:t>
            </a:r>
          </a:p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</a:t>
            </a:r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Trimestre de 2024</a:t>
            </a:r>
          </a:p>
          <a:p>
            <a:endParaRPr lang="pt-BR" dirty="0"/>
          </a:p>
          <a:p>
            <a:endParaRPr lang="pt-BR" dirty="0"/>
          </a:p>
        </p:txBody>
      </p:sp>
      <p:graphicFrame>
        <p:nvGraphicFramePr>
          <p:cNvPr id="21" name="Gráfico 20"/>
          <p:cNvGraphicFramePr/>
          <p:nvPr>
            <p:extLst>
              <p:ext uri="{D42A27DB-BD31-4B8C-83A1-F6EECF244321}">
                <p14:modId xmlns:p14="http://schemas.microsoft.com/office/powerpoint/2010/main" val="4074368736"/>
              </p:ext>
            </p:extLst>
          </p:nvPr>
        </p:nvGraphicFramePr>
        <p:xfrm>
          <a:off x="9753599" y="2549797"/>
          <a:ext cx="8077201" cy="6071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10591800" y="8343899"/>
            <a:ext cx="6324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R$ 289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milhões </a:t>
            </a:r>
            <a:endParaRPr lang="pt-BR" sz="3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Valores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Empenhados</a:t>
            </a:r>
          </a:p>
          <a:p>
            <a:endParaRPr lang="pt-BR" sz="3000" dirty="0"/>
          </a:p>
        </p:txBody>
      </p:sp>
      <p:sp>
        <p:nvSpPr>
          <p:cNvPr id="20" name="Retângulo 19"/>
          <p:cNvSpPr/>
          <p:nvPr/>
        </p:nvSpPr>
        <p:spPr>
          <a:xfrm>
            <a:off x="2362200" y="8267700"/>
            <a:ext cx="5105400" cy="133477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/>
          <p:cNvSpPr/>
          <p:nvPr/>
        </p:nvSpPr>
        <p:spPr>
          <a:xfrm>
            <a:off x="11394610" y="8343899"/>
            <a:ext cx="4759789" cy="125857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591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9"/>
          <p:cNvSpPr/>
          <p:nvPr/>
        </p:nvSpPr>
        <p:spPr>
          <a:xfrm rot="10800000">
            <a:off x="13834010" y="709761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>
                <a:solidFill>
                  <a:srgbClr val="FDFDFD"/>
                </a:solidFill>
                <a:latin typeface="Gotham Bold"/>
              </a:rPr>
              <a:t>5</a:t>
            </a: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5166269" cy="5120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Execução Financeira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604677" y="2575589"/>
            <a:ext cx="5355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10577" y="1409283"/>
            <a:ext cx="84762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Liquidações Realizadas</a:t>
            </a:r>
            <a:endParaRPr lang="pt-BR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</a:t>
            </a:r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Trimestre de 2024</a:t>
            </a:r>
          </a:p>
          <a:p>
            <a:endParaRPr lang="pt-BR" sz="3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9220200" y="8343900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graphicFrame>
        <p:nvGraphicFramePr>
          <p:cNvPr id="17" name="Gráfico 16"/>
          <p:cNvGraphicFramePr/>
          <p:nvPr>
            <p:extLst>
              <p:ext uri="{D42A27DB-BD31-4B8C-83A1-F6EECF244321}">
                <p14:modId xmlns:p14="http://schemas.microsoft.com/office/powerpoint/2010/main" val="3911480893"/>
              </p:ext>
            </p:extLst>
          </p:nvPr>
        </p:nvGraphicFramePr>
        <p:xfrm>
          <a:off x="631985" y="2575590"/>
          <a:ext cx="8161898" cy="576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0" y="8390970"/>
            <a:ext cx="86868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R$ 96 milhões </a:t>
            </a:r>
          </a:p>
          <a:p>
            <a:pPr algn="ctr"/>
            <a:r>
              <a:rPr lang="pt-BR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 Liquidações</a:t>
            </a:r>
            <a:endParaRPr lang="pt-BR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9906000" y="1385693"/>
            <a:ext cx="7431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Pagamentos </a:t>
            </a:r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Realizados </a:t>
            </a:r>
          </a:p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</a:t>
            </a:r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Trimestre de 2024</a:t>
            </a:r>
          </a:p>
          <a:p>
            <a:endParaRPr lang="pt-BR" b="1" dirty="0"/>
          </a:p>
          <a:p>
            <a:endParaRPr lang="pt-BR" dirty="0"/>
          </a:p>
        </p:txBody>
      </p:sp>
      <p:graphicFrame>
        <p:nvGraphicFramePr>
          <p:cNvPr id="21" name="Gráfico 20"/>
          <p:cNvGraphicFramePr/>
          <p:nvPr>
            <p:extLst>
              <p:ext uri="{D42A27DB-BD31-4B8C-83A1-F6EECF244321}">
                <p14:modId xmlns:p14="http://schemas.microsoft.com/office/powerpoint/2010/main" val="1278325960"/>
              </p:ext>
            </p:extLst>
          </p:nvPr>
        </p:nvGraphicFramePr>
        <p:xfrm>
          <a:off x="9753600" y="2549797"/>
          <a:ext cx="7984940" cy="5794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10021607" y="8343899"/>
            <a:ext cx="74894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R$ 99 </a:t>
            </a:r>
            <a:r>
              <a:rPr lang="pt-BR" sz="3500" b="1" dirty="0">
                <a:latin typeface="Arial" panose="020B0604020202020204" pitchFamily="34" charset="0"/>
                <a:cs typeface="Arial" panose="020B0604020202020204" pitchFamily="34" charset="0"/>
              </a:rPr>
              <a:t>milhões </a:t>
            </a:r>
            <a:endParaRPr lang="pt-BR" sz="3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pagamento realizados</a:t>
            </a:r>
            <a:endParaRPr lang="pt-BR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3000" dirty="0"/>
          </a:p>
        </p:txBody>
      </p:sp>
      <p:sp>
        <p:nvSpPr>
          <p:cNvPr id="22" name="Freeform 10"/>
          <p:cNvSpPr/>
          <p:nvPr/>
        </p:nvSpPr>
        <p:spPr>
          <a:xfrm>
            <a:off x="7837790" y="8319043"/>
            <a:ext cx="1601366" cy="1447802"/>
          </a:xfrm>
          <a:custGeom>
            <a:avLst/>
            <a:gdLst/>
            <a:ahLst/>
            <a:cxnLst/>
            <a:rect l="l" t="t" r="r" b="b"/>
            <a:pathLst>
              <a:path w="1432136" h="1432136">
                <a:moveTo>
                  <a:pt x="0" y="0"/>
                </a:moveTo>
                <a:lnTo>
                  <a:pt x="1432136" y="0"/>
                </a:lnTo>
                <a:lnTo>
                  <a:pt x="1432136" y="1432136"/>
                </a:lnTo>
                <a:lnTo>
                  <a:pt x="0" y="143213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3" name="Retângulo 22"/>
          <p:cNvSpPr/>
          <p:nvPr/>
        </p:nvSpPr>
        <p:spPr>
          <a:xfrm>
            <a:off x="1767932" y="8412641"/>
            <a:ext cx="5166268" cy="153608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10744201" y="8412641"/>
            <a:ext cx="6248399" cy="137905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94727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 smtClean="0">
                <a:solidFill>
                  <a:srgbClr val="FDFDFD"/>
                </a:solidFill>
                <a:latin typeface="Gotham Bold"/>
              </a:rPr>
              <a:t>6</a:t>
            </a:r>
            <a:endParaRPr lang="en-US" sz="2603" dirty="0">
              <a:solidFill>
                <a:srgbClr val="FDFDFD"/>
              </a:solidFill>
              <a:latin typeface="Gotham Bold"/>
            </a:endParaRP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643411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Demonstrações Financeiras 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604677" y="2575589"/>
            <a:ext cx="5355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9220200" y="8343900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sp>
        <p:nvSpPr>
          <p:cNvPr id="20" name="TextBox 15"/>
          <p:cNvSpPr txBox="1"/>
          <p:nvPr/>
        </p:nvSpPr>
        <p:spPr>
          <a:xfrm>
            <a:off x="5188129" y="2044755"/>
            <a:ext cx="5943600" cy="398186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Gotham Bold"/>
              </a:rPr>
              <a:t>ATIVO</a:t>
            </a:r>
            <a:endParaRPr lang="en-US" sz="2000" b="1" dirty="0">
              <a:solidFill>
                <a:srgbClr val="FFFFFF"/>
              </a:solidFill>
              <a:latin typeface="Gotham Bold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01476" y="2427470"/>
            <a:ext cx="9323506" cy="2823092"/>
          </a:xfrm>
          <a:prstGeom prst="rect">
            <a:avLst/>
          </a:prstGeom>
        </p:spPr>
      </p:pic>
      <p:sp>
        <p:nvSpPr>
          <p:cNvPr id="22" name="TextBox 15"/>
          <p:cNvSpPr txBox="1"/>
          <p:nvPr/>
        </p:nvSpPr>
        <p:spPr>
          <a:xfrm>
            <a:off x="5074920" y="5802412"/>
            <a:ext cx="6082937" cy="398186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Gotham Bold"/>
              </a:rPr>
              <a:t>PASSIVO</a:t>
            </a:r>
            <a:endParaRPr lang="en-US" sz="2000" b="1" dirty="0">
              <a:solidFill>
                <a:srgbClr val="FFFFFF"/>
              </a:solidFill>
              <a:latin typeface="Gotham Bold"/>
            </a:endParaRP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01476" y="6182730"/>
            <a:ext cx="9358306" cy="2509578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>
          <a:xfrm>
            <a:off x="13099606" y="2324099"/>
            <a:ext cx="510062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pt-B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redução do Ativo Circulante  e Passivo Circulante em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25% de 2024 para 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2023 e 34% para 06/2023.</a:t>
            </a:r>
          </a:p>
          <a:p>
            <a:pPr algn="just">
              <a:lnSpc>
                <a:spcPct val="150000"/>
              </a:lnSpc>
            </a:pPr>
            <a:endPara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Refere-se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principalmente no Grupo das Disponibilidades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baseado na utilização dos Restos a Pagar de Exercícios Anteriores aplicados nas  Construção de Unidades 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Habitacionais.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195321" y="2393349"/>
            <a:ext cx="319439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Aumento do Ativo Realizável a Longo Prazo de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17% de 2024 para 2023 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 51% em relação a 06/2023.</a:t>
            </a:r>
          </a:p>
          <a:p>
            <a:pPr algn="just"/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efere-se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aos valores 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contabilizados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 Obras em Andamento e aquisições de sistemas de Softwares.</a:t>
            </a:r>
          </a:p>
          <a:p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17145000" y="9097953"/>
            <a:ext cx="498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DFDFD"/>
                </a:solidFill>
                <a:latin typeface="Gotham Bold"/>
              </a:rPr>
              <a:t>5</a:t>
            </a:r>
            <a:endParaRPr lang="en-US" dirty="0">
              <a:latin typeface="Gotham Bold"/>
            </a:endParaRPr>
          </a:p>
          <a:p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17162417" y="9383180"/>
            <a:ext cx="2908470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81"/>
              </a:lnSpc>
              <a:spcBef>
                <a:spcPct val="0"/>
              </a:spcBef>
            </a:pPr>
            <a:r>
              <a:rPr lang="en-US" dirty="0" smtClean="0">
                <a:latin typeface="Gotham Bold"/>
              </a:rPr>
              <a:t>6</a:t>
            </a:r>
            <a:endParaRPr lang="en-US" dirty="0">
              <a:latin typeface="Gotham Bold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195320" y="2427470"/>
            <a:ext cx="3251047" cy="210643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13099606" y="2427470"/>
            <a:ext cx="5100628" cy="18855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Freeform 9"/>
          <p:cNvSpPr/>
          <p:nvPr/>
        </p:nvSpPr>
        <p:spPr>
          <a:xfrm rot="10800000">
            <a:off x="13792308" y="709761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Retângulo 29"/>
          <p:cNvSpPr/>
          <p:nvPr/>
        </p:nvSpPr>
        <p:spPr>
          <a:xfrm>
            <a:off x="138666" y="5067300"/>
            <a:ext cx="3266303" cy="19812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13064806" y="4762500"/>
            <a:ext cx="5135428" cy="243216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55733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 smtClean="0">
                <a:solidFill>
                  <a:srgbClr val="FDFDFD"/>
                </a:solidFill>
                <a:latin typeface="Gotham Bold"/>
              </a:rPr>
              <a:t>6</a:t>
            </a:r>
            <a:endParaRPr lang="en-US" sz="2603" dirty="0">
              <a:solidFill>
                <a:srgbClr val="FDFDFD"/>
              </a:solidFill>
              <a:latin typeface="Gotham Bold"/>
            </a:endParaRP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643411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Demonstrações Financeiras 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604677" y="2575589"/>
            <a:ext cx="5355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9196813" y="8331926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17145000" y="9097953"/>
            <a:ext cx="498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DFDFD"/>
                </a:solidFill>
                <a:latin typeface="Gotham Bold"/>
              </a:rPr>
              <a:t>5</a:t>
            </a:r>
            <a:endParaRPr lang="en-US" dirty="0">
              <a:latin typeface="Gotham Bold"/>
            </a:endParaRPr>
          </a:p>
          <a:p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17162417" y="9383180"/>
            <a:ext cx="2908470" cy="407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81"/>
              </a:lnSpc>
              <a:spcBef>
                <a:spcPct val="0"/>
              </a:spcBef>
            </a:pPr>
            <a:r>
              <a:rPr lang="en-US" dirty="0">
                <a:latin typeface="Gotham Bold"/>
              </a:rPr>
              <a:t>7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3076590" y="1779374"/>
            <a:ext cx="6984670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0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/>
              <a:t>Disponibilidades e Títulos Valores Mobiliários 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69771" y="2233686"/>
            <a:ext cx="11971332" cy="497963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276601" y="7361109"/>
            <a:ext cx="1157755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 principais movimentações </a:t>
            </a:r>
            <a:r>
              <a:rPr lang="pt-BR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financeiras do 2º Trimestre de 2024:</a:t>
            </a:r>
          </a:p>
          <a:p>
            <a:pPr algn="ctr"/>
            <a:r>
              <a:rPr lang="pt-BR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pt-BR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Fonte Protege: Utilização dos Restos a pagar;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pt-BR" sz="1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pt-BR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Fonte Alienações de bens: Contrapartida financeira oriunda da alienação dos Lotes Vera Cruz;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pt-BR" sz="1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pt-BR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Fonte Recurso Arrecadado: Repasse financeiro oriunda da Gestão da Carteira Imobiliária do Estado de Goiás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pt-BR" sz="1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pt-BR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Fonte Recurso Ordinário: Repasse do Tesouro conforme disponibilidade legal.</a:t>
            </a:r>
            <a:endParaRPr lang="pt-BR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2819399" y="7361108"/>
            <a:ext cx="12736329" cy="273310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Freeform 9"/>
          <p:cNvSpPr/>
          <p:nvPr/>
        </p:nvSpPr>
        <p:spPr>
          <a:xfrm rot="10800000">
            <a:off x="13804891" y="709761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95182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 smtClean="0">
                <a:solidFill>
                  <a:srgbClr val="FDFDFD"/>
                </a:solidFill>
                <a:latin typeface="Gotham Bold"/>
              </a:rPr>
              <a:t>6</a:t>
            </a:r>
            <a:endParaRPr lang="en-US" sz="2603" dirty="0">
              <a:solidFill>
                <a:srgbClr val="FDFDFD"/>
              </a:solidFill>
              <a:latin typeface="Gotham Bold"/>
            </a:endParaRP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643411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Demonstrações Financeiras 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604677" y="2575589"/>
            <a:ext cx="5355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9196813" y="8331926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17145000" y="9097953"/>
            <a:ext cx="498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DFDFD"/>
                </a:solidFill>
                <a:latin typeface="Gotham Bold"/>
              </a:rPr>
              <a:t>5</a:t>
            </a:r>
            <a:endParaRPr lang="en-US" dirty="0">
              <a:latin typeface="Gotham Bold"/>
            </a:endParaRPr>
          </a:p>
          <a:p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17162417" y="9383180"/>
            <a:ext cx="2908470" cy="407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81"/>
              </a:lnSpc>
              <a:spcBef>
                <a:spcPct val="0"/>
              </a:spcBef>
            </a:pPr>
            <a:r>
              <a:rPr lang="en-US" dirty="0" smtClean="0">
                <a:latin typeface="Gotham Bold"/>
              </a:rPr>
              <a:t>8</a:t>
            </a:r>
            <a:endParaRPr lang="en-US" dirty="0">
              <a:latin typeface="Gotham Bold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1896900" y="1429108"/>
            <a:ext cx="4460557" cy="418384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Gotham Bold"/>
              </a:rPr>
              <a:t>Obras em Andamento</a:t>
            </a:r>
            <a:endParaRPr lang="en-US" sz="2800" b="1" dirty="0">
              <a:solidFill>
                <a:srgbClr val="FFFFFF"/>
              </a:solidFill>
              <a:latin typeface="Gotham Bold"/>
            </a:endParaRPr>
          </a:p>
        </p:txBody>
      </p:sp>
      <p:graphicFrame>
        <p:nvGraphicFramePr>
          <p:cNvPr id="23" name="Gráfico 22"/>
          <p:cNvGraphicFramePr/>
          <p:nvPr>
            <p:extLst>
              <p:ext uri="{D42A27DB-BD31-4B8C-83A1-F6EECF244321}">
                <p14:modId xmlns:p14="http://schemas.microsoft.com/office/powerpoint/2010/main" val="293674797"/>
              </p:ext>
            </p:extLst>
          </p:nvPr>
        </p:nvGraphicFramePr>
        <p:xfrm>
          <a:off x="1896900" y="1900740"/>
          <a:ext cx="8313899" cy="469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5" name="TextBox 11"/>
          <p:cNvSpPr txBox="1"/>
          <p:nvPr/>
        </p:nvSpPr>
        <p:spPr>
          <a:xfrm>
            <a:off x="1750514" y="7194090"/>
            <a:ext cx="5869486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8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en-US" sz="2000" dirty="0"/>
              <a:t>PROGRAMA PRA TER ONDE MORAR</a:t>
            </a:r>
          </a:p>
        </p:txBody>
      </p:sp>
      <p:sp>
        <p:nvSpPr>
          <p:cNvPr id="29" name="TextBox 19"/>
          <p:cNvSpPr txBox="1"/>
          <p:nvPr/>
        </p:nvSpPr>
        <p:spPr>
          <a:xfrm>
            <a:off x="1896900" y="8247260"/>
            <a:ext cx="2230279" cy="51296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046"/>
              </a:lnSpc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Gotham Bold"/>
              </a:rPr>
              <a:t>+ </a:t>
            </a:r>
            <a:r>
              <a:rPr lang="en-US" sz="3200" b="1" dirty="0" smtClean="0">
                <a:solidFill>
                  <a:schemeClr val="bg1"/>
                </a:solidFill>
                <a:latin typeface="Gotham Bold"/>
              </a:rPr>
              <a:t>3.000</a:t>
            </a:r>
            <a:endParaRPr lang="en-US" sz="3200" b="1" dirty="0">
              <a:solidFill>
                <a:schemeClr val="bg1"/>
              </a:solidFill>
              <a:latin typeface="Gotham Bold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419600" y="8246490"/>
            <a:ext cx="5791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Unidades Habitacionais em construção</a:t>
            </a:r>
            <a:b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Casas a Custo Zero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10363200" y="5524500"/>
            <a:ext cx="7467600" cy="270165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10424812" y="5524500"/>
            <a:ext cx="72513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saldo desta conta será reduzido ao longo do Exercício Social baseado nas entregas da Unidades Habitacionais.</a:t>
            </a:r>
          </a:p>
        </p:txBody>
      </p:sp>
      <p:sp>
        <p:nvSpPr>
          <p:cNvPr id="10" name="AutoShape 2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4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1" name="AutoShape 6" descr="moradias em construçã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2" name="Imagem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63200" y="1791153"/>
            <a:ext cx="7022780" cy="3499447"/>
          </a:xfrm>
          <a:prstGeom prst="rect">
            <a:avLst/>
          </a:prstGeom>
        </p:spPr>
      </p:pic>
      <p:sp>
        <p:nvSpPr>
          <p:cNvPr id="26" name="Freeform 9"/>
          <p:cNvSpPr/>
          <p:nvPr/>
        </p:nvSpPr>
        <p:spPr>
          <a:xfrm rot="10800000">
            <a:off x="13787443" y="7067363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69220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 smtClean="0">
                <a:solidFill>
                  <a:srgbClr val="FDFDFD"/>
                </a:solidFill>
                <a:latin typeface="Gotham Bold"/>
              </a:rPr>
              <a:t>6</a:t>
            </a:r>
            <a:endParaRPr lang="en-US" sz="2603" dirty="0">
              <a:solidFill>
                <a:srgbClr val="FDFDFD"/>
              </a:solidFill>
              <a:latin typeface="Gotham Bold"/>
            </a:endParaRP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643411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Demonstrações Financeiras 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514382" y="3495551"/>
            <a:ext cx="45132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Baixas dos Lotes Vera Cruz </a:t>
            </a:r>
            <a:r>
              <a:rPr lang="pt-B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Empreendimento Ipê Amarelo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9196813" y="8331926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17145000" y="9097953"/>
            <a:ext cx="498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DFDFD"/>
                </a:solidFill>
                <a:latin typeface="Gotham Bold"/>
              </a:rPr>
              <a:t>5</a:t>
            </a:r>
            <a:endParaRPr lang="en-US" dirty="0">
              <a:latin typeface="Gotham Bold"/>
            </a:endParaRPr>
          </a:p>
          <a:p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17162417" y="9383180"/>
            <a:ext cx="2908470" cy="407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81"/>
              </a:lnSpc>
              <a:spcBef>
                <a:spcPct val="0"/>
              </a:spcBef>
            </a:pPr>
            <a:r>
              <a:rPr lang="en-US" dirty="0">
                <a:latin typeface="Gotham Bold"/>
              </a:rPr>
              <a:t>9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1870707" y="2062469"/>
            <a:ext cx="5618664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Gotham Bold"/>
              </a:rPr>
              <a:t>Bens Patrimoniais</a:t>
            </a:r>
            <a:endParaRPr lang="en-US" sz="2800" b="1" dirty="0">
              <a:solidFill>
                <a:srgbClr val="FFFFFF"/>
              </a:solidFill>
              <a:latin typeface="Gotham Bold"/>
            </a:endParaRPr>
          </a:p>
        </p:txBody>
      </p:sp>
      <p:sp>
        <p:nvSpPr>
          <p:cNvPr id="10" name="AutoShape 2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4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1" name="AutoShape 6" descr="moradias em construçã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6" name="Freeform 9"/>
          <p:cNvSpPr/>
          <p:nvPr/>
        </p:nvSpPr>
        <p:spPr>
          <a:xfrm rot="10800000">
            <a:off x="13791827" y="7094129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12300849" y="3086100"/>
            <a:ext cx="4940284" cy="22514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4" name="Imagem 3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877800" y="5858223"/>
            <a:ext cx="4363333" cy="3100847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48936" y="2511310"/>
            <a:ext cx="10038264" cy="2349818"/>
          </a:xfrm>
          <a:prstGeom prst="rect">
            <a:avLst/>
          </a:prstGeom>
        </p:spPr>
      </p:pic>
      <p:pic>
        <p:nvPicPr>
          <p:cNvPr id="36" name="Imagem 3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12137" y="5136327"/>
            <a:ext cx="10051263" cy="185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844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 smtClean="0">
                <a:solidFill>
                  <a:srgbClr val="FDFDFD"/>
                </a:solidFill>
                <a:latin typeface="Gotham Bold"/>
              </a:rPr>
              <a:t>6</a:t>
            </a:r>
            <a:endParaRPr lang="en-US" sz="2603" dirty="0">
              <a:solidFill>
                <a:srgbClr val="FDFDFD"/>
              </a:solidFill>
              <a:latin typeface="Gotham Bold"/>
            </a:endParaRP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643411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Demonstrações Financeiras 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420600" y="1985041"/>
            <a:ext cx="4606999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No 2º Trimestre de 2024, refere-se aquisição, desenvolvimento e manutenção de sistema de Softwares.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Realizado Inventário dos bens imóveis, móveis e almoxarifado. </a:t>
            </a:r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Processo 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202300005020315</a:t>
            </a:r>
          </a:p>
          <a:p>
            <a:pPr algn="ctr"/>
            <a:endParaRPr lang="pt-BR" sz="3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196813" y="8331926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17145000" y="9097953"/>
            <a:ext cx="498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DFDFD"/>
                </a:solidFill>
                <a:latin typeface="Gotham Bold"/>
              </a:rPr>
              <a:t>5</a:t>
            </a:r>
            <a:endParaRPr lang="en-US" dirty="0">
              <a:latin typeface="Gotham Bold"/>
            </a:endParaRPr>
          </a:p>
          <a:p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17162417" y="9383180"/>
            <a:ext cx="2908470" cy="407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81"/>
              </a:lnSpc>
              <a:spcBef>
                <a:spcPct val="0"/>
              </a:spcBef>
            </a:pPr>
            <a:r>
              <a:rPr lang="en-US" dirty="0" smtClean="0">
                <a:latin typeface="Gotham Bold"/>
              </a:rPr>
              <a:t>10</a:t>
            </a:r>
            <a:endParaRPr lang="en-US" dirty="0">
              <a:latin typeface="Gotham Bold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765175" y="1584893"/>
            <a:ext cx="4460557" cy="422808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Gotham Bold"/>
              </a:rPr>
              <a:t>Bens Patrimoniais</a:t>
            </a:r>
            <a:endParaRPr lang="en-US" sz="2800" b="1" dirty="0">
              <a:solidFill>
                <a:srgbClr val="FFFFFF"/>
              </a:solidFill>
              <a:latin typeface="Gotham Bold"/>
            </a:endParaRPr>
          </a:p>
        </p:txBody>
      </p:sp>
      <p:sp>
        <p:nvSpPr>
          <p:cNvPr id="10" name="AutoShape 2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4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1" name="AutoShape 6" descr="moradias em construçã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6" name="Freeform 9"/>
          <p:cNvSpPr/>
          <p:nvPr/>
        </p:nvSpPr>
        <p:spPr>
          <a:xfrm rot="10800000">
            <a:off x="13791827" y="709761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11763105" y="2324099"/>
            <a:ext cx="5880430" cy="575491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446" y="2043624"/>
            <a:ext cx="10766973" cy="6141736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32" y="7416868"/>
            <a:ext cx="30988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379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 smtClean="0">
                <a:solidFill>
                  <a:srgbClr val="FDFDFD"/>
                </a:solidFill>
                <a:latin typeface="Gotham Bold"/>
              </a:rPr>
              <a:t>6</a:t>
            </a:r>
            <a:endParaRPr lang="en-US" sz="2603" dirty="0">
              <a:solidFill>
                <a:srgbClr val="FDFDFD"/>
              </a:solidFill>
              <a:latin typeface="Gotham Bold"/>
            </a:endParaRP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643411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Demonstrações Financeiras 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420600" y="1985041"/>
            <a:ext cx="4606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196813" y="8331926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17145000" y="9097953"/>
            <a:ext cx="498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DFDFD"/>
                </a:solidFill>
                <a:latin typeface="Gotham Bold"/>
              </a:rPr>
              <a:t>5</a:t>
            </a:r>
            <a:endParaRPr lang="en-US" dirty="0">
              <a:latin typeface="Gotham Bold"/>
            </a:endParaRPr>
          </a:p>
          <a:p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17162417" y="9383180"/>
            <a:ext cx="2908470" cy="407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81"/>
              </a:lnSpc>
              <a:spcBef>
                <a:spcPct val="0"/>
              </a:spcBef>
            </a:pPr>
            <a:r>
              <a:rPr lang="en-US" dirty="0" smtClean="0">
                <a:latin typeface="Gotham Bold"/>
              </a:rPr>
              <a:t>11</a:t>
            </a:r>
            <a:endParaRPr lang="en-US" dirty="0">
              <a:latin typeface="Gotham Bold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1981200" y="1485478"/>
            <a:ext cx="7010400" cy="897682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Gotham Bold"/>
              </a:rPr>
              <a:t>Obrigações Trabalhistas, Previdenciárias e Tributárias</a:t>
            </a:r>
            <a:endParaRPr lang="en-US" sz="2800" b="1" dirty="0">
              <a:solidFill>
                <a:srgbClr val="FFFFFF"/>
              </a:solidFill>
              <a:latin typeface="Gotham Bold"/>
            </a:endParaRPr>
          </a:p>
        </p:txBody>
      </p:sp>
      <p:sp>
        <p:nvSpPr>
          <p:cNvPr id="10" name="AutoShape 2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4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1" name="AutoShape 6" descr="moradias em construçã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6" name="Freeform 9"/>
          <p:cNvSpPr/>
          <p:nvPr/>
        </p:nvSpPr>
        <p:spPr>
          <a:xfrm rot="10800000">
            <a:off x="13791827" y="709761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81200" y="2434254"/>
            <a:ext cx="12725400" cy="6290646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125114" y="1356081"/>
            <a:ext cx="2133600" cy="209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4858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 smtClean="0">
                <a:solidFill>
                  <a:srgbClr val="FDFDFD"/>
                </a:solidFill>
                <a:latin typeface="Gotham Bold"/>
              </a:rPr>
              <a:t>6</a:t>
            </a:r>
            <a:endParaRPr lang="en-US" sz="2603" dirty="0">
              <a:solidFill>
                <a:srgbClr val="FDFDFD"/>
              </a:solidFill>
              <a:latin typeface="Gotham Bold"/>
            </a:endParaRP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643411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Demonstrações Financeiras 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420600" y="1985041"/>
            <a:ext cx="4606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196813" y="8331926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17145000" y="9097953"/>
            <a:ext cx="498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DFDFD"/>
                </a:solidFill>
                <a:latin typeface="Gotham Bold"/>
              </a:rPr>
              <a:t>5</a:t>
            </a:r>
            <a:endParaRPr lang="en-US" dirty="0">
              <a:latin typeface="Gotham Bold"/>
            </a:endParaRPr>
          </a:p>
          <a:p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17162417" y="9383180"/>
            <a:ext cx="2908470" cy="407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81"/>
              </a:lnSpc>
              <a:spcBef>
                <a:spcPct val="0"/>
              </a:spcBef>
            </a:pPr>
            <a:r>
              <a:rPr lang="en-US" dirty="0" smtClean="0">
                <a:latin typeface="Gotham Bold"/>
              </a:rPr>
              <a:t>12</a:t>
            </a:r>
            <a:endParaRPr lang="en-US" dirty="0">
              <a:latin typeface="Gotham Bold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3124200" y="1879049"/>
            <a:ext cx="5077846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Gotham Bold"/>
              </a:rPr>
              <a:t>Contas a Pagar</a:t>
            </a:r>
            <a:endParaRPr lang="en-US" sz="2800" b="1" dirty="0">
              <a:solidFill>
                <a:srgbClr val="FFFFFF"/>
              </a:solidFill>
              <a:latin typeface="Gotham Bold"/>
            </a:endParaRPr>
          </a:p>
        </p:txBody>
      </p:sp>
      <p:sp>
        <p:nvSpPr>
          <p:cNvPr id="10" name="AutoShape 2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4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1" name="AutoShape 6" descr="moradias em construçã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6" name="Freeform 9"/>
          <p:cNvSpPr/>
          <p:nvPr/>
        </p:nvSpPr>
        <p:spPr>
          <a:xfrm rot="10800000">
            <a:off x="13824485" y="7072761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296554" y="3473720"/>
            <a:ext cx="2133600" cy="2091937"/>
          </a:xfrm>
          <a:prstGeom prst="rect">
            <a:avLst/>
          </a:prstGeom>
        </p:spPr>
      </p:pic>
      <p:graphicFrame>
        <p:nvGraphicFramePr>
          <p:cNvPr id="23" name="Gráfico 22"/>
          <p:cNvGraphicFramePr/>
          <p:nvPr>
            <p:extLst>
              <p:ext uri="{D42A27DB-BD31-4B8C-83A1-F6EECF244321}">
                <p14:modId xmlns:p14="http://schemas.microsoft.com/office/powerpoint/2010/main" val="3263005197"/>
              </p:ext>
            </p:extLst>
          </p:nvPr>
        </p:nvGraphicFramePr>
        <p:xfrm>
          <a:off x="2819400" y="5317718"/>
          <a:ext cx="11125200" cy="3790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pic>
        <p:nvPicPr>
          <p:cNvPr id="5" name="Imagem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24200" y="2335923"/>
            <a:ext cx="10058399" cy="260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53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666802" y="7589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 smtClean="0">
                <a:solidFill>
                  <a:srgbClr val="FDFDFD"/>
                </a:solidFill>
                <a:latin typeface="Gotham Bold"/>
              </a:rPr>
              <a:t>6</a:t>
            </a:r>
            <a:endParaRPr lang="en-US" sz="2603" dirty="0">
              <a:solidFill>
                <a:srgbClr val="FDFDFD"/>
              </a:solidFill>
              <a:latin typeface="Gotham Bold"/>
            </a:endParaRP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643411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Demonstrações Financeiras 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420600" y="1985041"/>
            <a:ext cx="4606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196813" y="8331926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17145000" y="9097953"/>
            <a:ext cx="498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DFDFD"/>
                </a:solidFill>
                <a:latin typeface="Gotham Bold"/>
              </a:rPr>
              <a:t>5</a:t>
            </a:r>
            <a:endParaRPr lang="en-US" dirty="0">
              <a:latin typeface="Gotham Bold"/>
            </a:endParaRPr>
          </a:p>
          <a:p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17162417" y="9383180"/>
            <a:ext cx="2908470" cy="407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81"/>
              </a:lnSpc>
              <a:spcBef>
                <a:spcPct val="0"/>
              </a:spcBef>
            </a:pPr>
            <a:r>
              <a:rPr lang="en-US" dirty="0" smtClean="0">
                <a:latin typeface="Gotham Bold"/>
              </a:rPr>
              <a:t>13</a:t>
            </a:r>
            <a:endParaRPr lang="en-US" dirty="0">
              <a:latin typeface="Gotham Bold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1800185" y="1553729"/>
            <a:ext cx="10287000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Gotham Bold"/>
              </a:rPr>
              <a:t>Restos a Pagar Fonte Orçamentária em 30/06/2024</a:t>
            </a:r>
            <a:endParaRPr lang="en-US" sz="2800" b="1" dirty="0">
              <a:solidFill>
                <a:srgbClr val="FFFFFF"/>
              </a:solidFill>
              <a:latin typeface="Gotham Bold"/>
            </a:endParaRPr>
          </a:p>
        </p:txBody>
      </p:sp>
      <p:sp>
        <p:nvSpPr>
          <p:cNvPr id="10" name="AutoShape 2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4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1" name="AutoShape 6" descr="moradias em construçã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6" name="Freeform 9"/>
          <p:cNvSpPr/>
          <p:nvPr/>
        </p:nvSpPr>
        <p:spPr>
          <a:xfrm rot="10800000">
            <a:off x="13791828" y="709761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aphicFrame>
        <p:nvGraphicFramePr>
          <p:cNvPr id="25" name="Gráfico 24"/>
          <p:cNvGraphicFramePr/>
          <p:nvPr>
            <p:extLst>
              <p:ext uri="{D42A27DB-BD31-4B8C-83A1-F6EECF244321}">
                <p14:modId xmlns:p14="http://schemas.microsoft.com/office/powerpoint/2010/main" val="2408942176"/>
              </p:ext>
            </p:extLst>
          </p:nvPr>
        </p:nvGraphicFramePr>
        <p:xfrm>
          <a:off x="2057400" y="3265280"/>
          <a:ext cx="12239154" cy="6117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29" name="Freeform 11"/>
          <p:cNvSpPr/>
          <p:nvPr/>
        </p:nvSpPr>
        <p:spPr>
          <a:xfrm>
            <a:off x="307975" y="4000500"/>
            <a:ext cx="2057400" cy="1295400"/>
          </a:xfrm>
          <a:custGeom>
            <a:avLst/>
            <a:gdLst/>
            <a:ahLst/>
            <a:cxnLst/>
            <a:rect l="l" t="t" r="r" b="b"/>
            <a:pathLst>
              <a:path w="5818498" h="5818498">
                <a:moveTo>
                  <a:pt x="0" y="0"/>
                </a:moveTo>
                <a:lnTo>
                  <a:pt x="5818499" y="0"/>
                </a:lnTo>
                <a:lnTo>
                  <a:pt x="5818499" y="5818499"/>
                </a:lnTo>
                <a:lnTo>
                  <a:pt x="0" y="581849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3" name="CaixaDeTexto 2"/>
          <p:cNvSpPr txBox="1"/>
          <p:nvPr/>
        </p:nvSpPr>
        <p:spPr>
          <a:xfrm>
            <a:off x="895135" y="2586557"/>
            <a:ext cx="3324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 Arrecadado                     R$ 3.630,00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4749531" y="4223040"/>
            <a:ext cx="2278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Protege                               R$ 224.623.640,60</a:t>
            </a:r>
            <a:endParaRPr lang="pt-B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14625914" y="3963641"/>
            <a:ext cx="2671485" cy="126530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15019332" y="6869708"/>
            <a:ext cx="2430467" cy="16662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307975" y="7347567"/>
            <a:ext cx="2130426" cy="118843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Retângulo 34"/>
          <p:cNvSpPr/>
          <p:nvPr/>
        </p:nvSpPr>
        <p:spPr>
          <a:xfrm>
            <a:off x="1143000" y="2477473"/>
            <a:ext cx="3076615" cy="106582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CaixaDeTexto 35"/>
          <p:cNvSpPr txBox="1"/>
          <p:nvPr/>
        </p:nvSpPr>
        <p:spPr>
          <a:xfrm>
            <a:off x="646732" y="7581900"/>
            <a:ext cx="16392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Convênios                                        R$ </a:t>
            </a:r>
            <a:r>
              <a:rPr lang="pt-BR" sz="19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816.947,71</a:t>
            </a:r>
            <a:endParaRPr lang="pt-BR" sz="1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dirty="0"/>
          </a:p>
        </p:txBody>
      </p:sp>
      <p:sp>
        <p:nvSpPr>
          <p:cNvPr id="37" name="CaixaDeTexto 36"/>
          <p:cNvSpPr txBox="1"/>
          <p:nvPr/>
        </p:nvSpPr>
        <p:spPr>
          <a:xfrm>
            <a:off x="15282545" y="7347567"/>
            <a:ext cx="2167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 Ordinário R$ 542.123,10</a:t>
            </a:r>
          </a:p>
          <a:p>
            <a:endParaRPr lang="pt-BR" dirty="0"/>
          </a:p>
        </p:txBody>
      </p:sp>
      <p:sp>
        <p:nvSpPr>
          <p:cNvPr id="38" name="CaixaDeTexto 37"/>
          <p:cNvSpPr txBox="1"/>
          <p:nvPr/>
        </p:nvSpPr>
        <p:spPr>
          <a:xfrm>
            <a:off x="5465816" y="2477473"/>
            <a:ext cx="108893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RAP DE 2021/2022 /2023 </a:t>
            </a:r>
          </a:p>
          <a:p>
            <a:pPr algn="ctr"/>
            <a:r>
              <a:rPr lang="pt-BR" sz="3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R$ </a:t>
            </a:r>
            <a:r>
              <a:rPr lang="pt-BR" sz="3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225.986.341,41</a:t>
            </a:r>
            <a:endParaRPr lang="pt-BR" sz="3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2378916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666802" y="7589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 smtClean="0">
                <a:solidFill>
                  <a:srgbClr val="FDFDFD"/>
                </a:solidFill>
                <a:latin typeface="Gotham Bold"/>
              </a:rPr>
              <a:t>6</a:t>
            </a:r>
            <a:endParaRPr lang="en-US" sz="2603" dirty="0">
              <a:solidFill>
                <a:srgbClr val="FDFDFD"/>
              </a:solidFill>
              <a:latin typeface="Gotham Bold"/>
            </a:endParaRP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643411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Demonstrações Financeiras 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420600" y="1985041"/>
            <a:ext cx="4606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196813" y="8331926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17145000" y="9097953"/>
            <a:ext cx="498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DFDFD"/>
                </a:solidFill>
                <a:latin typeface="Gotham Bold"/>
              </a:rPr>
              <a:t>5</a:t>
            </a:r>
            <a:endParaRPr lang="en-US" dirty="0">
              <a:latin typeface="Gotham Bold"/>
            </a:endParaRPr>
          </a:p>
          <a:p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17162417" y="9383180"/>
            <a:ext cx="2908470" cy="407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81"/>
              </a:lnSpc>
              <a:spcBef>
                <a:spcPct val="0"/>
              </a:spcBef>
            </a:pPr>
            <a:r>
              <a:rPr lang="en-US" dirty="0" smtClean="0">
                <a:latin typeface="Gotham Bold"/>
              </a:rPr>
              <a:t>14</a:t>
            </a:r>
            <a:endParaRPr lang="en-US" dirty="0">
              <a:latin typeface="Gotham Bold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580118" y="1948047"/>
            <a:ext cx="10287000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/>
          <a:p>
            <a:pPr marL="0" lvl="0" indent="0" algn="ctr">
              <a:lnSpc>
                <a:spcPts val="3537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Gotham Bold"/>
              </a:rPr>
              <a:t>Restos a Pagar em 30/06/2024 - PROTEGE</a:t>
            </a:r>
            <a:endParaRPr lang="en-US" sz="2800" b="1" dirty="0">
              <a:solidFill>
                <a:srgbClr val="FFFFFF"/>
              </a:solidFill>
              <a:latin typeface="Gotham Bold"/>
            </a:endParaRPr>
          </a:p>
        </p:txBody>
      </p:sp>
      <p:sp>
        <p:nvSpPr>
          <p:cNvPr id="10" name="AutoShape 2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4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1" name="AutoShape 6" descr="moradias em construçã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6" name="Freeform 9"/>
          <p:cNvSpPr/>
          <p:nvPr/>
        </p:nvSpPr>
        <p:spPr>
          <a:xfrm rot="10800000">
            <a:off x="13794005" y="7114260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4015" y="2781300"/>
            <a:ext cx="10320764" cy="4552492"/>
          </a:xfrm>
          <a:prstGeom prst="rect">
            <a:avLst/>
          </a:prstGeom>
        </p:spPr>
      </p:pic>
      <p:sp>
        <p:nvSpPr>
          <p:cNvPr id="39" name="CaixaDeTexto 38"/>
          <p:cNvSpPr txBox="1"/>
          <p:nvPr/>
        </p:nvSpPr>
        <p:spPr>
          <a:xfrm rot="16200000">
            <a:off x="-1639305" y="4901663"/>
            <a:ext cx="4648201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lvl="0" indent="0" algn="ctr">
              <a:lnSpc>
                <a:spcPts val="3537"/>
              </a:lnSpc>
              <a:spcBef>
                <a:spcPct val="0"/>
              </a:spcBef>
              <a:defRPr sz="28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sz="2400" dirty="0" smtClean="0"/>
              <a:t>2024</a:t>
            </a:r>
            <a:endParaRPr lang="pt-BR" sz="2400" dirty="0"/>
          </a:p>
        </p:txBody>
      </p:sp>
      <p:pic>
        <p:nvPicPr>
          <p:cNvPr id="3074" name="Picture 2" descr="https://goias.gov.br/agehab/wp-content/uploads/sites/18/2024/07/53867164426_8735d19cc3_k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9217" y="1598468"/>
            <a:ext cx="6363864" cy="357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gehab realiza cadastramento de 5 mil famílias para regularização fundiária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9217" y="5401070"/>
            <a:ext cx="6363864" cy="398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474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666802" y="7589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 smtClean="0">
                <a:solidFill>
                  <a:srgbClr val="FDFDFD"/>
                </a:solidFill>
                <a:latin typeface="Gotham Bold"/>
              </a:rPr>
              <a:t>6</a:t>
            </a:r>
            <a:endParaRPr lang="en-US" sz="2603" dirty="0">
              <a:solidFill>
                <a:srgbClr val="FDFDFD"/>
              </a:solidFill>
              <a:latin typeface="Gotham Bold"/>
            </a:endParaRP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643411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Demonstrações Financeiras 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420600" y="1985041"/>
            <a:ext cx="4606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196813" y="8331926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17145000" y="9097953"/>
            <a:ext cx="498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DFDFD"/>
                </a:solidFill>
                <a:latin typeface="Gotham Bold"/>
              </a:rPr>
              <a:t>5</a:t>
            </a:r>
            <a:endParaRPr lang="en-US" dirty="0">
              <a:latin typeface="Gotham Bold"/>
            </a:endParaRPr>
          </a:p>
          <a:p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17162417" y="9383180"/>
            <a:ext cx="2908470" cy="407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81"/>
              </a:lnSpc>
              <a:spcBef>
                <a:spcPct val="0"/>
              </a:spcBef>
            </a:pPr>
            <a:r>
              <a:rPr lang="en-US" dirty="0" smtClean="0">
                <a:latin typeface="Gotham Bold"/>
              </a:rPr>
              <a:t>15</a:t>
            </a:r>
            <a:endParaRPr lang="en-US" dirty="0">
              <a:latin typeface="Gotham Bold"/>
            </a:endParaRPr>
          </a:p>
        </p:txBody>
      </p:sp>
      <p:sp>
        <p:nvSpPr>
          <p:cNvPr id="10" name="AutoShape 2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4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1" name="AutoShape 6" descr="moradias em construçã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6" name="Freeform 9"/>
          <p:cNvSpPr/>
          <p:nvPr/>
        </p:nvSpPr>
        <p:spPr>
          <a:xfrm rot="10800000">
            <a:off x="13820131" y="709761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CaixaDeTexto 23"/>
          <p:cNvSpPr txBox="1"/>
          <p:nvPr/>
        </p:nvSpPr>
        <p:spPr>
          <a:xfrm>
            <a:off x="469083" y="1626562"/>
            <a:ext cx="8388184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 smtClean="0"/>
              <a:t>RECEITA BRUTA  </a:t>
            </a:r>
            <a:endParaRPr lang="pt-BR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9704401" y="1676194"/>
            <a:ext cx="7939133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 smtClean="0"/>
              <a:t>CUSTOS E DESPESAS </a:t>
            </a:r>
            <a:endParaRPr lang="pt-BR" dirty="0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0375" y="2284518"/>
            <a:ext cx="8396892" cy="4813098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41205" y="2222160"/>
            <a:ext cx="8002330" cy="4691560"/>
          </a:xfrm>
          <a:prstGeom prst="rect">
            <a:avLst/>
          </a:prstGeom>
        </p:spPr>
      </p:pic>
      <p:sp>
        <p:nvSpPr>
          <p:cNvPr id="30" name="CaixaDeTexto 29"/>
          <p:cNvSpPr txBox="1"/>
          <p:nvPr/>
        </p:nvSpPr>
        <p:spPr>
          <a:xfrm>
            <a:off x="4211292" y="7489657"/>
            <a:ext cx="7821598" cy="410497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 smtClean="0"/>
              <a:t>RESULTADO DO PERÍODO</a:t>
            </a:r>
            <a:endParaRPr lang="pt-BR" dirty="0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8679" y="8051472"/>
            <a:ext cx="12503710" cy="1281672"/>
          </a:xfrm>
          <a:prstGeom prst="rect">
            <a:avLst/>
          </a:prstGeom>
        </p:spPr>
      </p:pic>
      <p:sp>
        <p:nvSpPr>
          <p:cNvPr id="32" name="Freeform 11"/>
          <p:cNvSpPr/>
          <p:nvPr/>
        </p:nvSpPr>
        <p:spPr>
          <a:xfrm>
            <a:off x="14819317" y="6913719"/>
            <a:ext cx="2057400" cy="1418207"/>
          </a:xfrm>
          <a:custGeom>
            <a:avLst/>
            <a:gdLst/>
            <a:ahLst/>
            <a:cxnLst/>
            <a:rect l="l" t="t" r="r" b="b"/>
            <a:pathLst>
              <a:path w="5818498" h="5818498">
                <a:moveTo>
                  <a:pt x="0" y="0"/>
                </a:moveTo>
                <a:lnTo>
                  <a:pt x="5818499" y="0"/>
                </a:lnTo>
                <a:lnTo>
                  <a:pt x="5818499" y="5818499"/>
                </a:lnTo>
                <a:lnTo>
                  <a:pt x="0" y="581849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5259010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666802" y="7589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 smtClean="0">
                <a:solidFill>
                  <a:srgbClr val="FDFDFD"/>
                </a:solidFill>
                <a:latin typeface="Gotham Bold"/>
              </a:rPr>
              <a:t>6</a:t>
            </a:r>
            <a:endParaRPr lang="en-US" sz="2603" dirty="0">
              <a:solidFill>
                <a:srgbClr val="FDFDFD"/>
              </a:solidFill>
              <a:latin typeface="Gotham Bold"/>
            </a:endParaRP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643411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Demonstrações Financeiras 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420600" y="1985041"/>
            <a:ext cx="4606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196813" y="8331926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17145000" y="9097953"/>
            <a:ext cx="498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DFDFD"/>
                </a:solidFill>
                <a:latin typeface="Gotham Bold"/>
              </a:rPr>
              <a:t>5</a:t>
            </a:r>
            <a:endParaRPr lang="en-US" dirty="0">
              <a:latin typeface="Gotham Bold"/>
            </a:endParaRPr>
          </a:p>
          <a:p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17162417" y="9383180"/>
            <a:ext cx="2908470" cy="407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81"/>
              </a:lnSpc>
              <a:spcBef>
                <a:spcPct val="0"/>
              </a:spcBef>
            </a:pPr>
            <a:r>
              <a:rPr lang="en-US" dirty="0" smtClean="0">
                <a:latin typeface="Gotham Bold"/>
              </a:rPr>
              <a:t>16</a:t>
            </a:r>
            <a:endParaRPr lang="en-US" dirty="0">
              <a:latin typeface="Gotham Bold"/>
            </a:endParaRPr>
          </a:p>
        </p:txBody>
      </p:sp>
      <p:sp>
        <p:nvSpPr>
          <p:cNvPr id="10" name="AutoShape 2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4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1" name="AutoShape 6" descr="moradias em construçã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6" name="Freeform 9"/>
          <p:cNvSpPr/>
          <p:nvPr/>
        </p:nvSpPr>
        <p:spPr>
          <a:xfrm rot="10800000">
            <a:off x="13824485" y="709761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CaixaDeTexto 23"/>
          <p:cNvSpPr txBox="1"/>
          <p:nvPr/>
        </p:nvSpPr>
        <p:spPr>
          <a:xfrm>
            <a:off x="469082" y="1626562"/>
            <a:ext cx="11224517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 smtClean="0"/>
              <a:t>PESSOAL E ENCARGOS  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2592" y="2397263"/>
            <a:ext cx="10952208" cy="196293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12775" y="5143500"/>
            <a:ext cx="80740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Aplicação do índice de Convenção Coletiva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Sintracom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Sindicato dos Trabalhadores nas Indústrias da Construção e do Mobiliário de Goiânia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2022/2023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no índice de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no exercício de 2023 (Processo Judicial transitado e julgado)</a:t>
            </a:r>
          </a:p>
          <a:p>
            <a:pPr algn="just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Aplicação do índice de Convenção Coletiva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Sintracom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Sindicato dos Trabalhadores nas Indústrias da Construção e do Mobiliário de Goiânia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2023/2024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no índice de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a partir de Maio/2023; </a:t>
            </a:r>
          </a:p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9982200" y="4914900"/>
            <a:ext cx="6781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Estruturação Administrativa na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Agehab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ocorrida em Março de 2023 e Abril de 2023;</a:t>
            </a:r>
          </a:p>
          <a:p>
            <a:pPr algn="just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Processo Seletivo Edital 005/2023 para os Cargos de Engenheiro, Arquiteto, Advogado, Tecnólogo e Assistente Social.</a:t>
            </a:r>
          </a:p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12087184" y="2324100"/>
            <a:ext cx="56674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Aplicação do índice de Convenção Coletiva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Sintracom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Sindicato dos Trabalhadores nas Indústrias da Construção e do Mobiliário de Goiânia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2024/2025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no índice de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5,23%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partir de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Junho/2024; Pago retroativo no mês de Julho/2024.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5859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488208" y="474763"/>
            <a:ext cx="2016211" cy="934520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 flipH="1">
            <a:off x="13666802" y="75896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31"/>
          <p:cNvSpPr txBox="1"/>
          <p:nvPr/>
        </p:nvSpPr>
        <p:spPr>
          <a:xfrm>
            <a:off x="17643535" y="9602471"/>
            <a:ext cx="339546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1"/>
              </a:lnSpc>
              <a:spcBef>
                <a:spcPct val="0"/>
              </a:spcBef>
            </a:pPr>
            <a:r>
              <a:rPr lang="en-US" sz="2603" dirty="0" smtClean="0">
                <a:solidFill>
                  <a:srgbClr val="FDFDFD"/>
                </a:solidFill>
                <a:latin typeface="Gotham Bold"/>
              </a:rPr>
              <a:t>6</a:t>
            </a:r>
            <a:endParaRPr lang="en-US" sz="2603" dirty="0">
              <a:solidFill>
                <a:srgbClr val="FDFDFD"/>
              </a:solidFill>
              <a:latin typeface="Gotham Bold"/>
            </a:endParaRPr>
          </a:p>
        </p:txBody>
      </p:sp>
      <p:sp>
        <p:nvSpPr>
          <p:cNvPr id="13" name="Freeform 4"/>
          <p:cNvSpPr/>
          <p:nvPr/>
        </p:nvSpPr>
        <p:spPr>
          <a:xfrm>
            <a:off x="12087185" y="513144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5282545" y="580534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6"/>
          <p:cNvSpPr/>
          <p:nvPr/>
        </p:nvSpPr>
        <p:spPr>
          <a:xfrm>
            <a:off x="14854151" y="498354"/>
            <a:ext cx="285993" cy="824649"/>
          </a:xfrm>
          <a:custGeom>
            <a:avLst/>
            <a:gdLst/>
            <a:ahLst/>
            <a:cxnLst/>
            <a:rect l="l" t="t" r="r" b="b"/>
            <a:pathLst>
              <a:path w="285993" h="824649">
                <a:moveTo>
                  <a:pt x="0" y="0"/>
                </a:moveTo>
                <a:lnTo>
                  <a:pt x="285993" y="0"/>
                </a:lnTo>
                <a:lnTo>
                  <a:pt x="285993" y="824649"/>
                </a:lnTo>
                <a:lnTo>
                  <a:pt x="0" y="824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914" r="-10242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7"/>
          <p:cNvSpPr/>
          <p:nvPr/>
        </p:nvSpPr>
        <p:spPr>
          <a:xfrm>
            <a:off x="13552004" y="615744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6"/>
          <p:cNvSpPr txBox="1"/>
          <p:nvPr/>
        </p:nvSpPr>
        <p:spPr>
          <a:xfrm>
            <a:off x="1767931" y="772414"/>
            <a:ext cx="643411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29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009640"/>
                </a:solidFill>
                <a:latin typeface="Gotham Bold"/>
              </a:rPr>
              <a:t>Demonstrações Financeiras </a:t>
            </a:r>
            <a:endParaRPr lang="en-US" sz="3200" dirty="0">
              <a:solidFill>
                <a:srgbClr val="009640"/>
              </a:solidFill>
              <a:latin typeface="Gotham Bold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46732" y="345152"/>
            <a:ext cx="884556" cy="917564"/>
          </a:xfrm>
          <a:custGeom>
            <a:avLst/>
            <a:gdLst/>
            <a:ahLst/>
            <a:cxnLst/>
            <a:rect l="l" t="t" r="r" b="b"/>
            <a:pathLst>
              <a:path w="1359953" h="1359953">
                <a:moveTo>
                  <a:pt x="0" y="0"/>
                </a:moveTo>
                <a:lnTo>
                  <a:pt x="1359953" y="0"/>
                </a:lnTo>
                <a:lnTo>
                  <a:pt x="1359953" y="1359952"/>
                </a:lnTo>
                <a:lnTo>
                  <a:pt x="0" y="1359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2420600" y="1985041"/>
            <a:ext cx="4606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196813" y="8331926"/>
            <a:ext cx="733118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500" dirty="0"/>
          </a:p>
          <a:p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17145000" y="9097953"/>
            <a:ext cx="498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DFDFD"/>
                </a:solidFill>
                <a:latin typeface="Gotham Bold"/>
              </a:rPr>
              <a:t>5</a:t>
            </a:r>
            <a:endParaRPr lang="en-US" dirty="0">
              <a:latin typeface="Gotham Bold"/>
            </a:endParaRPr>
          </a:p>
          <a:p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17162417" y="9383180"/>
            <a:ext cx="2908470" cy="407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81"/>
              </a:lnSpc>
              <a:spcBef>
                <a:spcPct val="0"/>
              </a:spcBef>
            </a:pPr>
            <a:r>
              <a:rPr lang="en-US" dirty="0" smtClean="0">
                <a:latin typeface="Gotham Bold"/>
              </a:rPr>
              <a:t>17</a:t>
            </a:r>
            <a:endParaRPr lang="en-US" dirty="0">
              <a:latin typeface="Gotham Bold"/>
            </a:endParaRPr>
          </a:p>
        </p:txBody>
      </p:sp>
      <p:sp>
        <p:nvSpPr>
          <p:cNvPr id="10" name="AutoShape 2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4" descr="Agehab realiza licitação para construir 4.450 moradias em Goiás - Agência  Cora Coralina de Notíci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1" name="AutoShape 6" descr="moradias em construçã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6" name="Freeform 9"/>
          <p:cNvSpPr/>
          <p:nvPr/>
        </p:nvSpPr>
        <p:spPr>
          <a:xfrm rot="10800000">
            <a:off x="13824485" y="7114260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2000"/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CaixaDeTexto 24"/>
          <p:cNvSpPr txBox="1"/>
          <p:nvPr/>
        </p:nvSpPr>
        <p:spPr>
          <a:xfrm>
            <a:off x="2971800" y="1544728"/>
            <a:ext cx="10852684" cy="897682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dirty="0"/>
              <a:t>Serviço </a:t>
            </a:r>
            <a:r>
              <a:rPr lang="pt-BR" dirty="0" smtClean="0"/>
              <a:t>Aplicado (Custeio)</a:t>
            </a:r>
          </a:p>
          <a:p>
            <a:r>
              <a:rPr lang="pt-BR" dirty="0" smtClean="0"/>
              <a:t>(Programas de Habitação de Interesse Social)</a:t>
            </a:r>
            <a:endParaRPr lang="pt-BR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895600" y="5524500"/>
            <a:ext cx="122445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Custo com Obras/Terrenos –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Refere-se baixas das Obras concluídas e dos terrenos alienações no Vera Cruz.</a:t>
            </a:r>
          </a:p>
          <a:p>
            <a:pPr marL="250631" indent="-250631" algn="just">
              <a:buFont typeface="Arial" panose="020B0604020202020204" pitchFamily="34" charset="0"/>
              <a:buChar char="•"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SERVIÇO SOCIAL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- Refere-se ao valores pagos vinculados Fonte Orçamentária Convênios Federais, objeto Trabalho Social no Madre Germana e Gestão Condominial no Nelson Mandela Vera Cruz;</a:t>
            </a:r>
          </a:p>
          <a:p>
            <a:pPr algn="just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REFORMA, REGULARIZAÇÃO E ALUGUEL SOCIAL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- Referem-se aos valores pagos através Fonte Orçamentária Protege, objeto estudo preliminar e regularização fundiária e a empresa Agência de Fomento de Goiás referente ao repasse do Aluguel Social. </a:t>
            </a:r>
          </a:p>
          <a:p>
            <a:endParaRPr lang="pt-BR" dirty="0"/>
          </a:p>
        </p:txBody>
      </p:sp>
      <p:pic>
        <p:nvPicPr>
          <p:cNvPr id="32" name="Imagem 3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053" y="5674100"/>
            <a:ext cx="626922" cy="626922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165" y="6515729"/>
            <a:ext cx="674998" cy="674998"/>
          </a:xfrm>
          <a:prstGeom prst="rect">
            <a:avLst/>
          </a:prstGeom>
        </p:spPr>
      </p:pic>
      <p:pic>
        <p:nvPicPr>
          <p:cNvPr id="34" name="Imagem 3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285" y="7588272"/>
            <a:ext cx="674998" cy="674998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47999" y="2683624"/>
            <a:ext cx="10776485" cy="268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0972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3047484" y="3408738"/>
            <a:ext cx="6553396" cy="1327272"/>
          </a:xfrm>
          <a:prstGeom prst="rect">
            <a:avLst/>
          </a:prstGeom>
        </p:spPr>
        <p:txBody>
          <a:bodyPr vert="horz" lIns="108998" tIns="54498" rIns="108998" bIns="54498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3099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047483" y="4968700"/>
            <a:ext cx="12169701" cy="2117253"/>
          </a:xfrm>
          <a:prstGeom prst="rect">
            <a:avLst/>
          </a:prstGeom>
        </p:spPr>
        <p:txBody>
          <a:bodyPr vert="horz" lIns="108998" tIns="54498" rIns="108998" bIns="5449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669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8629060" y="2175933"/>
            <a:ext cx="7660608" cy="4934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pt-BR" sz="2384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Diretoria Executiva Atual</a:t>
            </a:r>
          </a:p>
          <a:p>
            <a:pPr algn="ctr" fontAlgn="base"/>
            <a:r>
              <a:rPr lang="pt-BR" sz="2026" b="1" dirty="0">
                <a:latin typeface="Arial" panose="020B0604020202020204" pitchFamily="34" charset="0"/>
                <a:cs typeface="Arial" panose="020B0604020202020204" pitchFamily="34" charset="0"/>
              </a:rPr>
              <a:t>Alexandre Baldy de Sant'Anna Braga – Presidente</a:t>
            </a:r>
            <a:endParaRPr lang="pt-BR" sz="202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pt-BR" sz="2026" dirty="0">
                <a:latin typeface="Arial" panose="020B0604020202020204" pitchFamily="34" charset="0"/>
                <a:cs typeface="Arial" panose="020B0604020202020204" pitchFamily="34" charset="0"/>
              </a:rPr>
              <a:t>Wendel Garcia da Silva  - Vice-Presidente</a:t>
            </a:r>
          </a:p>
          <a:p>
            <a:pPr algn="ctr" fontAlgn="base"/>
            <a:r>
              <a:rPr lang="pt-BR" sz="2026" dirty="0">
                <a:latin typeface="Arial" panose="020B0604020202020204" pitchFamily="34" charset="0"/>
                <a:cs typeface="Arial" panose="020B0604020202020204" pitchFamily="34" charset="0"/>
              </a:rPr>
              <a:t>Adailton Ferreira Trindade - Diretor Financeiro</a:t>
            </a:r>
          </a:p>
          <a:p>
            <a:pPr algn="ctr" fontAlgn="base"/>
            <a:r>
              <a:rPr lang="pt-BR" sz="2026" dirty="0">
                <a:latin typeface="Arial" panose="020B0604020202020204" pitchFamily="34" charset="0"/>
                <a:cs typeface="Arial" panose="020B0604020202020204" pitchFamily="34" charset="0"/>
              </a:rPr>
              <a:t>Sirlei Aparecida da Guia - Diretora Técnica</a:t>
            </a:r>
          </a:p>
          <a:p>
            <a:pPr algn="ctr" fontAlgn="base"/>
            <a:r>
              <a:rPr lang="pt-BR" sz="2026" dirty="0">
                <a:latin typeface="Arial" panose="020B0604020202020204" pitchFamily="34" charset="0"/>
                <a:cs typeface="Arial" panose="020B0604020202020204" pitchFamily="34" charset="0"/>
              </a:rPr>
              <a:t>Vinícius Ferreira Lima - Diretor Administrativo</a:t>
            </a:r>
          </a:p>
          <a:p>
            <a:pPr algn="ctr" fontAlgn="base"/>
            <a:r>
              <a:rPr lang="pt-BR" sz="2026" dirty="0">
                <a:latin typeface="Arial" panose="020B0604020202020204" pitchFamily="34" charset="0"/>
                <a:cs typeface="Arial" panose="020B0604020202020204" pitchFamily="34" charset="0"/>
              </a:rPr>
              <a:t>Yuri Ben Hur da Rocha Tejota - Diretor de Governança e Transparência</a:t>
            </a:r>
          </a:p>
          <a:p>
            <a:pPr fontAlgn="base"/>
            <a:endParaRPr lang="pt-BR" sz="2026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pt-BR" sz="2384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Secretária Executiva </a:t>
            </a:r>
          </a:p>
          <a:p>
            <a:pPr algn="ctr" fontAlgn="base"/>
            <a:r>
              <a:rPr lang="pt-BR" sz="2026" dirty="0">
                <a:latin typeface="Arial" panose="020B0604020202020204" pitchFamily="34" charset="0"/>
                <a:cs typeface="Arial" panose="020B0604020202020204" pitchFamily="34" charset="0"/>
              </a:rPr>
              <a:t>Gilsa Eva de Souza Costa  - Secretária Executiva de Suporte à Presidência</a:t>
            </a:r>
          </a:p>
          <a:p>
            <a:pPr algn="ctr" fontAlgn="base"/>
            <a:r>
              <a:rPr lang="pt-BR" sz="2146" dirty="0">
                <a:latin typeface="Arial" panose="020B0604020202020204" pitchFamily="34" charset="0"/>
                <a:cs typeface="Arial" panose="020B0604020202020204" pitchFamily="34" charset="0"/>
              </a:rPr>
              <a:t>Rodrigo Augusto Ramos de Azevedo - Secretária Executiva de Planejamento e Projetos </a:t>
            </a:r>
            <a:endParaRPr lang="pt-BR" sz="202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1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905001" y="1495906"/>
            <a:ext cx="5274008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sz="2718" dirty="0"/>
              <a:t>ROL DOS RESPONSÁVEIS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490" y="5965347"/>
            <a:ext cx="5082219" cy="5082219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8512486" y="1829568"/>
            <a:ext cx="7777181" cy="531439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46"/>
          </a:p>
        </p:txBody>
      </p:sp>
      <p:sp>
        <p:nvSpPr>
          <p:cNvPr id="7" name="Retângulo 6"/>
          <p:cNvSpPr/>
          <p:nvPr/>
        </p:nvSpPr>
        <p:spPr>
          <a:xfrm>
            <a:off x="7696200" y="1268817"/>
            <a:ext cx="8686800" cy="468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46" b="1" dirty="0"/>
              <a:t>GESTÃO ATUAL a partir Abril/2023 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352285"/>
            <a:ext cx="6934200" cy="558242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8839200" y="208589"/>
            <a:ext cx="2016211" cy="934520"/>
          </a:xfrm>
          <a:prstGeom prst="rect">
            <a:avLst/>
          </a:prstGeom>
        </p:spPr>
      </p:pic>
      <p:sp>
        <p:nvSpPr>
          <p:cNvPr id="12" name="Freeform 4"/>
          <p:cNvSpPr/>
          <p:nvPr/>
        </p:nvSpPr>
        <p:spPr>
          <a:xfrm>
            <a:off x="11003748" y="305978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7"/>
          <p:cNvSpPr/>
          <p:nvPr/>
        </p:nvSpPr>
        <p:spPr>
          <a:xfrm>
            <a:off x="12483313" y="429699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5"/>
          <p:cNvSpPr/>
          <p:nvPr/>
        </p:nvSpPr>
        <p:spPr>
          <a:xfrm>
            <a:off x="14202029" y="418060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8">
              <a:alphaModFix amt="62000"/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9"/>
          <p:cNvSpPr/>
          <p:nvPr/>
        </p:nvSpPr>
        <p:spPr>
          <a:xfrm rot="10800000">
            <a:off x="13780142" y="7062514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62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16839678" y="9399684"/>
            <a:ext cx="107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18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27177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3047484" y="3408738"/>
            <a:ext cx="6553396" cy="1327272"/>
          </a:xfrm>
          <a:prstGeom prst="rect">
            <a:avLst/>
          </a:prstGeom>
        </p:spPr>
        <p:txBody>
          <a:bodyPr vert="horz" lIns="108998" tIns="54498" rIns="108998" bIns="54498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3099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047483" y="4968700"/>
            <a:ext cx="4369893" cy="2117253"/>
          </a:xfrm>
          <a:prstGeom prst="rect">
            <a:avLst/>
          </a:prstGeom>
        </p:spPr>
        <p:txBody>
          <a:bodyPr vert="horz" lIns="108998" tIns="54498" rIns="108998" bIns="5449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669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363200" y="1790700"/>
            <a:ext cx="5719346" cy="6054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pt-BR" sz="2039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Conselho de Administração</a:t>
            </a:r>
          </a:p>
          <a:p>
            <a:pPr algn="ctr" fontAlgn="base"/>
            <a:r>
              <a:rPr lang="pt-BR" sz="2039" dirty="0">
                <a:latin typeface="Arial" panose="020B0604020202020204" pitchFamily="34" charset="0"/>
                <a:cs typeface="Arial" panose="020B0604020202020204" pitchFamily="34" charset="0"/>
              </a:rPr>
              <a:t>Alexandre Baldy de Sant'Anna Braga</a:t>
            </a:r>
          </a:p>
          <a:p>
            <a:pPr algn="ctr" fontAlgn="base"/>
            <a:r>
              <a:rPr lang="pt-BR" sz="2039" dirty="0">
                <a:latin typeface="Arial" panose="020B0604020202020204" pitchFamily="34" charset="0"/>
                <a:cs typeface="Arial" panose="020B0604020202020204" pitchFamily="34" charset="0"/>
              </a:rPr>
              <a:t>Priscilla Norgann de Sousa</a:t>
            </a:r>
          </a:p>
          <a:p>
            <a:pPr algn="ctr" fontAlgn="base"/>
            <a:r>
              <a:rPr lang="pt-BR" sz="2039" dirty="0">
                <a:latin typeface="Arial" panose="020B0604020202020204" pitchFamily="34" charset="0"/>
                <a:cs typeface="Arial" panose="020B0604020202020204" pitchFamily="34" charset="0"/>
              </a:rPr>
              <a:t>Débora Cristina Xavier Lopes</a:t>
            </a:r>
          </a:p>
          <a:p>
            <a:pPr algn="ctr" fontAlgn="base"/>
            <a:r>
              <a:rPr lang="pt-BR" sz="2039" dirty="0">
                <a:latin typeface="Arial" panose="020B0604020202020204" pitchFamily="34" charset="0"/>
                <a:cs typeface="Arial" panose="020B0604020202020204" pitchFamily="34" charset="0"/>
              </a:rPr>
              <a:t>João Vitor Lustosa de Brito</a:t>
            </a:r>
          </a:p>
          <a:p>
            <a:pPr algn="ctr" fontAlgn="base"/>
            <a:r>
              <a:rPr lang="pt-BR" sz="2039" dirty="0">
                <a:latin typeface="Arial" panose="020B0604020202020204" pitchFamily="34" charset="0"/>
                <a:cs typeface="Arial" panose="020B0604020202020204" pitchFamily="34" charset="0"/>
              </a:rPr>
              <a:t>Bernardo Teles Machado</a:t>
            </a:r>
          </a:p>
          <a:p>
            <a:pPr algn="ctr" fontAlgn="base"/>
            <a:r>
              <a:rPr lang="pt-BR" sz="2039" dirty="0">
                <a:latin typeface="Arial" panose="020B0604020202020204" pitchFamily="34" charset="0"/>
                <a:cs typeface="Arial" panose="020B0604020202020204" pitchFamily="34" charset="0"/>
              </a:rPr>
              <a:t>Alex Godinho Martins</a:t>
            </a:r>
          </a:p>
          <a:p>
            <a:pPr algn="ctr" fontAlgn="base"/>
            <a:r>
              <a:rPr lang="pt-BR" sz="2039" dirty="0">
                <a:latin typeface="Arial" panose="020B0604020202020204" pitchFamily="34" charset="0"/>
                <a:cs typeface="Arial" panose="020B0604020202020204" pitchFamily="34" charset="0"/>
              </a:rPr>
              <a:t>Renata Costa Guimarães</a:t>
            </a:r>
          </a:p>
          <a:p>
            <a:pPr algn="ctr" fontAlgn="base"/>
            <a:endParaRPr lang="pt-BR" sz="203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pt-BR" sz="2039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Conselho Fiscal</a:t>
            </a:r>
          </a:p>
          <a:p>
            <a:pPr algn="ctr" fontAlgn="base"/>
            <a:r>
              <a:rPr lang="pt-BR" sz="2039" dirty="0">
                <a:latin typeface="Arial" panose="020B0604020202020204" pitchFamily="34" charset="0"/>
                <a:cs typeface="Arial" panose="020B0604020202020204" pitchFamily="34" charset="0"/>
              </a:rPr>
              <a:t>Aparecida De Fátima Gavioli Soares Pereira</a:t>
            </a:r>
          </a:p>
          <a:p>
            <a:pPr algn="ctr" fontAlgn="base"/>
            <a:r>
              <a:rPr lang="pt-BR" sz="2039" dirty="0">
                <a:latin typeface="Arial" panose="020B0604020202020204" pitchFamily="34" charset="0"/>
                <a:cs typeface="Arial" panose="020B0604020202020204" pitchFamily="34" charset="0"/>
              </a:rPr>
              <a:t>Francisco Sérvulo Freire Nogueira</a:t>
            </a:r>
          </a:p>
          <a:p>
            <a:pPr algn="ctr" fontAlgn="base"/>
            <a:r>
              <a:rPr lang="pt-BR" sz="2039" dirty="0">
                <a:latin typeface="Arial" panose="020B0604020202020204" pitchFamily="34" charset="0"/>
                <a:cs typeface="Arial" panose="020B0604020202020204" pitchFamily="34" charset="0"/>
              </a:rPr>
              <a:t>Ronaldo Dutra Baía</a:t>
            </a:r>
          </a:p>
          <a:p>
            <a:pPr algn="ctr" fontAlgn="base"/>
            <a:endParaRPr lang="pt-BR" sz="203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pt-BR" sz="2039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Comitê </a:t>
            </a:r>
            <a:r>
              <a:rPr lang="pt-BR" sz="2039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Auditoria Estatutário</a:t>
            </a:r>
          </a:p>
          <a:p>
            <a:pPr algn="ctr" fontAlgn="base"/>
            <a:r>
              <a:rPr lang="pt-BR" sz="2039" dirty="0">
                <a:latin typeface="Arial" panose="020B0604020202020204" pitchFamily="34" charset="0"/>
                <a:cs typeface="Arial" panose="020B0604020202020204" pitchFamily="34" charset="0"/>
              </a:rPr>
              <a:t>Geazi Ezequiel de Souza</a:t>
            </a:r>
          </a:p>
          <a:p>
            <a:pPr fontAlgn="base"/>
            <a:endParaRPr lang="pt-BR" sz="2039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pt-BR" sz="2039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pt-BR" sz="203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2" descr="blob:https://web.whatsapp.com/8d922651-cb28-449e-98e1-facc0a17e384"/>
          <p:cNvSpPr>
            <a:spLocks noChangeAspect="1" noChangeArrowheads="1"/>
          </p:cNvSpPr>
          <p:nvPr/>
        </p:nvSpPr>
        <p:spPr bwMode="auto">
          <a:xfrm>
            <a:off x="2062959" y="883900"/>
            <a:ext cx="363324" cy="36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998" tIns="54498" rIns="108998" bIns="54498" numCol="1" anchor="t" anchorCtr="0" compatLnSpc="1">
            <a:prstTxWarp prst="textNoShape">
              <a:avLst/>
            </a:prstTxWarp>
          </a:bodyPr>
          <a:lstStyle/>
          <a:p>
            <a:endParaRPr lang="pt-BR" sz="2146"/>
          </a:p>
        </p:txBody>
      </p:sp>
      <p:sp>
        <p:nvSpPr>
          <p:cNvPr id="9" name="AutoShape 4" descr="blob:https://web.whatsapp.com/8d922651-cb28-449e-98e1-facc0a17e384"/>
          <p:cNvSpPr>
            <a:spLocks noChangeAspect="1" noChangeArrowheads="1"/>
          </p:cNvSpPr>
          <p:nvPr/>
        </p:nvSpPr>
        <p:spPr bwMode="auto">
          <a:xfrm>
            <a:off x="2244622" y="1065562"/>
            <a:ext cx="363324" cy="36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998" tIns="54498" rIns="108998" bIns="54498" numCol="1" anchor="t" anchorCtr="0" compatLnSpc="1">
            <a:prstTxWarp prst="textNoShape">
              <a:avLst/>
            </a:prstTxWarp>
          </a:bodyPr>
          <a:lstStyle/>
          <a:p>
            <a:endParaRPr lang="pt-BR" sz="2146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816" y="2307010"/>
            <a:ext cx="7042107" cy="6253983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2828144" y="1559664"/>
            <a:ext cx="6772736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sz="3262" dirty="0"/>
              <a:t>ROL DOS RESPONSÁVEIS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1" y="7581900"/>
            <a:ext cx="4572000" cy="2221820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10179603" y="1790700"/>
            <a:ext cx="5972609" cy="56388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46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9671058" y="274960"/>
            <a:ext cx="2016211" cy="934520"/>
          </a:xfrm>
          <a:prstGeom prst="rect">
            <a:avLst/>
          </a:prstGeom>
        </p:spPr>
      </p:pic>
      <p:sp>
        <p:nvSpPr>
          <p:cNvPr id="13" name="Freeform 4"/>
          <p:cNvSpPr/>
          <p:nvPr/>
        </p:nvSpPr>
        <p:spPr>
          <a:xfrm>
            <a:off x="11937730" y="355308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7"/>
          <p:cNvSpPr/>
          <p:nvPr/>
        </p:nvSpPr>
        <p:spPr>
          <a:xfrm>
            <a:off x="13411201" y="444400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5"/>
          <p:cNvSpPr/>
          <p:nvPr/>
        </p:nvSpPr>
        <p:spPr>
          <a:xfrm>
            <a:off x="15108583" y="373979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8">
              <a:alphaModFix amt="62000"/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9"/>
          <p:cNvSpPr/>
          <p:nvPr/>
        </p:nvSpPr>
        <p:spPr>
          <a:xfrm rot="10800000">
            <a:off x="13791828" y="7100882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62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17068800" y="94869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19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81253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3047484" y="3408738"/>
            <a:ext cx="6553396" cy="1327272"/>
          </a:xfrm>
          <a:prstGeom prst="rect">
            <a:avLst/>
          </a:prstGeom>
        </p:spPr>
        <p:txBody>
          <a:bodyPr vert="horz" lIns="108998" tIns="54498" rIns="108998" bIns="54498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pt-BR" sz="3099" dirty="0">
              <a:solidFill>
                <a:srgbClr val="25A64B"/>
              </a:solidFill>
              <a:latin typeface="Bw Mitga" panose="00000500000000000000" pitchFamily="50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047483" y="5285281"/>
            <a:ext cx="12169701" cy="2117253"/>
          </a:xfrm>
          <a:prstGeom prst="rect">
            <a:avLst/>
          </a:prstGeom>
        </p:spPr>
        <p:txBody>
          <a:bodyPr vert="horz" lIns="108998" tIns="54498" rIns="108998" bIns="5449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pt-BR" sz="1669" dirty="0">
              <a:solidFill>
                <a:schemeClr val="tx1">
                  <a:lumMod val="50000"/>
                  <a:lumOff val="50000"/>
                </a:schemeClr>
              </a:solidFill>
              <a:latin typeface="Bw Mitga" panose="00000500000000000000" pitchFamily="50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443220" y="663639"/>
            <a:ext cx="7767030" cy="448841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 algn="ctr">
              <a:lnSpc>
                <a:spcPts val="3537"/>
              </a:lnSpc>
              <a:spcBef>
                <a:spcPct val="0"/>
              </a:spcBef>
              <a:defRPr sz="2400" b="1">
                <a:solidFill>
                  <a:srgbClr val="FFFFFF"/>
                </a:solidFill>
                <a:latin typeface="Gotham Bold"/>
              </a:defRPr>
            </a:lvl1pPr>
          </a:lstStyle>
          <a:p>
            <a:r>
              <a:rPr lang="pt-BR" sz="3262" dirty="0"/>
              <a:t>Considerações Finais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9986028" y="3159782"/>
            <a:ext cx="5889397" cy="1886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8363" indent="-388363" algn="just">
              <a:buFont typeface="Wingdings" panose="05000000000000000000" pitchFamily="2" charset="2"/>
              <a:buChar char="ü"/>
            </a:pPr>
            <a:r>
              <a:rPr lang="pt-BR" sz="2446" dirty="0">
                <a:latin typeface="Arial" panose="020B0604020202020204" pitchFamily="34" charset="0"/>
                <a:cs typeface="Arial" panose="020B0604020202020204" pitchFamily="34" charset="0"/>
              </a:rPr>
              <a:t>Processos de Regularizações Patrimoniais  202400031003203 e 202400031001449</a:t>
            </a:r>
            <a:r>
              <a:rPr lang="pt-BR" sz="217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88363" indent="-388363">
              <a:buFont typeface="Wingdings" panose="05000000000000000000" pitchFamily="2" charset="2"/>
              <a:buChar char="ü"/>
            </a:pPr>
            <a:endParaRPr lang="pt-BR" sz="217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1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309015" y="2420508"/>
            <a:ext cx="13631128" cy="448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>
            <a:spAutoFit/>
          </a:bodyPr>
          <a:lstStyle>
            <a:defPPr>
              <a:defRPr lang="pt-BR"/>
            </a:defPPr>
            <a:lvl1pPr>
              <a:lnSpc>
                <a:spcPts val="3537"/>
              </a:lnSpc>
              <a:spcBef>
                <a:spcPct val="0"/>
              </a:spcBef>
              <a:defRPr sz="2000" b="1">
                <a:solidFill>
                  <a:srgbClr val="00B050"/>
                </a:solidFill>
                <a:latin typeface="Gotham Bold"/>
              </a:defRPr>
            </a:lvl1pPr>
          </a:lstStyle>
          <a:p>
            <a:pPr algn="just"/>
            <a:endParaRPr lang="pt-BR" sz="2718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686005" y="5541037"/>
            <a:ext cx="11428895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ts val="4807"/>
              </a:lnSpc>
              <a:spcBef>
                <a:spcPct val="0"/>
              </a:spcBef>
            </a:pPr>
            <a:endParaRPr lang="pt-BR" sz="2718" b="1" dirty="0">
              <a:latin typeface="Gotham Bold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2541749" y="3878997"/>
            <a:ext cx="13398393" cy="3254102"/>
          </a:xfrm>
          <a:prstGeom prst="rect">
            <a:avLst/>
          </a:prstGeom>
        </p:spPr>
        <p:txBody>
          <a:bodyPr lIns="69040" tIns="69040" rIns="69040" bIns="69040" rtlCol="0" anchor="ctr"/>
          <a:lstStyle/>
          <a:p>
            <a:pPr algn="ctr">
              <a:lnSpc>
                <a:spcPts val="3553"/>
              </a:lnSpc>
            </a:pPr>
            <a:endParaRPr sz="2446"/>
          </a:p>
        </p:txBody>
      </p:sp>
      <p:sp>
        <p:nvSpPr>
          <p:cNvPr id="17" name="TextBox 10"/>
          <p:cNvSpPr txBox="1"/>
          <p:nvPr/>
        </p:nvSpPr>
        <p:spPr>
          <a:xfrm>
            <a:off x="3031686" y="7560507"/>
            <a:ext cx="12305549" cy="1828970"/>
          </a:xfrm>
          <a:prstGeom prst="rect">
            <a:avLst/>
          </a:prstGeom>
        </p:spPr>
        <p:txBody>
          <a:bodyPr lIns="69040" tIns="69040" rIns="69040" bIns="69040" rtlCol="0" anchor="ctr"/>
          <a:lstStyle/>
          <a:p>
            <a:pPr algn="ctr">
              <a:lnSpc>
                <a:spcPts val="3553"/>
              </a:lnSpc>
            </a:pPr>
            <a:endParaRPr sz="2446"/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5167"/>
            <a:ext cx="1280159" cy="1280159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318" y="8353996"/>
            <a:ext cx="1268771" cy="1268771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309013" y="2371104"/>
            <a:ext cx="6627866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ts val="4807"/>
              </a:lnSpc>
              <a:spcBef>
                <a:spcPct val="0"/>
              </a:spcBef>
            </a:pPr>
            <a:endParaRPr lang="pt-BR" sz="2718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Bold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047483" y="1415326"/>
            <a:ext cx="6200077" cy="1597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8363" indent="-388363" algn="just">
              <a:buFont typeface="Wingdings" panose="05000000000000000000" pitchFamily="2" charset="2"/>
              <a:buChar char="ü"/>
            </a:pPr>
            <a:r>
              <a:rPr lang="pt-BR" sz="2446" dirty="0">
                <a:latin typeface="Arial" panose="020B0604020202020204" pitchFamily="34" charset="0"/>
                <a:cs typeface="Arial" panose="020B0604020202020204" pitchFamily="34" charset="0"/>
              </a:rPr>
              <a:t>Prestação de Contas do Exercício Social de 2022 foi aprovado pelo Tribunal de Contas do Estado de Goiás, sem recomendações e sem ressalvas.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241057" y="4354777"/>
            <a:ext cx="6206780" cy="310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8363" indent="-388363" algn="just">
              <a:buFont typeface="Wingdings" panose="05000000000000000000" pitchFamily="2" charset="2"/>
              <a:buChar char="ü"/>
            </a:pPr>
            <a:r>
              <a:rPr lang="pt-BR" sz="2446" dirty="0">
                <a:latin typeface="Arial" panose="020B0604020202020204" pitchFamily="34" charset="0"/>
                <a:cs typeface="Arial" panose="020B0604020202020204" pitchFamily="34" charset="0"/>
              </a:rPr>
              <a:t>Processo 202200063000542 Negociações com Mutuários, regularização dos imóveis da Agehab (Planície e Sabia).</a:t>
            </a:r>
          </a:p>
          <a:p>
            <a:endParaRPr lang="pt-BR" sz="2446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446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446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446" dirty="0"/>
          </a:p>
        </p:txBody>
      </p:sp>
      <p:sp>
        <p:nvSpPr>
          <p:cNvPr id="9" name="CaixaDeTexto 8"/>
          <p:cNvSpPr txBox="1"/>
          <p:nvPr/>
        </p:nvSpPr>
        <p:spPr>
          <a:xfrm>
            <a:off x="10283165" y="6011217"/>
            <a:ext cx="5672775" cy="1597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8363" indent="-388363" algn="just">
              <a:buFont typeface="Wingdings" panose="05000000000000000000" pitchFamily="2" charset="2"/>
              <a:buChar char="ü"/>
            </a:pPr>
            <a:r>
              <a:rPr lang="pt-BR" sz="2446" dirty="0">
                <a:latin typeface="Arial" panose="020B0604020202020204" pitchFamily="34" charset="0"/>
                <a:cs typeface="Arial" panose="020B0604020202020204" pitchFamily="34" charset="0"/>
              </a:rPr>
              <a:t>Enviada Prestação de Contas do Exercício Social de 2023 tempestivamente no dia 17/07/2024.</a:t>
            </a:r>
          </a:p>
          <a:p>
            <a:endParaRPr lang="pt-BR" sz="2446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3047484" y="7696484"/>
            <a:ext cx="5889394" cy="84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8363" indent="-388363" algn="just">
              <a:buFont typeface="Wingdings" panose="05000000000000000000" pitchFamily="2" charset="2"/>
              <a:buChar char="ü"/>
            </a:pPr>
            <a:r>
              <a:rPr lang="pt-BR" sz="2446" dirty="0">
                <a:latin typeface="Arial" panose="020B0604020202020204" pitchFamily="34" charset="0"/>
                <a:cs typeface="Arial" panose="020B0604020202020204" pitchFamily="34" charset="0"/>
              </a:rPr>
              <a:t>Apreciação do </a:t>
            </a:r>
            <a:r>
              <a:rPr lang="pt-BR" sz="2446" dirty="0" smtClean="0">
                <a:latin typeface="Arial" panose="020B0604020202020204" pitchFamily="34" charset="0"/>
                <a:cs typeface="Arial" panose="020B0604020202020204" pitchFamily="34" charset="0"/>
              </a:rPr>
              <a:t>2º </a:t>
            </a:r>
            <a:r>
              <a:rPr lang="pt-BR" sz="2446" dirty="0">
                <a:latin typeface="Arial" panose="020B0604020202020204" pitchFamily="34" charset="0"/>
                <a:cs typeface="Arial" panose="020B0604020202020204" pitchFamily="34" charset="0"/>
              </a:rPr>
              <a:t>Trimestre de 2024 pelo Comitê de Auditoria Estatutário.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EAEACC58-9654-228D-BA89-6FB80EBD12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7" t="1" b="-1442"/>
          <a:stretch/>
        </p:blipFill>
        <p:spPr>
          <a:xfrm>
            <a:off x="10827576" y="194688"/>
            <a:ext cx="2016211" cy="934520"/>
          </a:xfrm>
          <a:prstGeom prst="rect">
            <a:avLst/>
          </a:prstGeom>
        </p:spPr>
      </p:pic>
      <p:sp>
        <p:nvSpPr>
          <p:cNvPr id="22" name="Freeform 4"/>
          <p:cNvSpPr/>
          <p:nvPr/>
        </p:nvSpPr>
        <p:spPr>
          <a:xfrm>
            <a:off x="12967739" y="254361"/>
            <a:ext cx="1228177" cy="700469"/>
          </a:xfrm>
          <a:custGeom>
            <a:avLst/>
            <a:gdLst/>
            <a:ahLst/>
            <a:cxnLst/>
            <a:rect l="l" t="t" r="r" b="b"/>
            <a:pathLst>
              <a:path w="1228177" h="700469">
                <a:moveTo>
                  <a:pt x="0" y="0"/>
                </a:moveTo>
                <a:lnTo>
                  <a:pt x="1228177" y="0"/>
                </a:lnTo>
                <a:lnTo>
                  <a:pt x="1228177" y="700469"/>
                </a:lnTo>
                <a:lnTo>
                  <a:pt x="0" y="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7"/>
          <p:cNvSpPr/>
          <p:nvPr/>
        </p:nvSpPr>
        <p:spPr>
          <a:xfrm>
            <a:off x="14257580" y="379138"/>
            <a:ext cx="1467328" cy="652559"/>
          </a:xfrm>
          <a:custGeom>
            <a:avLst/>
            <a:gdLst/>
            <a:ahLst/>
            <a:cxnLst/>
            <a:rect l="l" t="t" r="r" b="b"/>
            <a:pathLst>
              <a:path w="1467328" h="652559">
                <a:moveTo>
                  <a:pt x="0" y="0"/>
                </a:moveTo>
                <a:lnTo>
                  <a:pt x="1467329" y="0"/>
                </a:lnTo>
                <a:lnTo>
                  <a:pt x="1467329" y="652559"/>
                </a:lnTo>
                <a:lnTo>
                  <a:pt x="0" y="6525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3763" t="-57058" r="-275710" b="-5705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5"/>
          <p:cNvSpPr/>
          <p:nvPr/>
        </p:nvSpPr>
        <p:spPr>
          <a:xfrm>
            <a:off x="15825128" y="297945"/>
            <a:ext cx="1268844" cy="722980"/>
          </a:xfrm>
          <a:custGeom>
            <a:avLst/>
            <a:gdLst/>
            <a:ahLst/>
            <a:cxnLst/>
            <a:rect l="l" t="t" r="r" b="b"/>
            <a:pathLst>
              <a:path w="1268844" h="722980">
                <a:moveTo>
                  <a:pt x="0" y="0"/>
                </a:moveTo>
                <a:lnTo>
                  <a:pt x="1268845" y="0"/>
                </a:lnTo>
                <a:lnTo>
                  <a:pt x="1268845" y="722980"/>
                </a:lnTo>
                <a:lnTo>
                  <a:pt x="0" y="722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3"/>
          <p:cNvSpPr/>
          <p:nvPr/>
        </p:nvSpPr>
        <p:spPr>
          <a:xfrm flipH="1">
            <a:off x="13791828" y="43608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4463515" y="0"/>
                </a:moveTo>
                <a:lnTo>
                  <a:pt x="0" y="0"/>
                </a:lnTo>
                <a:lnTo>
                  <a:pt x="0" y="3189384"/>
                </a:lnTo>
                <a:lnTo>
                  <a:pt x="4463515" y="3189384"/>
                </a:lnTo>
                <a:lnTo>
                  <a:pt x="4463515" y="0"/>
                </a:lnTo>
                <a:close/>
              </a:path>
            </a:pathLst>
          </a:custGeom>
          <a:blipFill>
            <a:blip r:embed="rId8">
              <a:alphaModFix amt="62000"/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9"/>
          <p:cNvSpPr/>
          <p:nvPr/>
        </p:nvSpPr>
        <p:spPr>
          <a:xfrm rot="10800000">
            <a:off x="13779939" y="7121611"/>
            <a:ext cx="4463515" cy="3189384"/>
          </a:xfrm>
          <a:custGeom>
            <a:avLst/>
            <a:gdLst/>
            <a:ahLst/>
            <a:cxnLst/>
            <a:rect l="l" t="t" r="r" b="b"/>
            <a:pathLst>
              <a:path w="4463515" h="3189384">
                <a:moveTo>
                  <a:pt x="0" y="0"/>
                </a:moveTo>
                <a:lnTo>
                  <a:pt x="4463515" y="0"/>
                </a:lnTo>
                <a:lnTo>
                  <a:pt x="4463515" y="3189384"/>
                </a:lnTo>
                <a:lnTo>
                  <a:pt x="0" y="3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62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17093972" y="9438101"/>
            <a:ext cx="889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20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50957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7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05879"/>
            <a:ext cx="18440400" cy="10807179"/>
          </a:xfrm>
          <a:custGeom>
            <a:avLst/>
            <a:gdLst/>
            <a:ahLst/>
            <a:cxnLst/>
            <a:rect l="l" t="t" r="r" b="b"/>
            <a:pathLst>
              <a:path w="24283630" h="13659542">
                <a:moveTo>
                  <a:pt x="0" y="0"/>
                </a:moveTo>
                <a:lnTo>
                  <a:pt x="24283630" y="0"/>
                </a:lnTo>
                <a:lnTo>
                  <a:pt x="24283630" y="13659542"/>
                </a:lnTo>
                <a:lnTo>
                  <a:pt x="0" y="136595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/>
            <a:stretch>
              <a:fillRect t="-16210" r="-31688" b="-4260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0062000" y="6451413"/>
            <a:ext cx="112356" cy="1435759"/>
          </a:xfrm>
          <a:custGeom>
            <a:avLst/>
            <a:gdLst/>
            <a:ahLst/>
            <a:cxnLst/>
            <a:rect l="l" t="t" r="r" b="b"/>
            <a:pathLst>
              <a:path w="112356" h="1435759">
                <a:moveTo>
                  <a:pt x="0" y="0"/>
                </a:moveTo>
                <a:lnTo>
                  <a:pt x="112356" y="0"/>
                </a:lnTo>
                <a:lnTo>
                  <a:pt x="112356" y="1435759"/>
                </a:lnTo>
                <a:lnTo>
                  <a:pt x="0" y="14357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34818" r="-454113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3620315" y="6126509"/>
            <a:ext cx="3165927" cy="1997352"/>
          </a:xfrm>
          <a:custGeom>
            <a:avLst/>
            <a:gdLst/>
            <a:ahLst/>
            <a:cxnLst/>
            <a:rect l="l" t="t" r="r" b="b"/>
            <a:pathLst>
              <a:path w="3165927" h="1997352">
                <a:moveTo>
                  <a:pt x="0" y="0"/>
                </a:moveTo>
                <a:lnTo>
                  <a:pt x="3165926" y="0"/>
                </a:lnTo>
                <a:lnTo>
                  <a:pt x="3165926" y="1997351"/>
                </a:lnTo>
                <a:lnTo>
                  <a:pt x="0" y="19973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0459656" y="6522298"/>
            <a:ext cx="4208030" cy="1293990"/>
          </a:xfrm>
          <a:custGeom>
            <a:avLst/>
            <a:gdLst/>
            <a:ahLst/>
            <a:cxnLst/>
            <a:rect l="l" t="t" r="r" b="b"/>
            <a:pathLst>
              <a:path w="4208030" h="1293990">
                <a:moveTo>
                  <a:pt x="0" y="0"/>
                </a:moveTo>
                <a:lnTo>
                  <a:pt x="4208029" y="0"/>
                </a:lnTo>
                <a:lnTo>
                  <a:pt x="4208029" y="1293989"/>
                </a:lnTo>
                <a:lnTo>
                  <a:pt x="0" y="12939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973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6973700" y="6696208"/>
            <a:ext cx="2801599" cy="1065300"/>
          </a:xfrm>
          <a:custGeom>
            <a:avLst/>
            <a:gdLst/>
            <a:ahLst/>
            <a:cxnLst/>
            <a:rect l="l" t="t" r="r" b="b"/>
            <a:pathLst>
              <a:path w="2801599" h="1065300">
                <a:moveTo>
                  <a:pt x="0" y="0"/>
                </a:moveTo>
                <a:lnTo>
                  <a:pt x="2801599" y="0"/>
                </a:lnTo>
                <a:lnTo>
                  <a:pt x="2801599" y="1065299"/>
                </a:lnTo>
                <a:lnTo>
                  <a:pt x="0" y="10652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AutoShape 7"/>
          <p:cNvSpPr/>
          <p:nvPr/>
        </p:nvSpPr>
        <p:spPr>
          <a:xfrm>
            <a:off x="9053479" y="2163150"/>
            <a:ext cx="5212" cy="2334883"/>
          </a:xfrm>
          <a:prstGeom prst="line">
            <a:avLst/>
          </a:prstGeom>
          <a:ln w="9525" cap="rnd">
            <a:solidFill>
              <a:srgbClr val="2E8B57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7692338" y="3564832"/>
            <a:ext cx="2903324" cy="1525292"/>
          </a:xfrm>
          <a:custGeom>
            <a:avLst/>
            <a:gdLst/>
            <a:ahLst/>
            <a:cxnLst/>
            <a:rect l="l" t="t" r="r" b="b"/>
            <a:pathLst>
              <a:path w="2903324" h="1525292">
                <a:moveTo>
                  <a:pt x="0" y="0"/>
                </a:moveTo>
                <a:lnTo>
                  <a:pt x="2903324" y="0"/>
                </a:lnTo>
                <a:lnTo>
                  <a:pt x="2903324" y="1525292"/>
                </a:lnTo>
                <a:lnTo>
                  <a:pt x="0" y="15252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90345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8751819" y="2689370"/>
            <a:ext cx="784362" cy="784362"/>
          </a:xfrm>
          <a:custGeom>
            <a:avLst/>
            <a:gdLst/>
            <a:ahLst/>
            <a:cxnLst/>
            <a:rect l="l" t="t" r="r" b="b"/>
            <a:pathLst>
              <a:path w="784362" h="784362">
                <a:moveTo>
                  <a:pt x="0" y="0"/>
                </a:moveTo>
                <a:lnTo>
                  <a:pt x="784362" y="0"/>
                </a:lnTo>
                <a:lnTo>
                  <a:pt x="784362" y="784362"/>
                </a:lnTo>
                <a:lnTo>
                  <a:pt x="0" y="7843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2438400" y="266700"/>
            <a:ext cx="123444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KAMILLA GUIMARÃES RODRIGUES</a:t>
            </a:r>
          </a:p>
          <a:p>
            <a:pPr algn="ctr"/>
            <a:r>
              <a:rPr lang="pt-BR" sz="5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Analista Técnico III – Contador</a:t>
            </a:r>
          </a:p>
          <a:p>
            <a:pPr algn="ctr"/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t-BR" sz="5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ADAILTON </a:t>
            </a:r>
            <a:r>
              <a:rPr lang="pt-BR" sz="5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FERREIRA TRINDADE</a:t>
            </a:r>
          </a:p>
          <a:p>
            <a:pPr algn="ctr"/>
            <a:r>
              <a:rPr lang="pt-BR" sz="5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Diretor Financeiro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5122</TotalTime>
  <Words>1221</Words>
  <Application>Microsoft Office PowerPoint</Application>
  <PresentationFormat>Personalizar</PresentationFormat>
  <Paragraphs>291</Paragraphs>
  <Slides>22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0" baseType="lpstr">
      <vt:lpstr>Gotham Heavy</vt:lpstr>
      <vt:lpstr>Bw Mitga</vt:lpstr>
      <vt:lpstr>Wingdings</vt:lpstr>
      <vt:lpstr>Arial</vt:lpstr>
      <vt:lpstr>Gotham Bold</vt:lpstr>
      <vt:lpstr>Times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INTEGRADO ANUAL 14-03-v2</dc:title>
  <dc:creator>Mikael Amaral dos Santos</dc:creator>
  <cp:lastModifiedBy>KAMILLA GUIMARAES RODRIGUES</cp:lastModifiedBy>
  <cp:revision>434</cp:revision>
  <dcterms:created xsi:type="dcterms:W3CDTF">2006-08-16T00:00:00Z</dcterms:created>
  <dcterms:modified xsi:type="dcterms:W3CDTF">2024-08-20T17:01:47Z</dcterms:modified>
  <dc:identifier>DAF-HJVgOQc</dc:identifier>
</cp:coreProperties>
</file>