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omments/comment8.xml" ContentType="application/vnd.openxmlformats-officedocument.presentationml.comments+xml"/>
  <Override PartName="/ppt/comments/comment9.xml" ContentType="application/vnd.openxmlformats-officedocument.presentationml.comment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ink/ink1.xml" ContentType="application/inkml+xml"/>
  <Override PartName="/ppt/comments/comment10.xml" ContentType="application/vnd.openxmlformats-officedocument.presentationml.comment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omments/comment11.xml" ContentType="application/vnd.openxmlformats-officedocument.presentationml.comments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omments/comment12.xml" ContentType="application/vnd.openxmlformats-officedocument.presentationml.comments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omments/comment13.xml" ContentType="application/vnd.openxmlformats-officedocument.presentationml.comments+xml"/>
  <Override PartName="/ppt/comments/comment14.xml" ContentType="application/vnd.openxmlformats-officedocument.presentationml.comments+xml"/>
  <Override PartName="/ppt/comments/comment15.xml" ContentType="application/vnd.openxmlformats-officedocument.presentationml.comments+xml"/>
  <Override PartName="/ppt/comments/comment16.xml" ContentType="application/vnd.openxmlformats-officedocument.presentationml.comments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omments/comment17.xml" ContentType="application/vnd.openxmlformats-officedocument.presentationml.comments+xml"/>
  <Override PartName="/ppt/comments/comment18.xml" ContentType="application/vnd.openxmlformats-officedocument.presentationml.comments+xml"/>
  <Override PartName="/ppt/comments/comment19.xml" ContentType="application/vnd.openxmlformats-officedocument.presentationml.comments+xml"/>
  <Override PartName="/ppt/comments/comment20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404" r:id="rId2"/>
    <p:sldId id="399" r:id="rId3"/>
    <p:sldId id="400" r:id="rId4"/>
    <p:sldId id="396" r:id="rId5"/>
    <p:sldId id="344" r:id="rId6"/>
    <p:sldId id="359" r:id="rId7"/>
    <p:sldId id="390" r:id="rId8"/>
    <p:sldId id="360" r:id="rId9"/>
    <p:sldId id="361" r:id="rId10"/>
    <p:sldId id="362" r:id="rId11"/>
    <p:sldId id="363" r:id="rId12"/>
    <p:sldId id="364" r:id="rId13"/>
    <p:sldId id="365" r:id="rId14"/>
    <p:sldId id="352" r:id="rId15"/>
    <p:sldId id="351" r:id="rId16"/>
    <p:sldId id="391" r:id="rId17"/>
    <p:sldId id="385" r:id="rId18"/>
    <p:sldId id="394" r:id="rId19"/>
    <p:sldId id="387" r:id="rId20"/>
    <p:sldId id="389" r:id="rId21"/>
    <p:sldId id="392" r:id="rId22"/>
    <p:sldId id="388" r:id="rId23"/>
    <p:sldId id="402" r:id="rId24"/>
    <p:sldId id="403" r:id="rId25"/>
    <p:sldId id="401" r:id="rId26"/>
    <p:sldId id="383" r:id="rId27"/>
  </p:sldIdLst>
  <p:sldSz cx="10693400" cy="7569200"/>
  <p:notesSz cx="9926638" cy="67976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MILLA GUIMARAES RODRIGUES" initials="KGR" lastIdx="5" clrIdx="0">
    <p:extLst>
      <p:ext uri="{19B8F6BF-5375-455C-9EA6-DF929625EA0E}">
        <p15:presenceInfo xmlns:p15="http://schemas.microsoft.com/office/powerpoint/2012/main" userId="KAMILLA GUIMARAES RODRIGU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68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>
      <p:cViewPr varScale="1">
        <p:scale>
          <a:sx n="65" d="100"/>
          <a:sy n="65" d="100"/>
        </p:scale>
        <p:origin x="1242" y="84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Planilha_do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none" spc="50" normalizeH="0" baseline="0">
                <a:solidFill>
                  <a:schemeClr val="tx1"/>
                </a:solidFill>
                <a:effectLst/>
                <a:latin typeface="Gotham Heavy" panose="020B0604020202020204" charset="0"/>
                <a:ea typeface="+mj-ea"/>
                <a:cs typeface="Gotham Heavy" panose="020B0604020202020204" charset="0"/>
              </a:defRPr>
            </a:pPr>
            <a:r>
              <a:rPr lang="pt-BR" sz="1800" b="1" dirty="0" smtClean="0">
                <a:solidFill>
                  <a:schemeClr val="tx1"/>
                </a:solidFill>
                <a:effectLst/>
                <a:latin typeface="Gotham Heavy" panose="020B0604020202020204" charset="0"/>
                <a:cs typeface="Gotham Heavy" panose="020B0604020202020204" charset="0"/>
              </a:rPr>
              <a:t>Balanço Patrimonial</a:t>
            </a:r>
            <a:endParaRPr lang="pt-BR" sz="1800" b="1" dirty="0">
              <a:solidFill>
                <a:schemeClr val="tx1"/>
              </a:solidFill>
              <a:effectLst/>
              <a:latin typeface="Gotham Heavy" panose="020B0604020202020204" charset="0"/>
              <a:cs typeface="Gotham Heavy" panose="020B0604020202020204" charset="0"/>
            </a:endParaRPr>
          </a:p>
        </c:rich>
      </c:tx>
      <c:layout>
        <c:manualLayout>
          <c:xMode val="edge"/>
          <c:yMode val="edge"/>
          <c:x val="0.34160826771653535"/>
          <c:y val="2.94117647058823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none" spc="50" normalizeH="0" baseline="0">
              <a:solidFill>
                <a:schemeClr val="tx1"/>
              </a:solidFill>
              <a:effectLst/>
              <a:latin typeface="Gotham Heavy" panose="020B0604020202020204" charset="0"/>
              <a:ea typeface="+mj-ea"/>
              <a:cs typeface="Gotham Heavy" panose="020B0604020202020204" charset="0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1097046413501783E-3"/>
                  <c:y val="-2.13669043975399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R$</a:t>
                    </a: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 685 </a:t>
                    </a:r>
                    <a:r>
                      <a:rPr lang="en-US" baseline="0" dirty="0" err="1" smtClean="0">
                        <a:solidFill>
                          <a:schemeClr val="bg1"/>
                        </a:solidFill>
                      </a:rPr>
                      <a:t>Milhões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39-4C83-AC04-FEAC278EBF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</c:f>
              <c:strCache>
                <c:ptCount val="1"/>
                <c:pt idx="0">
                  <c:v>ATIVO TOTAL</c:v>
                </c:pt>
              </c:strCache>
            </c:strRef>
          </c:cat>
          <c:val>
            <c:numRef>
              <c:f>Planilha1!$B$2</c:f>
              <c:numCache>
                <c:formatCode>"R$"\ #,##0.00</c:formatCode>
                <c:ptCount val="1"/>
                <c:pt idx="0">
                  <c:v>685467916.41999996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7-4FD6-9207-167939E0445F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R$ 558 Milhões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rgbClr val="FFCC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39-4C83-AC04-FEAC278EBF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</c:f>
              <c:strCache>
                <c:ptCount val="1"/>
                <c:pt idx="0">
                  <c:v>ATIVO TOTAL</c:v>
                </c:pt>
              </c:strCache>
            </c:strRef>
          </c:cat>
          <c:val>
            <c:numRef>
              <c:f>Planilha1!$C$2</c:f>
              <c:numCache>
                <c:formatCode>"R$"\ #,##0.00</c:formatCode>
                <c:ptCount val="1"/>
                <c:pt idx="0">
                  <c:v>558415876.46000004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7-4FD6-9207-167939E0445F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R$ 184 Milhões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rgbClr val="00B05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039-4C83-AC04-FEAC278EBF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</c:f>
              <c:strCache>
                <c:ptCount val="1"/>
                <c:pt idx="0">
                  <c:v>ATIVO TOTAL</c:v>
                </c:pt>
              </c:strCache>
            </c:strRef>
          </c:cat>
          <c:val>
            <c:numRef>
              <c:f>Planilha1!$D$2</c:f>
              <c:numCache>
                <c:formatCode>"R$"\ #,##0.00</c:formatCode>
                <c:ptCount val="1"/>
                <c:pt idx="0">
                  <c:v>184990252.99000001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27-4FD6-9207-167939E044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21"/>
        <c:overlap val="25"/>
        <c:axId val="981764463"/>
        <c:axId val="981764879"/>
      </c:barChart>
      <c:catAx>
        <c:axId val="9817644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81764879"/>
        <c:crosses val="autoZero"/>
        <c:auto val="1"/>
        <c:lblAlgn val="ctr"/>
        <c:lblOffset val="100"/>
        <c:noMultiLvlLbl val="0"/>
      </c:catAx>
      <c:valAx>
        <c:axId val="981764879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98176446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96034981519361"/>
          <c:y val="0.12948767502247996"/>
          <c:w val="0.77460256540411798"/>
          <c:h val="0.673993278703494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31/12/2023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3178569869154523E-3"/>
                  <c:y val="-1.63689149705343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34B93D86-D1B5-4FB2-B226-611771BD966D}" type="VALUE">
                      <a:rPr lang="en-US" sz="2000" b="1">
                        <a:solidFill>
                          <a:schemeClr val="bg1"/>
                        </a:solidFill>
                        <a:effectLst/>
                      </a:rPr>
                      <a:pPr>
                        <a:defRPr sz="2000" b="1">
                          <a:solidFill>
                            <a:schemeClr val="bg1"/>
                          </a:solidFill>
                          <a:effectLst/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58033388155495"/>
                      <c:h val="6.184692715297379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339-404A-BD17-4C683C3E30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Planilha1!$B$2</c:f>
              <c:numCache>
                <c:formatCode>"R$"\ #,##0.00</c:formatCode>
                <c:ptCount val="1"/>
                <c:pt idx="0">
                  <c:v>359510092.36000001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39-404A-BD17-4C683C3E30E9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31/12/2022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726505305136168E-2"/>
                  <c:y val="-8.197890358044867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3F2F8D8D-989F-4AA8-BE89-91AC87506892}" type="VALUE">
                      <a:rPr lang="en-US" sz="2000" b="1">
                        <a:solidFill>
                          <a:schemeClr val="bg1"/>
                        </a:solidFill>
                        <a:effectLst/>
                      </a:rPr>
                      <a:pPr>
                        <a:defRPr sz="2400">
                          <a:solidFill>
                            <a:schemeClr val="bg1"/>
                          </a:solidFill>
                          <a:effectLst/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bg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854905613692922"/>
                      <c:h val="7.825484078641113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339-404A-BD17-4C683C3E30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Planilha1!$C$2</c:f>
              <c:numCache>
                <c:formatCode>"R$"\ #,##0.00</c:formatCode>
                <c:ptCount val="1"/>
                <c:pt idx="0">
                  <c:v>109519303.68000001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39-404A-BD17-4C683C3E30E9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31/12/2021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1044777401603937E-8"/>
                  <c:y val="-4.39748281889416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R$</a:t>
                    </a:r>
                    <a:r>
                      <a:rPr lang="en-US" b="1" baseline="0" dirty="0" smtClean="0">
                        <a:solidFill>
                          <a:schemeClr val="bg1"/>
                        </a:solidFill>
                      </a:rPr>
                      <a:t> </a:t>
                    </a:r>
                    <a:fld id="{3FC83D00-59C4-4580-8B0A-4FC8B91C9463}" type="VALUE">
                      <a:rPr lang="en-US" b="1" smtClean="0">
                        <a:solidFill>
                          <a:schemeClr val="bg1"/>
                        </a:solidFill>
                      </a:rPr>
                      <a:pPr>
                        <a:defRPr sz="2000" b="1">
                          <a:solidFill>
                            <a:schemeClr val="bg1"/>
                          </a:solidFill>
                        </a:defRPr>
                      </a:pPr>
                      <a:t>[VALOR]</a:t>
                    </a:fld>
                    <a:endParaRPr lang="en-US" b="1" baseline="0" dirty="0" smtClean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267711971399619"/>
                      <c:h val="7.221139641788852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806-4ED7-9369-AA1E6470C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Planilha1!$D$2</c:f>
              <c:numCache>
                <c:formatCode>#,##0.00</c:formatCode>
                <c:ptCount val="1"/>
                <c:pt idx="0">
                  <c:v>6319193.4100000001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6-4ED7-9369-AA1E6470C12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815264608"/>
        <c:axId val="815268768"/>
      </c:barChart>
      <c:valAx>
        <c:axId val="815268768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815264608"/>
        <c:crosses val="autoZero"/>
        <c:crossBetween val="between"/>
      </c:valAx>
      <c:catAx>
        <c:axId val="815264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15268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Contas a Pagar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A66-411B-A090-4201847AD89E}"/>
              </c:ext>
            </c:extLst>
          </c:dPt>
          <c:dPt>
            <c:idx val="1"/>
            <c:bubble3D val="0"/>
            <c:spPr>
              <a:solidFill>
                <a:srgbClr val="FF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1F3-4FF7-85AD-DDC7E9DB09FD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A66-411B-A090-4201847AD89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7A66-411B-A090-4201847AD89E}"/>
              </c:ext>
            </c:extLst>
          </c:dPt>
          <c:dLbls>
            <c:dLbl>
              <c:idx val="0"/>
              <c:layout>
                <c:manualLayout>
                  <c:x val="0.17950266132914583"/>
                  <c:y val="-3.5367637830674892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DB08159-6A68-4D95-BB2E-667903EEFDC8}" type="CATEGORYNAME">
                      <a:rPr lang="en-US" sz="180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[NOME DA CATEGORIA]</a:t>
                    </a:fld>
                    <a:r>
                      <a:rPr lang="en-US" sz="1800" baseline="0" dirty="0"/>
                      <a:t>; </a:t>
                    </a:r>
                    <a:r>
                      <a:rPr lang="en-US" sz="1800" baseline="0" dirty="0" smtClean="0"/>
                      <a:t>                           </a:t>
                    </a:r>
                    <a:fld id="{5C288ED6-921E-426B-B1EA-C550B97ED274}" type="VALUE">
                      <a:rPr lang="en-US" sz="1800" baseline="0" smtClean="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[VALOR]</a:t>
                    </a:fld>
                    <a:r>
                      <a:rPr lang="en-US" sz="1800" baseline="0" dirty="0"/>
                      <a:t>; </a:t>
                    </a:r>
                    <a:r>
                      <a:rPr lang="en-US" sz="1800" baseline="0" dirty="0" smtClean="0"/>
                      <a:t/>
                    </a:r>
                    <a:br>
                      <a:rPr lang="en-US" sz="1800" baseline="0" dirty="0" smtClean="0"/>
                    </a:br>
                    <a:fld id="{25C4D585-2436-4002-9AA8-25DC672ECBAF}" type="PERCENTAGE">
                      <a:rPr lang="en-US" sz="1800" baseline="0" smtClean="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[PORCENTAGEM]</a:t>
                    </a:fld>
                    <a:endParaRPr lang="en-US" sz="1800" baseline="0" dirty="0" smtClean="0"/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13385598516557"/>
                      <c:h val="0.337960832513833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A66-411B-A090-4201847AD89E}"/>
                </c:ext>
              </c:extLst>
            </c:dLbl>
            <c:dLbl>
              <c:idx val="1"/>
              <c:layout>
                <c:manualLayout>
                  <c:x val="-0.12105233640666711"/>
                  <c:y val="7.932226675715761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8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EEE2EB5-110D-4936-AAFB-01C35EFF73A4}" type="CATEGORYNAME">
                      <a:rPr lang="en-US" sz="1800"/>
                      <a:pPr algn="ctr"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[NOME DA CATEGORIA]</a:t>
                    </a:fld>
                    <a:r>
                      <a:rPr lang="en-US" sz="1800" dirty="0"/>
                      <a:t>;                  </a:t>
                    </a:r>
                    <a:r>
                      <a:rPr lang="en-US" sz="1800" dirty="0" smtClean="0"/>
                      <a:t/>
                    </a:r>
                    <a:br>
                      <a:rPr lang="en-US" sz="1800" dirty="0" smtClean="0"/>
                    </a:br>
                    <a:fld id="{45F9A8B1-2B3A-49A6-89A8-80E45F959AFD}" type="VALUE">
                      <a:rPr lang="en-US" sz="1800" smtClean="0"/>
                      <a:pPr algn="ctr"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[VALOR]</a:t>
                    </a:fld>
                    <a:r>
                      <a:rPr lang="en-US" sz="1800" dirty="0"/>
                      <a:t>; </a:t>
                    </a:r>
                    <a:r>
                      <a:rPr lang="en-US" sz="1800" dirty="0" smtClean="0"/>
                      <a:t/>
                    </a:r>
                    <a:br>
                      <a:rPr lang="en-US" sz="1800" dirty="0" smtClean="0"/>
                    </a:br>
                    <a:fld id="{70B91A91-D613-4738-AA32-47C5C79184D1}" type="PERCENTAGE">
                      <a:rPr lang="en-US" sz="1800" smtClean="0"/>
                      <a:pPr algn="ctr"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[PORCENTAGEM]</a:t>
                    </a:fld>
                    <a:endParaRPr lang="en-US" sz="1800" dirty="0" smtClean="0"/>
                  </a:p>
                </c:rich>
              </c:tx>
              <c:spPr>
                <a:solidFill>
                  <a:srgbClr val="FFCC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1F3-4FF7-85AD-DDC7E9DB09FD}"/>
                </c:ext>
              </c:extLst>
            </c:dLbl>
            <c:dLbl>
              <c:idx val="2"/>
              <c:layout>
                <c:manualLayout>
                  <c:x val="0.20194775332570608"/>
                  <c:y val="0.193686915049209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90A7699-32D0-44C9-9BAC-D85097E9ED28}" type="CATEGORYNAME">
                      <a:rPr lang="en-US" sz="180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[NOME DA CATEGORIA]</a:t>
                    </a:fld>
                    <a:r>
                      <a:rPr lang="en-US" sz="1800" dirty="0"/>
                      <a:t>;                        </a:t>
                    </a:r>
                    <a:fld id="{109BFC4C-F04A-4D3A-B4C2-DCE7D83EBBF6}" type="VALUE">
                      <a:rPr lang="en-US" sz="180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[VALOR]</a:t>
                    </a:fld>
                    <a:r>
                      <a:rPr lang="en-US" sz="1800" dirty="0"/>
                      <a:t>; </a:t>
                    </a:r>
                    <a:r>
                      <a:rPr lang="en-US" sz="1800" dirty="0" smtClean="0"/>
                      <a:t/>
                    </a:r>
                    <a:br>
                      <a:rPr lang="en-US" sz="1800" dirty="0" smtClean="0"/>
                    </a:br>
                    <a:fld id="{1A1E6431-B945-43CB-9ED2-4F4C22F590AA}" type="PERCENTAGE">
                      <a:rPr lang="en-US" sz="1800" smtClean="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[PORCENTAGEM]</a:t>
                    </a:fld>
                    <a:endParaRPr lang="en-US" sz="1800" dirty="0" smtClean="0"/>
                  </a:p>
                </c:rich>
              </c:tx>
              <c:spPr>
                <a:solidFill>
                  <a:srgbClr val="00B05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A66-411B-A090-4201847AD89E}"/>
                </c:ext>
              </c:extLst>
            </c:dLbl>
            <c:dLbl>
              <c:idx val="3"/>
              <c:layout>
                <c:manualLayout>
                  <c:x val="0.2969348535235059"/>
                  <c:y val="7.5913668183249364E-2"/>
                </c:manualLayout>
              </c:layout>
              <c:tx>
                <c:rich>
                  <a:bodyPr/>
                  <a:lstStyle/>
                  <a:p>
                    <a:fld id="{CAE0021B-C3C8-4A72-BFC7-9EA232302E63}" type="CATEGORYNAME">
                      <a:rPr lang="en-US"/>
                      <a:pPr/>
                      <a:t>[NOME DA CATEGORIA]</a:t>
                    </a:fld>
                    <a:r>
                      <a:rPr lang="en-US" baseline="0" dirty="0"/>
                      <a:t>; </a:t>
                    </a:r>
                    <a:r>
                      <a:rPr lang="en-US" baseline="0" dirty="0" smtClean="0"/>
                      <a:t>                     </a:t>
                    </a:r>
                    <a:fld id="{076F16F7-DB2B-45B4-80EB-B5D794E60593}" type="VALUE">
                      <a:rPr lang="en-US" baseline="0" smtClean="0"/>
                      <a:pPr/>
                      <a:t>[VALOR]</a:t>
                    </a:fld>
                    <a:r>
                      <a:rPr lang="en-US" baseline="0" dirty="0"/>
                      <a:t>; </a:t>
                    </a:r>
                    <a:fld id="{3A66AA0C-CC4F-4463-85BB-7C96CC0D8FDE}" type="PERCENTAGE">
                      <a:rPr lang="en-US" baseline="0"/>
                      <a:pPr/>
                      <a:t>[PORCENTAGEM]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A66-411B-A090-4201847AD89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Planilha1!$A$2:$A$4</c:f>
              <c:strCache>
                <c:ptCount val="3"/>
                <c:pt idx="0">
                  <c:v>Serviços</c:v>
                </c:pt>
                <c:pt idx="1">
                  <c:v>Consumo</c:v>
                </c:pt>
                <c:pt idx="2">
                  <c:v>Diárias</c:v>
                </c:pt>
              </c:strCache>
            </c:strRef>
          </c:cat>
          <c:val>
            <c:numRef>
              <c:f>Planilha1!$B$2:$B$4</c:f>
              <c:numCache>
                <c:formatCode>"R$"\ #,##0.00</c:formatCode>
                <c:ptCount val="3"/>
                <c:pt idx="0">
                  <c:v>1051936.46</c:v>
                </c:pt>
                <c:pt idx="1">
                  <c:v>34228.14</c:v>
                </c:pt>
                <c:pt idx="2">
                  <c:v>28140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66-411B-A090-4201847AD89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483035865088694"/>
          <c:y val="9.3804520811961986E-2"/>
          <c:w val="0.16662258563833368"/>
          <c:h val="0.374609860901100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4766355140187"/>
          <c:y val="1.7819785886820649E-2"/>
          <c:w val="0.74763365699230178"/>
          <c:h val="0.846507967158872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6.6027922980215707E-3"/>
                  <c:y val="-1.18077051209096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764C48D-1318-4B29-B8F1-3596A89EB8D1}" type="VALUE">
                      <a:rPr lang="en-US" sz="2000" b="1">
                        <a:solidFill>
                          <a:schemeClr val="bg1"/>
                        </a:solidFill>
                      </a:rPr>
                      <a:pPr>
                        <a:defRPr sz="2000">
                          <a:solidFill>
                            <a:schemeClr val="bg1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436974789915967"/>
                      <c:h val="5.470892304792763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37B-4F1F-9EE8-4B9A06CBF6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Planilha1!$B$2</c:f>
              <c:numCache>
                <c:formatCode>"R$"\ #,##0.00</c:formatCode>
                <c:ptCount val="1"/>
                <c:pt idx="0">
                  <c:v>490279004.19999999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1-47B8-A99D-364C40463EC5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637B-4F1F-9EE8-4B9A06CBF6A7}"/>
              </c:ext>
            </c:extLst>
          </c:dPt>
          <c:dLbls>
            <c:dLbl>
              <c:idx val="0"/>
              <c:layout>
                <c:manualLayout>
                  <c:x val="1.6576192681797067E-2"/>
                  <c:y val="-1.0023402274199518E-2"/>
                </c:manualLayout>
              </c:layout>
              <c:spPr>
                <a:solidFill>
                  <a:srgbClr val="FFCC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43697478991597"/>
                      <c:h val="7.2781215062014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37B-4F1F-9EE8-4B9A06CBF6A7}"/>
                </c:ext>
              </c:extLst>
            </c:dLbl>
            <c:spPr>
              <a:solidFill>
                <a:srgbClr val="FFCC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Planilha1!$C$2</c:f>
              <c:numCache>
                <c:formatCode>"R$"\ #,##0.00</c:formatCode>
                <c:ptCount val="1"/>
                <c:pt idx="0">
                  <c:v>268131144.44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41-47B8-A99D-364C40463EC5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8038112882948454E-3"/>
                  <c:y val="-1.8006042754647369E-2"/>
                </c:manualLayout>
              </c:layout>
              <c:spPr>
                <a:solidFill>
                  <a:srgbClr val="92D05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6554621848734"/>
                      <c:h val="5.87249879399468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37B-4F1F-9EE8-4B9A06CBF6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Planilha1!$D$2</c:f>
              <c:numCache>
                <c:formatCode>"R$"\ #,##0.00</c:formatCode>
                <c:ptCount val="1"/>
                <c:pt idx="0">
                  <c:v>55084820.100000001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41-47B8-A99D-364C40463E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93238863"/>
        <c:axId val="493245519"/>
      </c:barChart>
      <c:catAx>
        <c:axId val="4932388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3245519"/>
        <c:crosses val="autoZero"/>
        <c:auto val="1"/>
        <c:lblAlgn val="ctr"/>
        <c:lblOffset val="100"/>
        <c:noMultiLvlLbl val="0"/>
      </c:catAx>
      <c:valAx>
        <c:axId val="493245519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493238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ofPieChart>
        <c:ofPieType val="pie"/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3927787789805E-2"/>
          <c:y val="3.299660272424268E-2"/>
          <c:w val="0.97864219856839618"/>
          <c:h val="0.772300321855645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860460335973019E-3"/>
                  <c:y val="-0.1099291087086359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5D-46A6-B040-1C2CFB26A622}"/>
                </c:ext>
              </c:extLst>
            </c:dLbl>
            <c:dLbl>
              <c:idx val="1"/>
              <c:layout>
                <c:manualLayout>
                  <c:x val="-9.7484737897235066E-2"/>
                  <c:y val="0.2766176011106274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5D-46A6-B040-1C2CFB26A622}"/>
                </c:ext>
              </c:extLst>
            </c:dLbl>
            <c:dLbl>
              <c:idx val="2"/>
              <c:layout>
                <c:manualLayout>
                  <c:x val="-4.9013243573560938E-3"/>
                  <c:y val="-0.1149694586227093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84855041974715"/>
                      <c:h val="0.14234397675860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15D-46A6-B040-1C2CFB26A622}"/>
                </c:ext>
              </c:extLst>
            </c:dLbl>
            <c:dLbl>
              <c:idx val="3"/>
              <c:layout>
                <c:manualLayout>
                  <c:x val="7.66162659239258E-2"/>
                  <c:y val="-0.1810158544189016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5D-46A6-B040-1C2CFB26A622}"/>
                </c:ext>
              </c:extLst>
            </c:dLbl>
            <c:dLbl>
              <c:idx val="4"/>
              <c:layout>
                <c:manualLayout>
                  <c:x val="-0.12668436500581406"/>
                  <c:y val="0.1755110223686330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5D-46A6-B040-1C2CFB26A622}"/>
                </c:ext>
              </c:extLst>
            </c:dLbl>
            <c:dLbl>
              <c:idx val="5"/>
              <c:layout>
                <c:manualLayout>
                  <c:x val="1.5027324020838506E-2"/>
                  <c:y val="-0.14617450768247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5D-46A6-B040-1C2CFB26A6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Planilha1!$A$2:$A$7</c:f>
              <c:strCache>
                <c:ptCount val="6"/>
                <c:pt idx="0">
                  <c:v>Investimento</c:v>
                </c:pt>
                <c:pt idx="1">
                  <c:v>Ordinária</c:v>
                </c:pt>
                <c:pt idx="2">
                  <c:v>Serviços</c:v>
                </c:pt>
                <c:pt idx="3">
                  <c:v>Alienação</c:v>
                </c:pt>
                <c:pt idx="4">
                  <c:v>Financeiras</c:v>
                </c:pt>
                <c:pt idx="5">
                  <c:v>Outras Receitas</c:v>
                </c:pt>
              </c:strCache>
            </c:strRef>
          </c:cat>
          <c:val>
            <c:numRef>
              <c:f>Planilha1!$B$2:$B$7</c:f>
              <c:numCache>
                <c:formatCode>"R$"\ #,##0.00</c:formatCode>
                <c:ptCount val="6"/>
                <c:pt idx="0">
                  <c:v>414195854.48000002</c:v>
                </c:pt>
                <c:pt idx="1">
                  <c:v>68235687.680000007</c:v>
                </c:pt>
                <c:pt idx="2">
                  <c:v>4526544.6100000003</c:v>
                </c:pt>
                <c:pt idx="3">
                  <c:v>2086157.32</c:v>
                </c:pt>
                <c:pt idx="4">
                  <c:v>1145088.1599999999</c:v>
                </c:pt>
                <c:pt idx="5">
                  <c:v>89671.95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D-46A6-B040-1C2CFB26A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35567168"/>
        <c:axId val="835577568"/>
        <c:axId val="786591168"/>
      </c:bar3DChart>
      <c:catAx>
        <c:axId val="8355671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35577568"/>
        <c:crosses val="autoZero"/>
        <c:auto val="1"/>
        <c:lblAlgn val="ctr"/>
        <c:lblOffset val="100"/>
        <c:noMultiLvlLbl val="0"/>
      </c:catAx>
      <c:valAx>
        <c:axId val="8355775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crossAx val="835567168"/>
        <c:crosses val="autoZero"/>
        <c:crossBetween val="between"/>
      </c:valAx>
      <c:serAx>
        <c:axId val="786591168"/>
        <c:scaling>
          <c:orientation val="minMax"/>
        </c:scaling>
        <c:delete val="1"/>
        <c:axPos val="b"/>
        <c:majorTickMark val="none"/>
        <c:minorTickMark val="none"/>
        <c:tickLblPos val="nextTo"/>
        <c:crossAx val="835577568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952158077162401E-3"/>
          <c:y val="2.7327940667526193E-2"/>
          <c:w val="0.97070175074341425"/>
          <c:h val="0.845510345705622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653961251230285E-2"/>
                  <c:y val="-1.7079962917203872E-2"/>
                </c:manualLayout>
              </c:layout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882294440903"/>
                      <c:h val="7.02100342316527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AC9-45FC-A3FF-8D420B451B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</c:f>
              <c:strCache>
                <c:ptCount val="1"/>
                <c:pt idx="0">
                  <c:v>Custos e Despesas Operacionais</c:v>
                </c:pt>
              </c:strCache>
            </c:strRef>
          </c:cat>
          <c:val>
            <c:numRef>
              <c:f>Planilha1!$B$2</c:f>
              <c:numCache>
                <c:formatCode>"R$"\ #,##0.00</c:formatCode>
                <c:ptCount val="1"/>
                <c:pt idx="0">
                  <c:v>245281738.75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8-4A0A-875F-CE08B448BE66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77387686723902"/>
                      <c:h val="4.97140787310080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6CB-45F1-954A-5C62DB570B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</c:f>
              <c:strCache>
                <c:ptCount val="1"/>
                <c:pt idx="0">
                  <c:v>Custos e Despesas Operacionais</c:v>
                </c:pt>
              </c:strCache>
            </c:strRef>
          </c:cat>
          <c:val>
            <c:numRef>
              <c:f>Planilha1!$C$2</c:f>
              <c:numCache>
                <c:formatCode>"R$"\ #,##0.00</c:formatCode>
                <c:ptCount val="1"/>
                <c:pt idx="0">
                  <c:v>156251514.88999999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98-4A0A-875F-CE08B448BE66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24102056896486"/>
                      <c:h val="6.73861470293416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6CB-45F1-954A-5C62DB570BFB}"/>
                </c:ext>
              </c:extLst>
            </c:dLbl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</c:f>
              <c:strCache>
                <c:ptCount val="1"/>
                <c:pt idx="0">
                  <c:v>Custos e Despesas Operacionais</c:v>
                </c:pt>
              </c:strCache>
            </c:strRef>
          </c:cat>
          <c:val>
            <c:numRef>
              <c:f>Planilha1!$D$2</c:f>
              <c:numCache>
                <c:formatCode>"R$"\ #,##0.00</c:formatCode>
                <c:ptCount val="1"/>
                <c:pt idx="0">
                  <c:v>45112731.850000001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98-4A0A-875F-CE08B448BE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4"/>
        <c:axId val="358453295"/>
        <c:axId val="358459119"/>
      </c:barChart>
      <c:catAx>
        <c:axId val="3584532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8459119"/>
        <c:crosses val="autoZero"/>
        <c:auto val="1"/>
        <c:lblAlgn val="ctr"/>
        <c:lblOffset val="100"/>
        <c:noMultiLvlLbl val="0"/>
      </c:catAx>
      <c:valAx>
        <c:axId val="358459119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358453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054577360397624"/>
          <c:y val="0"/>
          <c:w val="0.87567478329864479"/>
          <c:h val="0.7101231374451001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7"/>
              <c:layout>
                <c:manualLayout>
                  <c:x val="-6.9596645244417388E-2"/>
                  <c:y val="-2.4509803921568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71-41D1-8E14-76A66FF4C6B3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Planilha1!$A$2:$A$9</c:f>
              <c:strCache>
                <c:ptCount val="8"/>
                <c:pt idx="0">
                  <c:v>Financeiras</c:v>
                </c:pt>
                <c:pt idx="1">
                  <c:v>Tributárias</c:v>
                </c:pt>
                <c:pt idx="2">
                  <c:v>Custos Operacionais </c:v>
                </c:pt>
                <c:pt idx="3">
                  <c:v>Gerais Administrativas</c:v>
                </c:pt>
                <c:pt idx="4">
                  <c:v>Serviço Terceiros</c:v>
                </c:pt>
                <c:pt idx="5">
                  <c:v>Outras Despesas</c:v>
                </c:pt>
                <c:pt idx="6">
                  <c:v>Pessoal</c:v>
                </c:pt>
                <c:pt idx="7">
                  <c:v>Serviço Aplicado</c:v>
                </c:pt>
              </c:strCache>
            </c:strRef>
          </c:cat>
          <c:val>
            <c:numRef>
              <c:f>Planilha1!$B$2:$B$9</c:f>
              <c:numCache>
                <c:formatCode>"R$"\ #,##0.00</c:formatCode>
                <c:ptCount val="8"/>
                <c:pt idx="0">
                  <c:v>72123.25</c:v>
                </c:pt>
                <c:pt idx="1">
                  <c:v>181695.21</c:v>
                </c:pt>
                <c:pt idx="2">
                  <c:v>502800.02</c:v>
                </c:pt>
                <c:pt idx="3">
                  <c:v>867090.59</c:v>
                </c:pt>
                <c:pt idx="4">
                  <c:v>8013587.3100000005</c:v>
                </c:pt>
                <c:pt idx="5">
                  <c:v>11616520.789999999</c:v>
                </c:pt>
                <c:pt idx="6">
                  <c:v>58650157.370000005</c:v>
                </c:pt>
                <c:pt idx="7">
                  <c:v>165377764.20999998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BF-4F12-ABBB-2C6F6C4110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6"/>
        <c:gapDepth val="143"/>
        <c:shape val="box"/>
        <c:axId val="352254431"/>
        <c:axId val="352243615"/>
        <c:axId val="0"/>
      </c:bar3DChart>
      <c:catAx>
        <c:axId val="3522544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2243615"/>
        <c:crosses val="autoZero"/>
        <c:auto val="1"/>
        <c:lblAlgn val="ctr"/>
        <c:lblOffset val="100"/>
        <c:noMultiLvlLbl val="0"/>
      </c:catAx>
      <c:valAx>
        <c:axId val="352243615"/>
        <c:scaling>
          <c:orientation val="minMax"/>
        </c:scaling>
        <c:delete val="1"/>
        <c:axPos val="b"/>
        <c:numFmt formatCode="&quot;R$&quot;\ #,##0.00" sourceLinked="1"/>
        <c:majorTickMark val="none"/>
        <c:minorTickMark val="none"/>
        <c:tickLblPos val="nextTo"/>
        <c:crossAx val="352254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4766355140187"/>
          <c:y val="1.7819785886820649E-2"/>
          <c:w val="0.74763365699230178"/>
          <c:h val="0.846507967158872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0293637337604927E-3"/>
                  <c:y val="-8.404880688878457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764C48D-1318-4B29-B8F1-3596A89EB8D1}" type="VALUE">
                      <a:rPr lang="en-US" sz="2200" b="1">
                        <a:solidFill>
                          <a:schemeClr val="bg1"/>
                        </a:solidFill>
                      </a:rPr>
                      <a:pPr>
                        <a:defRPr sz="2200" b="1">
                          <a:solidFill>
                            <a:schemeClr val="bg1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10964332893"/>
                      <c:h val="4.796193402933528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37B-4F1F-9EE8-4B9A06CBF6A7}"/>
                </c:ext>
              </c:extLst>
            </c:dLbl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Planilha1!$B$2</c:f>
              <c:numCache>
                <c:formatCode>"R$"\ #,##0.00</c:formatCode>
                <c:ptCount val="1"/>
                <c:pt idx="0">
                  <c:v>244352232.86000001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1-47B8-A99D-364C40463EC5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4050281363442512E-3"/>
                  <c:y val="-9.0193860511947818E-3"/>
                </c:manualLayout>
              </c:layout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69749009247028"/>
                      <c:h val="5.78915754184573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37B-4F1F-9EE8-4B9A06CBF6A7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Planilha1!$C$2</c:f>
              <c:numCache>
                <c:formatCode>"R$"\ #,##0.00</c:formatCode>
                <c:ptCount val="1"/>
                <c:pt idx="0">
                  <c:v>111361215.59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41-47B8-A99D-364C40463EC5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4.4083046422366641E-3"/>
                  <c:y val="-2.1018091423661948E-2"/>
                </c:manualLayout>
              </c:layout>
              <c:spPr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90712405995486"/>
                      <c:h val="6.34337449694439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37B-4F1F-9EE8-4B9A06CBF6A7}"/>
                </c:ext>
              </c:extLst>
            </c:dLbl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Planilha1!$D$2</c:f>
              <c:numCache>
                <c:formatCode>"R$"\ #,##0.00</c:formatCode>
                <c:ptCount val="1"/>
                <c:pt idx="0">
                  <c:v>9454732.7599999998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41-47B8-A99D-364C40463E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93238863"/>
        <c:axId val="493245519"/>
      </c:barChart>
      <c:catAx>
        <c:axId val="4932388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3245519"/>
        <c:crosses val="autoZero"/>
        <c:auto val="1"/>
        <c:lblAlgn val="ctr"/>
        <c:lblOffset val="100"/>
        <c:noMultiLvlLbl val="0"/>
      </c:catAx>
      <c:valAx>
        <c:axId val="493245519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493238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-1826" y="-1202"/>
    <p:text/>
    <p:extLst mod="1"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-1418" y="81"/>
    <p:text/>
    <p:extLst mod="1">
      <p:ext uri="{C676402C-5697-4E1C-873F-D02D1690AC5C}">
        <p15:threadingInfo xmlns:p15="http://schemas.microsoft.com/office/powerpoint/2012/main" timeZoneBias="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-1418" y="-22"/>
    <p:text/>
    <p:extLst mod="1">
      <p:ext uri="{C676402C-5697-4E1C-873F-D02D1690AC5C}">
        <p15:threadingInfo xmlns:p15="http://schemas.microsoft.com/office/powerpoint/2012/main" timeZoneBias="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1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0.26813</cdr:x>
      <cdr:y>0.09059</cdr:y>
    </cdr:from>
    <cdr:to>
      <cdr:x>0.3812</cdr:x>
      <cdr:y>0.2072</cdr:y>
    </cdr:to>
    <cdr:cxnSp macro="">
      <cdr:nvCxnSpPr>
        <cdr:cNvPr id="3" name="Conector reto 2"/>
        <cdr:cNvCxnSpPr/>
      </cdr:nvCxnSpPr>
      <cdr:spPr>
        <a:xfrm xmlns:a="http://schemas.openxmlformats.org/drawingml/2006/main" flipV="1">
          <a:off x="2390521" y="351314"/>
          <a:ext cx="1008030" cy="4522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29T12:22:34.8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91 31 7644,'6'8'0,"4"-1"888,4-1-789,1-4 0,-5 5-740,0-7 381,-7 6 0,2-2 0,-10 4 1,-5-1-94,-3-4 1,-7-1 133,0-2 219,-7 0 0,-3-40 0,-9-11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1C80C-360A-4E07-ABAF-4E3590F2B737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849313"/>
            <a:ext cx="32400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3E6CC-CAFF-4FDD-B6B7-77ACE671DC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573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481" y="2346452"/>
            <a:ext cx="9094788" cy="1589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962" y="4238752"/>
            <a:ext cx="7489825" cy="189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E4B91"/>
                </a:solidFill>
                <a:latin typeface="Tahoma"/>
                <a:cs typeface="Tahoma"/>
              </a:defRPr>
            </a:lvl1pPr>
          </a:lstStyle>
          <a:p>
            <a:pPr marL="50165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39851"/>
            <a:ext cx="734695" cy="711835"/>
          </a:xfrm>
          <a:custGeom>
            <a:avLst/>
            <a:gdLst/>
            <a:ahLst/>
            <a:cxnLst/>
            <a:rect l="l" t="t" r="r" b="b"/>
            <a:pathLst>
              <a:path w="734695" h="711835">
                <a:moveTo>
                  <a:pt x="122006" y="711326"/>
                </a:moveTo>
                <a:lnTo>
                  <a:pt x="133273" y="709294"/>
                </a:lnTo>
                <a:lnTo>
                  <a:pt x="139280" y="703833"/>
                </a:lnTo>
                <a:lnTo>
                  <a:pt x="139636" y="695705"/>
                </a:lnTo>
                <a:lnTo>
                  <a:pt x="133934" y="685673"/>
                </a:lnTo>
                <a:lnTo>
                  <a:pt x="0" y="525779"/>
                </a:lnTo>
              </a:path>
              <a:path w="734695" h="711835">
                <a:moveTo>
                  <a:pt x="0" y="711326"/>
                </a:moveTo>
                <a:lnTo>
                  <a:pt x="122006" y="711326"/>
                </a:lnTo>
              </a:path>
              <a:path w="734695" h="711835">
                <a:moveTo>
                  <a:pt x="734161" y="11810"/>
                </a:moveTo>
                <a:lnTo>
                  <a:pt x="734161" y="15748"/>
                </a:lnTo>
                <a:lnTo>
                  <a:pt x="732142" y="20446"/>
                </a:lnTo>
                <a:lnTo>
                  <a:pt x="176110" y="684783"/>
                </a:lnTo>
                <a:lnTo>
                  <a:pt x="139014" y="707389"/>
                </a:lnTo>
                <a:lnTo>
                  <a:pt x="125093" y="710056"/>
                </a:lnTo>
                <a:lnTo>
                  <a:pt x="134543" y="709294"/>
                </a:lnTo>
                <a:lnTo>
                  <a:pt x="139661" y="704850"/>
                </a:lnTo>
                <a:lnTo>
                  <a:pt x="139661" y="698500"/>
                </a:lnTo>
                <a:lnTo>
                  <a:pt x="139661" y="694562"/>
                </a:lnTo>
                <a:lnTo>
                  <a:pt x="137655" y="689863"/>
                </a:lnTo>
                <a:lnTo>
                  <a:pt x="133438" y="684783"/>
                </a:lnTo>
                <a:lnTo>
                  <a:pt x="0" y="525399"/>
                </a:lnTo>
              </a:path>
              <a:path w="734695" h="711835">
                <a:moveTo>
                  <a:pt x="0" y="95123"/>
                </a:moveTo>
                <a:lnTo>
                  <a:pt x="58342" y="25526"/>
                </a:lnTo>
                <a:lnTo>
                  <a:pt x="98300" y="2031"/>
                </a:lnTo>
                <a:lnTo>
                  <a:pt x="112878" y="0"/>
                </a:lnTo>
                <a:lnTo>
                  <a:pt x="716038" y="0"/>
                </a:lnTo>
                <a:lnTo>
                  <a:pt x="727748" y="0"/>
                </a:lnTo>
                <a:lnTo>
                  <a:pt x="734161" y="4699"/>
                </a:lnTo>
                <a:lnTo>
                  <a:pt x="734161" y="1181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64107"/>
            <a:ext cx="140207" cy="18745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0"/>
            <a:ext cx="734695" cy="339725"/>
          </a:xfrm>
          <a:custGeom>
            <a:avLst/>
            <a:gdLst/>
            <a:ahLst/>
            <a:cxnLst/>
            <a:rect l="l" t="t" r="r" b="b"/>
            <a:pathLst>
              <a:path w="734695" h="339725">
                <a:moveTo>
                  <a:pt x="0" y="244347"/>
                </a:moveTo>
                <a:lnTo>
                  <a:pt x="58398" y="313943"/>
                </a:lnTo>
                <a:lnTo>
                  <a:pt x="98352" y="337438"/>
                </a:lnTo>
                <a:lnTo>
                  <a:pt x="112936" y="339470"/>
                </a:lnTo>
                <a:lnTo>
                  <a:pt x="716051" y="339470"/>
                </a:lnTo>
                <a:lnTo>
                  <a:pt x="727062" y="339470"/>
                </a:lnTo>
                <a:lnTo>
                  <a:pt x="733374" y="335279"/>
                </a:lnTo>
                <a:lnTo>
                  <a:pt x="734098" y="328929"/>
                </a:lnTo>
                <a:lnTo>
                  <a:pt x="734098" y="326389"/>
                </a:lnTo>
                <a:lnTo>
                  <a:pt x="733717" y="322706"/>
                </a:lnTo>
                <a:lnTo>
                  <a:pt x="731710" y="318515"/>
                </a:lnTo>
                <a:lnTo>
                  <a:pt x="727951" y="313943"/>
                </a:lnTo>
                <a:lnTo>
                  <a:pt x="46489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40891" cy="537971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61772" y="0"/>
            <a:ext cx="1249680" cy="346075"/>
          </a:xfrm>
          <a:custGeom>
            <a:avLst/>
            <a:gdLst/>
            <a:ahLst/>
            <a:cxnLst/>
            <a:rect l="l" t="t" r="r" b="b"/>
            <a:pathLst>
              <a:path w="1249680" h="346075">
                <a:moveTo>
                  <a:pt x="925449" y="345693"/>
                </a:moveTo>
                <a:lnTo>
                  <a:pt x="936752" y="343661"/>
                </a:lnTo>
                <a:lnTo>
                  <a:pt x="942721" y="338200"/>
                </a:lnTo>
                <a:lnTo>
                  <a:pt x="943102" y="330072"/>
                </a:lnTo>
                <a:lnTo>
                  <a:pt x="937387" y="320166"/>
                </a:lnTo>
                <a:lnTo>
                  <a:pt x="669480" y="0"/>
                </a:lnTo>
              </a:path>
              <a:path w="1249680" h="346075">
                <a:moveTo>
                  <a:pt x="0" y="0"/>
                </a:moveTo>
                <a:lnTo>
                  <a:pt x="267906" y="320166"/>
                </a:lnTo>
                <a:lnTo>
                  <a:pt x="307873" y="343661"/>
                </a:lnTo>
                <a:lnTo>
                  <a:pt x="322465" y="345693"/>
                </a:lnTo>
                <a:lnTo>
                  <a:pt x="925449" y="345693"/>
                </a:lnTo>
              </a:path>
              <a:path w="1249680" h="346075">
                <a:moveTo>
                  <a:pt x="1249172" y="0"/>
                </a:moveTo>
                <a:lnTo>
                  <a:pt x="981202" y="320166"/>
                </a:lnTo>
                <a:lnTo>
                  <a:pt x="944118" y="342772"/>
                </a:lnTo>
                <a:lnTo>
                  <a:pt x="930147" y="345439"/>
                </a:lnTo>
                <a:lnTo>
                  <a:pt x="939672" y="344677"/>
                </a:lnTo>
                <a:lnTo>
                  <a:pt x="944753" y="340232"/>
                </a:lnTo>
                <a:lnTo>
                  <a:pt x="944753" y="333882"/>
                </a:lnTo>
                <a:lnTo>
                  <a:pt x="944753" y="329945"/>
                </a:lnTo>
                <a:lnTo>
                  <a:pt x="942721" y="325246"/>
                </a:lnTo>
                <a:lnTo>
                  <a:pt x="938530" y="320166"/>
                </a:lnTo>
                <a:lnTo>
                  <a:pt x="67056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66572" y="0"/>
            <a:ext cx="639445" cy="346075"/>
          </a:xfrm>
          <a:custGeom>
            <a:avLst/>
            <a:gdLst/>
            <a:ahLst/>
            <a:cxnLst/>
            <a:rect l="l" t="t" r="r" b="b"/>
            <a:pathLst>
              <a:path w="639444" h="346075">
                <a:moveTo>
                  <a:pt x="639444" y="333882"/>
                </a:moveTo>
                <a:lnTo>
                  <a:pt x="639444" y="340232"/>
                </a:lnTo>
                <a:lnTo>
                  <a:pt x="634365" y="344677"/>
                </a:lnTo>
                <a:lnTo>
                  <a:pt x="624840" y="345439"/>
                </a:lnTo>
                <a:lnTo>
                  <a:pt x="623697" y="345566"/>
                </a:lnTo>
                <a:lnTo>
                  <a:pt x="622554" y="345693"/>
                </a:lnTo>
                <a:lnTo>
                  <a:pt x="621284" y="345693"/>
                </a:lnTo>
                <a:lnTo>
                  <a:pt x="18135" y="345693"/>
                </a:lnTo>
                <a:lnTo>
                  <a:pt x="6400" y="345693"/>
                </a:lnTo>
                <a:lnTo>
                  <a:pt x="0" y="340867"/>
                </a:lnTo>
                <a:lnTo>
                  <a:pt x="0" y="333882"/>
                </a:lnTo>
                <a:lnTo>
                  <a:pt x="0" y="329945"/>
                </a:lnTo>
                <a:lnTo>
                  <a:pt x="2006" y="325246"/>
                </a:lnTo>
                <a:lnTo>
                  <a:pt x="6210" y="320166"/>
                </a:lnTo>
                <a:lnTo>
                  <a:pt x="274180" y="0"/>
                </a:lnTo>
              </a:path>
              <a:path w="639444" h="346075">
                <a:moveTo>
                  <a:pt x="365264" y="0"/>
                </a:moveTo>
                <a:lnTo>
                  <a:pt x="633222" y="320166"/>
                </a:lnTo>
                <a:lnTo>
                  <a:pt x="637413" y="325246"/>
                </a:lnTo>
                <a:lnTo>
                  <a:pt x="639444" y="329945"/>
                </a:lnTo>
                <a:lnTo>
                  <a:pt x="639444" y="33388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E4B91"/>
                </a:solidFill>
                <a:latin typeface="Tahoma"/>
                <a:cs typeface="Tahoma"/>
              </a:defRPr>
            </a:lvl1pPr>
          </a:lstStyle>
          <a:p>
            <a:pPr marL="50165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987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10371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E4B91"/>
                </a:solidFill>
                <a:latin typeface="Tahoma"/>
                <a:cs typeface="Tahoma"/>
              </a:defRPr>
            </a:lvl1pPr>
          </a:lstStyle>
          <a:p>
            <a:pPr marL="50165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E4B91"/>
                </a:solidFill>
                <a:latin typeface="Tahoma"/>
                <a:cs typeface="Tahoma"/>
              </a:defRPr>
            </a:lvl1pPr>
          </a:lstStyle>
          <a:p>
            <a:pPr marL="50165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957816" y="6509003"/>
            <a:ext cx="734695" cy="711835"/>
          </a:xfrm>
          <a:custGeom>
            <a:avLst/>
            <a:gdLst/>
            <a:ahLst/>
            <a:cxnLst/>
            <a:rect l="l" t="t" r="r" b="b"/>
            <a:pathLst>
              <a:path w="734695" h="711834">
                <a:moveTo>
                  <a:pt x="612012" y="0"/>
                </a:moveTo>
                <a:lnTo>
                  <a:pt x="600709" y="2019"/>
                </a:lnTo>
                <a:lnTo>
                  <a:pt x="594740" y="7505"/>
                </a:lnTo>
                <a:lnTo>
                  <a:pt x="594359" y="15633"/>
                </a:lnTo>
                <a:lnTo>
                  <a:pt x="600075" y="25552"/>
                </a:lnTo>
                <a:lnTo>
                  <a:pt x="733932" y="185508"/>
                </a:lnTo>
              </a:path>
              <a:path w="734695" h="711834">
                <a:moveTo>
                  <a:pt x="733932" y="0"/>
                </a:moveTo>
                <a:lnTo>
                  <a:pt x="612012" y="0"/>
                </a:lnTo>
              </a:path>
              <a:path w="734695" h="711834">
                <a:moveTo>
                  <a:pt x="0" y="699820"/>
                </a:moveTo>
                <a:lnTo>
                  <a:pt x="0" y="695858"/>
                </a:lnTo>
                <a:lnTo>
                  <a:pt x="2031" y="691146"/>
                </a:lnTo>
                <a:lnTo>
                  <a:pt x="558037" y="25387"/>
                </a:lnTo>
                <a:lnTo>
                  <a:pt x="595122" y="2679"/>
                </a:lnTo>
                <a:lnTo>
                  <a:pt x="609091" y="0"/>
                </a:lnTo>
                <a:lnTo>
                  <a:pt x="599566" y="863"/>
                </a:lnTo>
                <a:lnTo>
                  <a:pt x="594486" y="5308"/>
                </a:lnTo>
                <a:lnTo>
                  <a:pt x="594486" y="11645"/>
                </a:lnTo>
                <a:lnTo>
                  <a:pt x="594486" y="15620"/>
                </a:lnTo>
                <a:lnTo>
                  <a:pt x="596518" y="20319"/>
                </a:lnTo>
                <a:lnTo>
                  <a:pt x="600709" y="25374"/>
                </a:lnTo>
                <a:lnTo>
                  <a:pt x="734186" y="185153"/>
                </a:lnTo>
              </a:path>
              <a:path w="734695" h="711834">
                <a:moveTo>
                  <a:pt x="734186" y="616242"/>
                </a:moveTo>
                <a:lnTo>
                  <a:pt x="675766" y="686104"/>
                </a:lnTo>
                <a:lnTo>
                  <a:pt x="635888" y="709612"/>
                </a:lnTo>
                <a:lnTo>
                  <a:pt x="621283" y="711631"/>
                </a:lnTo>
                <a:lnTo>
                  <a:pt x="18160" y="711631"/>
                </a:lnTo>
                <a:lnTo>
                  <a:pt x="6350" y="711631"/>
                </a:lnTo>
                <a:lnTo>
                  <a:pt x="0" y="706907"/>
                </a:lnTo>
                <a:lnTo>
                  <a:pt x="0" y="69982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0652" y="6507479"/>
            <a:ext cx="143255" cy="18745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957816" y="7220711"/>
            <a:ext cx="734060" cy="339725"/>
          </a:xfrm>
          <a:custGeom>
            <a:avLst/>
            <a:gdLst/>
            <a:ahLst/>
            <a:cxnLst/>
            <a:rect l="l" t="t" r="r" b="b"/>
            <a:pathLst>
              <a:path w="734059" h="339725">
                <a:moveTo>
                  <a:pt x="734059" y="95161"/>
                </a:moveTo>
                <a:lnTo>
                  <a:pt x="675639" y="25450"/>
                </a:lnTo>
                <a:lnTo>
                  <a:pt x="635761" y="2006"/>
                </a:lnTo>
                <a:lnTo>
                  <a:pt x="621156" y="0"/>
                </a:lnTo>
                <a:lnTo>
                  <a:pt x="18033" y="0"/>
                </a:lnTo>
                <a:lnTo>
                  <a:pt x="6984" y="0"/>
                </a:lnTo>
                <a:lnTo>
                  <a:pt x="761" y="4152"/>
                </a:lnTo>
                <a:lnTo>
                  <a:pt x="0" y="10528"/>
                </a:lnTo>
                <a:lnTo>
                  <a:pt x="0" y="13068"/>
                </a:lnTo>
                <a:lnTo>
                  <a:pt x="380" y="16738"/>
                </a:lnTo>
                <a:lnTo>
                  <a:pt x="2412" y="20954"/>
                </a:lnTo>
                <a:lnTo>
                  <a:pt x="6095" y="25450"/>
                </a:lnTo>
                <a:lnTo>
                  <a:pt x="269239" y="339446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49968" y="7022591"/>
            <a:ext cx="1042416" cy="537970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8982456" y="7214616"/>
            <a:ext cx="1248410" cy="346075"/>
          </a:xfrm>
          <a:custGeom>
            <a:avLst/>
            <a:gdLst/>
            <a:ahLst/>
            <a:cxnLst/>
            <a:rect l="l" t="t" r="r" b="b"/>
            <a:pathLst>
              <a:path w="1248409" h="346075">
                <a:moveTo>
                  <a:pt x="322325" y="0"/>
                </a:moveTo>
                <a:lnTo>
                  <a:pt x="311150" y="2006"/>
                </a:lnTo>
                <a:lnTo>
                  <a:pt x="305180" y="7480"/>
                </a:lnTo>
                <a:lnTo>
                  <a:pt x="304800" y="15582"/>
                </a:lnTo>
                <a:lnTo>
                  <a:pt x="310515" y="25476"/>
                </a:lnTo>
                <a:lnTo>
                  <a:pt x="578358" y="345652"/>
                </a:lnTo>
              </a:path>
              <a:path w="1248409" h="346075">
                <a:moveTo>
                  <a:pt x="1247902" y="345652"/>
                </a:moveTo>
                <a:lnTo>
                  <a:pt x="979932" y="25476"/>
                </a:lnTo>
                <a:lnTo>
                  <a:pt x="939926" y="2006"/>
                </a:lnTo>
                <a:lnTo>
                  <a:pt x="925449" y="0"/>
                </a:lnTo>
                <a:lnTo>
                  <a:pt x="322325" y="0"/>
                </a:lnTo>
              </a:path>
              <a:path w="1248409" h="346075">
                <a:moveTo>
                  <a:pt x="0" y="345492"/>
                </a:moveTo>
                <a:lnTo>
                  <a:pt x="267970" y="25336"/>
                </a:lnTo>
                <a:lnTo>
                  <a:pt x="305053" y="2667"/>
                </a:lnTo>
                <a:lnTo>
                  <a:pt x="319024" y="0"/>
                </a:lnTo>
                <a:lnTo>
                  <a:pt x="309499" y="863"/>
                </a:lnTo>
                <a:lnTo>
                  <a:pt x="304419" y="5295"/>
                </a:lnTo>
                <a:lnTo>
                  <a:pt x="304419" y="11633"/>
                </a:lnTo>
                <a:lnTo>
                  <a:pt x="304419" y="15582"/>
                </a:lnTo>
                <a:lnTo>
                  <a:pt x="306450" y="20281"/>
                </a:lnTo>
                <a:lnTo>
                  <a:pt x="310642" y="25323"/>
                </a:lnTo>
                <a:lnTo>
                  <a:pt x="578612" y="345492"/>
                </a:lnTo>
              </a:path>
              <a:path w="1248409" h="346075">
                <a:moveTo>
                  <a:pt x="303275" y="11772"/>
                </a:moveTo>
                <a:lnTo>
                  <a:pt x="303275" y="5435"/>
                </a:lnTo>
                <a:lnTo>
                  <a:pt x="308355" y="1003"/>
                </a:lnTo>
                <a:lnTo>
                  <a:pt x="317880" y="139"/>
                </a:lnTo>
                <a:lnTo>
                  <a:pt x="319024" y="50"/>
                </a:lnTo>
                <a:lnTo>
                  <a:pt x="320167" y="0"/>
                </a:lnTo>
                <a:lnTo>
                  <a:pt x="321437" y="0"/>
                </a:lnTo>
                <a:lnTo>
                  <a:pt x="924560" y="0"/>
                </a:lnTo>
                <a:lnTo>
                  <a:pt x="936371" y="0"/>
                </a:lnTo>
                <a:lnTo>
                  <a:pt x="942721" y="4724"/>
                </a:lnTo>
                <a:lnTo>
                  <a:pt x="942721" y="11798"/>
                </a:lnTo>
                <a:lnTo>
                  <a:pt x="942721" y="15748"/>
                </a:lnTo>
                <a:lnTo>
                  <a:pt x="940689" y="20447"/>
                </a:lnTo>
                <a:lnTo>
                  <a:pt x="936498" y="25476"/>
                </a:lnTo>
                <a:lnTo>
                  <a:pt x="668527" y="345633"/>
                </a:lnTo>
              </a:path>
              <a:path w="1248409" h="346075">
                <a:moveTo>
                  <a:pt x="577469" y="345633"/>
                </a:moveTo>
                <a:lnTo>
                  <a:pt x="309499" y="25463"/>
                </a:lnTo>
                <a:lnTo>
                  <a:pt x="305308" y="20421"/>
                </a:lnTo>
                <a:lnTo>
                  <a:pt x="303275" y="15722"/>
                </a:lnTo>
                <a:lnTo>
                  <a:pt x="303275" y="1177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E4B91"/>
                </a:solidFill>
                <a:latin typeface="Tahoma"/>
                <a:cs typeface="Tahoma"/>
              </a:defRPr>
            </a:lvl1pPr>
          </a:lstStyle>
          <a:p>
            <a:pPr marL="50165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17">
          <p15:clr>
            <a:srgbClr val="FBAE40"/>
          </p15:clr>
        </p15:guide>
        <p15:guide id="2" pos="663">
          <p15:clr>
            <a:srgbClr val="FBAE40"/>
          </p15:clr>
        </p15:guide>
        <p15:guide id="3" pos="11991">
          <p15:clr>
            <a:srgbClr val="FBAE40"/>
          </p15:clr>
        </p15:guide>
        <p15:guide id="4" orient="horz" pos="679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957816" y="6509003"/>
            <a:ext cx="734695" cy="711835"/>
          </a:xfrm>
          <a:custGeom>
            <a:avLst/>
            <a:gdLst/>
            <a:ahLst/>
            <a:cxnLst/>
            <a:rect l="l" t="t" r="r" b="b"/>
            <a:pathLst>
              <a:path w="734695" h="711834">
                <a:moveTo>
                  <a:pt x="612012" y="0"/>
                </a:moveTo>
                <a:lnTo>
                  <a:pt x="600709" y="2019"/>
                </a:lnTo>
                <a:lnTo>
                  <a:pt x="594740" y="7505"/>
                </a:lnTo>
                <a:lnTo>
                  <a:pt x="594359" y="15633"/>
                </a:lnTo>
                <a:lnTo>
                  <a:pt x="600075" y="25552"/>
                </a:lnTo>
                <a:lnTo>
                  <a:pt x="733932" y="185508"/>
                </a:lnTo>
              </a:path>
              <a:path w="734695" h="711834">
                <a:moveTo>
                  <a:pt x="733932" y="0"/>
                </a:moveTo>
                <a:lnTo>
                  <a:pt x="612012" y="0"/>
                </a:lnTo>
              </a:path>
              <a:path w="734695" h="711834">
                <a:moveTo>
                  <a:pt x="0" y="699820"/>
                </a:moveTo>
                <a:lnTo>
                  <a:pt x="0" y="695858"/>
                </a:lnTo>
                <a:lnTo>
                  <a:pt x="2031" y="691146"/>
                </a:lnTo>
                <a:lnTo>
                  <a:pt x="558037" y="25387"/>
                </a:lnTo>
                <a:lnTo>
                  <a:pt x="595122" y="2679"/>
                </a:lnTo>
                <a:lnTo>
                  <a:pt x="609091" y="0"/>
                </a:lnTo>
                <a:lnTo>
                  <a:pt x="599566" y="863"/>
                </a:lnTo>
                <a:lnTo>
                  <a:pt x="594486" y="5308"/>
                </a:lnTo>
                <a:lnTo>
                  <a:pt x="594486" y="11645"/>
                </a:lnTo>
                <a:lnTo>
                  <a:pt x="594486" y="15620"/>
                </a:lnTo>
                <a:lnTo>
                  <a:pt x="596518" y="20319"/>
                </a:lnTo>
                <a:lnTo>
                  <a:pt x="600709" y="25374"/>
                </a:lnTo>
                <a:lnTo>
                  <a:pt x="734186" y="185153"/>
                </a:lnTo>
              </a:path>
              <a:path w="734695" h="711834">
                <a:moveTo>
                  <a:pt x="734186" y="616242"/>
                </a:moveTo>
                <a:lnTo>
                  <a:pt x="675766" y="686104"/>
                </a:lnTo>
                <a:lnTo>
                  <a:pt x="635888" y="709612"/>
                </a:lnTo>
                <a:lnTo>
                  <a:pt x="621283" y="711631"/>
                </a:lnTo>
                <a:lnTo>
                  <a:pt x="18160" y="711631"/>
                </a:lnTo>
                <a:lnTo>
                  <a:pt x="6350" y="711631"/>
                </a:lnTo>
                <a:lnTo>
                  <a:pt x="0" y="706907"/>
                </a:lnTo>
                <a:lnTo>
                  <a:pt x="0" y="69982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50652" y="6507479"/>
            <a:ext cx="143255" cy="18745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957816" y="7220711"/>
            <a:ext cx="734060" cy="339725"/>
          </a:xfrm>
          <a:custGeom>
            <a:avLst/>
            <a:gdLst/>
            <a:ahLst/>
            <a:cxnLst/>
            <a:rect l="l" t="t" r="r" b="b"/>
            <a:pathLst>
              <a:path w="734059" h="339725">
                <a:moveTo>
                  <a:pt x="734059" y="95161"/>
                </a:moveTo>
                <a:lnTo>
                  <a:pt x="675639" y="25450"/>
                </a:lnTo>
                <a:lnTo>
                  <a:pt x="635761" y="2006"/>
                </a:lnTo>
                <a:lnTo>
                  <a:pt x="621156" y="0"/>
                </a:lnTo>
                <a:lnTo>
                  <a:pt x="18033" y="0"/>
                </a:lnTo>
                <a:lnTo>
                  <a:pt x="6984" y="0"/>
                </a:lnTo>
                <a:lnTo>
                  <a:pt x="761" y="4152"/>
                </a:lnTo>
                <a:lnTo>
                  <a:pt x="0" y="10528"/>
                </a:lnTo>
                <a:lnTo>
                  <a:pt x="0" y="13068"/>
                </a:lnTo>
                <a:lnTo>
                  <a:pt x="380" y="16738"/>
                </a:lnTo>
                <a:lnTo>
                  <a:pt x="2412" y="20954"/>
                </a:lnTo>
                <a:lnTo>
                  <a:pt x="6095" y="25450"/>
                </a:lnTo>
                <a:lnTo>
                  <a:pt x="269239" y="339446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8703" y="334213"/>
            <a:ext cx="1993900" cy="1093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196" y="1738122"/>
            <a:ext cx="8871356" cy="281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7915" y="7039356"/>
            <a:ext cx="3423920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987" y="7039356"/>
            <a:ext cx="246094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18429" y="7054636"/>
            <a:ext cx="295275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0E4B91"/>
                </a:solidFill>
                <a:latin typeface="Tahoma"/>
                <a:cs typeface="Tahoma"/>
              </a:defRPr>
            </a:lvl1pPr>
          </a:lstStyle>
          <a:p>
            <a:pPr marL="50165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omments" Target="../comments/comment3.x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comments" Target="../comments/commen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6.xml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7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9.xml"/><Relationship Id="rId3" Type="http://schemas.openxmlformats.org/officeDocument/2006/relationships/oleObject" Target="../embeddings/oleObject2.bin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comments" Target="../comments/comment10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11.png"/><Relationship Id="rId4" Type="http://schemas.openxmlformats.org/officeDocument/2006/relationships/image" Target="../media/image5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chart" Target="../charts/chart5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.bin"/><Relationship Id="rId4" Type="http://schemas.openxmlformats.org/officeDocument/2006/relationships/chart" Target="../charts/chart6.xml"/><Relationship Id="rId9" Type="http://schemas.openxmlformats.org/officeDocument/2006/relationships/comments" Target="../comments/commen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2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3.xml"/><Relationship Id="rId5" Type="http://schemas.openxmlformats.org/officeDocument/2006/relationships/image" Target="../media/image21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comments" Target="../comments/comment14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6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7.xml"/><Relationship Id="rId5" Type="http://schemas.openxmlformats.org/officeDocument/2006/relationships/image" Target="../media/image21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8.xml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24781" y="2494743"/>
            <a:ext cx="6161709" cy="2442146"/>
            <a:chOff x="0" y="0"/>
            <a:chExt cx="2923939" cy="1158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23940" cy="1158881"/>
            </a:xfrm>
            <a:custGeom>
              <a:avLst/>
              <a:gdLst/>
              <a:ahLst/>
              <a:cxnLst/>
              <a:rect l="l" t="t" r="r" b="b"/>
              <a:pathLst>
                <a:path w="2923940" h="1158881">
                  <a:moveTo>
                    <a:pt x="0" y="0"/>
                  </a:moveTo>
                  <a:lnTo>
                    <a:pt x="2923940" y="0"/>
                  </a:lnTo>
                  <a:lnTo>
                    <a:pt x="2923940" y="1158881"/>
                  </a:lnTo>
                  <a:lnTo>
                    <a:pt x="0" y="11588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2923939" cy="1120781"/>
            </a:xfrm>
            <a:prstGeom prst="rect">
              <a:avLst/>
            </a:prstGeom>
          </p:spPr>
          <p:txBody>
            <a:bodyPr lIns="29704" tIns="29704" rIns="29704" bIns="29704" rtlCol="0" anchor="ctr"/>
            <a:lstStyle/>
            <a:p>
              <a:pPr algn="ctr">
                <a:lnSpc>
                  <a:spcPts val="1528"/>
                </a:lnSpc>
              </a:pPr>
              <a:endParaRPr sz="1052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0800986" cy="7569200"/>
          </a:xfrm>
          <a:custGeom>
            <a:avLst/>
            <a:gdLst/>
            <a:ahLst/>
            <a:cxnLst/>
            <a:rect l="l" t="t" r="r" b="b"/>
            <a:pathLst>
              <a:path w="24283630" h="13659542">
                <a:moveTo>
                  <a:pt x="0" y="0"/>
                </a:moveTo>
                <a:lnTo>
                  <a:pt x="24283630" y="0"/>
                </a:lnTo>
                <a:lnTo>
                  <a:pt x="24283630" y="13659542"/>
                </a:lnTo>
                <a:lnTo>
                  <a:pt x="0" y="13659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t="-13353" r="-32942" b="-1747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454203" y="6055753"/>
            <a:ext cx="53764" cy="661443"/>
          </a:xfrm>
          <a:custGeom>
            <a:avLst/>
            <a:gdLst/>
            <a:ahLst/>
            <a:cxnLst/>
            <a:rect l="l" t="t" r="r" b="b"/>
            <a:pathLst>
              <a:path w="86499" h="1062165">
                <a:moveTo>
                  <a:pt x="0" y="0"/>
                </a:moveTo>
                <a:lnTo>
                  <a:pt x="86498" y="0"/>
                </a:lnTo>
                <a:lnTo>
                  <a:pt x="86498" y="1062165"/>
                </a:lnTo>
                <a:lnTo>
                  <a:pt x="0" y="10621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69013" r="-436181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8407" y="5888922"/>
            <a:ext cx="1514932" cy="920165"/>
          </a:xfrm>
          <a:custGeom>
            <a:avLst/>
            <a:gdLst/>
            <a:ahLst/>
            <a:cxnLst/>
            <a:rect l="l" t="t" r="r" b="b"/>
            <a:pathLst>
              <a:path w="2437327" h="1477627">
                <a:moveTo>
                  <a:pt x="0" y="0"/>
                </a:moveTo>
                <a:lnTo>
                  <a:pt x="2437327" y="0"/>
                </a:lnTo>
                <a:lnTo>
                  <a:pt x="2437327" y="1477626"/>
                </a:lnTo>
                <a:lnTo>
                  <a:pt x="0" y="14776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32" b="-203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33209" y="6090402"/>
            <a:ext cx="2013591" cy="596132"/>
          </a:xfrm>
          <a:custGeom>
            <a:avLst/>
            <a:gdLst/>
            <a:ahLst/>
            <a:cxnLst/>
            <a:rect l="l" t="t" r="r" b="b"/>
            <a:pathLst>
              <a:path w="3239603" h="957285">
                <a:moveTo>
                  <a:pt x="0" y="0"/>
                </a:moveTo>
                <a:lnTo>
                  <a:pt x="3239602" y="0"/>
                </a:lnTo>
                <a:lnTo>
                  <a:pt x="3239602" y="957285"/>
                </a:lnTo>
                <a:lnTo>
                  <a:pt x="0" y="9572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9739" t="-2032" b="-203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83339" y="6172062"/>
            <a:ext cx="1340597" cy="490775"/>
          </a:xfrm>
          <a:custGeom>
            <a:avLst/>
            <a:gdLst/>
            <a:ahLst/>
            <a:cxnLst/>
            <a:rect l="l" t="t" r="r" b="b"/>
            <a:pathLst>
              <a:path w="2156845" h="788101">
                <a:moveTo>
                  <a:pt x="0" y="0"/>
                </a:moveTo>
                <a:lnTo>
                  <a:pt x="2156845" y="0"/>
                </a:lnTo>
                <a:lnTo>
                  <a:pt x="2156845" y="788101"/>
                </a:lnTo>
                <a:lnTo>
                  <a:pt x="0" y="7881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032" b="-2032"/>
            </a:stretch>
          </a:blipFill>
        </p:spPr>
      </p:sp>
      <p:sp>
        <p:nvSpPr>
          <p:cNvPr id="13" name="Freeform 11"/>
          <p:cNvSpPr/>
          <p:nvPr/>
        </p:nvSpPr>
        <p:spPr>
          <a:xfrm>
            <a:off x="7186424" y="4108610"/>
            <a:ext cx="3506976" cy="3351726"/>
          </a:xfrm>
          <a:custGeom>
            <a:avLst/>
            <a:gdLst/>
            <a:ahLst/>
            <a:cxnLst/>
            <a:rect l="l" t="t" r="r" b="b"/>
            <a:pathLst>
              <a:path w="5818498" h="5818498">
                <a:moveTo>
                  <a:pt x="0" y="0"/>
                </a:moveTo>
                <a:lnTo>
                  <a:pt x="5818499" y="0"/>
                </a:lnTo>
                <a:lnTo>
                  <a:pt x="5818499" y="5818499"/>
                </a:lnTo>
                <a:lnTo>
                  <a:pt x="0" y="58184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1"/>
          <p:cNvSpPr txBox="1"/>
          <p:nvPr/>
        </p:nvSpPr>
        <p:spPr>
          <a:xfrm>
            <a:off x="418125" y="1385266"/>
            <a:ext cx="8890975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10158"/>
              </a:lnSpc>
              <a:spcBef>
                <a:spcPct val="0"/>
              </a:spcBef>
              <a:defRPr sz="9862">
                <a:solidFill>
                  <a:srgbClr val="FFFFFF"/>
                </a:solidFill>
                <a:latin typeface="Gotham Heavy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b="1" dirty="0">
                <a:latin typeface="Gotham Black" pitchFamily="50" charset="0"/>
              </a:rPr>
              <a:t>DEMONSTRAÇÕES FINANCEIRAS</a:t>
            </a:r>
            <a:br>
              <a:rPr lang="en-US" sz="5000" b="1" dirty="0">
                <a:latin typeface="Gotham Black" pitchFamily="50" charset="0"/>
              </a:rPr>
            </a:br>
            <a:r>
              <a:rPr lang="en-US" sz="5000" b="1" dirty="0">
                <a:latin typeface="Gotham Black" pitchFamily="50" charset="0"/>
              </a:rPr>
              <a:t>EXERCÍCIO SOCIAL 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1308100" y="3800231"/>
            <a:ext cx="7543800" cy="1246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FFFFFF"/>
                </a:solidFill>
                <a:latin typeface="Gotham Black" pitchFamily="50" charset="0"/>
              </a:rPr>
              <a:t>2023</a:t>
            </a:r>
            <a:endParaRPr lang="pt-BR" sz="5400" b="1" dirty="0">
              <a:solidFill>
                <a:srgbClr val="FFFFFF"/>
              </a:solidFill>
              <a:latin typeface="Gotham Blac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39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24781" y="2494743"/>
            <a:ext cx="6161709" cy="2442146"/>
            <a:chOff x="0" y="0"/>
            <a:chExt cx="2923939" cy="1158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23940" cy="1158881"/>
            </a:xfrm>
            <a:custGeom>
              <a:avLst/>
              <a:gdLst/>
              <a:ahLst/>
              <a:cxnLst/>
              <a:rect l="l" t="t" r="r" b="b"/>
              <a:pathLst>
                <a:path w="2923940" h="1158881">
                  <a:moveTo>
                    <a:pt x="0" y="0"/>
                  </a:moveTo>
                  <a:lnTo>
                    <a:pt x="2923940" y="0"/>
                  </a:lnTo>
                  <a:lnTo>
                    <a:pt x="2923940" y="1158881"/>
                  </a:lnTo>
                  <a:lnTo>
                    <a:pt x="0" y="11588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2923939" cy="1120781"/>
            </a:xfrm>
            <a:prstGeom prst="rect">
              <a:avLst/>
            </a:prstGeom>
          </p:spPr>
          <p:txBody>
            <a:bodyPr lIns="29704" tIns="29704" rIns="29704" bIns="29704" rtlCol="0" anchor="ctr"/>
            <a:lstStyle/>
            <a:p>
              <a:pPr algn="ctr">
                <a:lnSpc>
                  <a:spcPts val="1528"/>
                </a:lnSpc>
              </a:pPr>
              <a:endParaRPr sz="1052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0693400" cy="7670800"/>
          </a:xfrm>
          <a:custGeom>
            <a:avLst/>
            <a:gdLst/>
            <a:ahLst/>
            <a:cxnLst/>
            <a:rect l="l" t="t" r="r" b="b"/>
            <a:pathLst>
              <a:path w="24283630" h="13659542">
                <a:moveTo>
                  <a:pt x="0" y="0"/>
                </a:moveTo>
                <a:lnTo>
                  <a:pt x="24283630" y="0"/>
                </a:lnTo>
                <a:lnTo>
                  <a:pt x="24283630" y="13659542"/>
                </a:lnTo>
                <a:lnTo>
                  <a:pt x="0" y="13659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t="-13353" r="-32942" b="-17475"/>
            </a:stretch>
          </a:blipFill>
        </p:spPr>
      </p:sp>
      <p:sp>
        <p:nvSpPr>
          <p:cNvPr id="14" name="Espaço Reservado para Texto 2"/>
          <p:cNvSpPr txBox="1">
            <a:spLocks/>
          </p:cNvSpPr>
          <p:nvPr/>
        </p:nvSpPr>
        <p:spPr>
          <a:xfrm>
            <a:off x="1460500" y="1422400"/>
            <a:ext cx="9369425" cy="4727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pt-BR"/>
            </a:defPPr>
            <a:lvl1pPr algn="ctr">
              <a:lnSpc>
                <a:spcPts val="6229"/>
              </a:lnSpc>
              <a:spcBef>
                <a:spcPct val="0"/>
              </a:spcBef>
              <a:defRPr sz="4400" b="1">
                <a:solidFill>
                  <a:srgbClr val="FFFFFF"/>
                </a:solidFill>
                <a:latin typeface="Gotham Heavy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2600" dirty="0"/>
              <a:t>Balanço Patrimonial</a:t>
            </a:r>
          </a:p>
          <a:p>
            <a:pPr algn="l">
              <a:lnSpc>
                <a:spcPct val="150000"/>
              </a:lnSpc>
            </a:pPr>
            <a:r>
              <a:rPr lang="pt-BR" sz="2600" dirty="0"/>
              <a:t>Demonstração do Resultado do Exercício</a:t>
            </a:r>
          </a:p>
          <a:p>
            <a:pPr algn="l">
              <a:lnSpc>
                <a:spcPct val="150000"/>
              </a:lnSpc>
            </a:pPr>
            <a:r>
              <a:rPr lang="pt-BR" sz="2600" dirty="0"/>
              <a:t>Demonstrações das Mutações do Patrimônio Líquido</a:t>
            </a:r>
          </a:p>
          <a:p>
            <a:pPr algn="l">
              <a:lnSpc>
                <a:spcPct val="150000"/>
              </a:lnSpc>
            </a:pPr>
            <a:r>
              <a:rPr lang="pt-BR" sz="2600" dirty="0"/>
              <a:t>Demonstração dos Fluxos de Caixa</a:t>
            </a:r>
          </a:p>
          <a:p>
            <a:pPr algn="l">
              <a:lnSpc>
                <a:spcPct val="150000"/>
              </a:lnSpc>
            </a:pPr>
            <a:r>
              <a:rPr lang="pt-BR" sz="2600" dirty="0"/>
              <a:t>Demonstração do Valor Adicionado</a:t>
            </a:r>
          </a:p>
          <a:p>
            <a:pPr algn="l">
              <a:lnSpc>
                <a:spcPct val="150000"/>
              </a:lnSpc>
            </a:pPr>
            <a:r>
              <a:rPr lang="pt-BR" sz="2600" dirty="0"/>
              <a:t>Demonstração do Resultado Abrangente</a:t>
            </a:r>
          </a:p>
          <a:p>
            <a:pPr algn="l">
              <a:lnSpc>
                <a:spcPct val="150000"/>
              </a:lnSpc>
            </a:pPr>
            <a:r>
              <a:rPr lang="pt-BR" sz="2600" dirty="0"/>
              <a:t>Notas </a:t>
            </a:r>
            <a:r>
              <a:rPr lang="pt-BR" sz="2600" dirty="0" smtClean="0"/>
              <a:t>Explicativas</a:t>
            </a:r>
          </a:p>
          <a:p>
            <a:pPr algn="l">
              <a:lnSpc>
                <a:spcPct val="150000"/>
              </a:lnSpc>
            </a:pPr>
            <a:r>
              <a:rPr lang="pt-BR" sz="2600" dirty="0" smtClean="0"/>
              <a:t>Processo 20240003100163</a:t>
            </a:r>
            <a:endParaRPr lang="pt-BR" sz="26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80300" y="4779289"/>
            <a:ext cx="2971800" cy="29718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2115594"/>
            <a:ext cx="476602" cy="476602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1525396"/>
            <a:ext cx="476602" cy="47660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3338497"/>
            <a:ext cx="476602" cy="47660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2748299"/>
            <a:ext cx="476602" cy="476602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41" y="4561911"/>
            <a:ext cx="476602" cy="476602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41" y="3971713"/>
            <a:ext cx="476602" cy="476602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08" y="5696994"/>
            <a:ext cx="476602" cy="476602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08" y="5106796"/>
            <a:ext cx="476602" cy="47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6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308100" y="1498600"/>
            <a:ext cx="86106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AGÊNCIA GOIANA DE HABITAÇÃO S/A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, adiante denominada AGEHAB, uma sociedade por ações capital fechado, de economia mista, integrante da administração indireta do Estado de Goiás, sucedânea da COMPANHIA DE HABITAÇÃO DE GOIÁS – COHAB-GO.</a:t>
            </a:r>
          </a:p>
          <a:p>
            <a:pPr algn="just"/>
            <a:endParaRPr lang="pt-BR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 AGEHAB é uma sociedade dotada de personalidade jurídica de direito privado, com patrimônio próprio e autonomia administrativa e financeira.</a:t>
            </a:r>
          </a:p>
          <a:p>
            <a:pPr algn="just"/>
            <a:endParaRPr lang="pt-BR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pt-BR" dirty="0" smtClean="0">
                <a:latin typeface="Segoe UI" panose="020B0502040204020203" pitchFamily="34" charset="0"/>
                <a:cs typeface="Segoe UI" panose="020B0502040204020203" pitchFamily="34" charset="0"/>
              </a:rPr>
              <a:t>AGÊNCIA 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GOIANA DE HABITAÇÃO S/A, classificada como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Empresa Estatal Dependente,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 conforme artigo 2º da Lei Federal nº 101 de 04 de maio de 2000, por receber Subvenção Econômica do governo do Estado de Goiás de acordo com a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LEI ORDINÁRIA ESTADUAL Nº 20.733, DE 17 DE JANEIRO DE 2020.  </a:t>
            </a:r>
          </a:p>
          <a:p>
            <a:pPr algn="just"/>
            <a:endParaRPr lang="pt-BR" b="1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Assim, a partir do Exercício Social de 2021, integrante do Orçamento Fiscal e da Seguridade Social do Estado de Goiás.</a:t>
            </a:r>
          </a:p>
          <a:p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946400" y="584200"/>
            <a:ext cx="5105400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0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 smtClean="0"/>
              <a:t>INFORMAÇÕES </a:t>
            </a:r>
            <a:r>
              <a:rPr lang="pt-BR" dirty="0"/>
              <a:t>GERAIS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1651000"/>
            <a:ext cx="761999" cy="76199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2946400"/>
            <a:ext cx="838371" cy="8383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52" y="4394200"/>
            <a:ext cx="838371" cy="83837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5765800"/>
            <a:ext cx="830385" cy="83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0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6100" y="1727200"/>
            <a:ext cx="9220200" cy="448610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pt-BR" sz="2000" b="1" dirty="0"/>
              <a:t>29/02/2024 (quinta-feira</a:t>
            </a:r>
            <a:r>
              <a:rPr lang="pt-BR" sz="2000" b="1" dirty="0" smtClean="0"/>
              <a:t>): </a:t>
            </a:r>
            <a:r>
              <a:rPr lang="pt-BR" sz="2000" dirty="0" smtClean="0"/>
              <a:t>Demonstrações Financeiras </a:t>
            </a:r>
            <a:r>
              <a:rPr lang="pt-BR" sz="2000" dirty="0"/>
              <a:t>a ser deliberado pela </a:t>
            </a:r>
            <a:r>
              <a:rPr lang="pt-BR" sz="2000" dirty="0" smtClean="0"/>
              <a:t>DIRE</a:t>
            </a:r>
          </a:p>
          <a:p>
            <a:pPr algn="l">
              <a:lnSpc>
                <a:spcPct val="150000"/>
              </a:lnSpc>
            </a:pPr>
            <a:r>
              <a:rPr lang="pt-BR" sz="2000" b="1" dirty="0"/>
              <a:t>07/03/2024 (quinta-feira):</a:t>
            </a:r>
            <a:r>
              <a:rPr lang="pt-BR" sz="2000" dirty="0"/>
              <a:t> Aprovação da RIA pela </a:t>
            </a:r>
            <a:r>
              <a:rPr lang="pt-BR" sz="2000" dirty="0" smtClean="0"/>
              <a:t>DIRE;</a:t>
            </a:r>
          </a:p>
          <a:p>
            <a:pPr algn="l">
              <a:lnSpc>
                <a:spcPct val="150000"/>
              </a:lnSpc>
            </a:pPr>
            <a:r>
              <a:rPr lang="pt-BR" sz="2000" b="1" dirty="0" smtClean="0"/>
              <a:t>08/03/2024 </a:t>
            </a:r>
            <a:r>
              <a:rPr lang="pt-BR" sz="2000" b="1" dirty="0"/>
              <a:t>(sexta-feira):</a:t>
            </a:r>
            <a:r>
              <a:rPr lang="pt-BR" sz="2000" dirty="0"/>
              <a:t> Entrega parecer Auditoria Externa</a:t>
            </a:r>
          </a:p>
          <a:p>
            <a:pPr algn="l">
              <a:lnSpc>
                <a:spcPct val="150000"/>
              </a:lnSpc>
            </a:pPr>
            <a:r>
              <a:rPr lang="pt-BR" sz="2000" b="1" dirty="0"/>
              <a:t>11/03/2024 (segunda-feira):</a:t>
            </a:r>
            <a:r>
              <a:rPr lang="pt-BR" sz="2000" dirty="0"/>
              <a:t> Reunião do CAE </a:t>
            </a:r>
            <a:endParaRPr lang="pt-BR" sz="2000" dirty="0" smtClean="0"/>
          </a:p>
          <a:p>
            <a:pPr algn="l">
              <a:lnSpc>
                <a:spcPct val="150000"/>
              </a:lnSpc>
            </a:pPr>
            <a:r>
              <a:rPr lang="pt-BR" sz="2000" b="1" dirty="0"/>
              <a:t>14/03/2024 (quinta-feira):</a:t>
            </a:r>
            <a:r>
              <a:rPr lang="pt-BR" sz="2000" dirty="0"/>
              <a:t> Reunião Preliminar do Conselho Fiscal</a:t>
            </a:r>
          </a:p>
          <a:p>
            <a:pPr algn="l">
              <a:lnSpc>
                <a:spcPct val="150000"/>
              </a:lnSpc>
            </a:pPr>
            <a:r>
              <a:rPr lang="pt-BR" sz="2000" b="1" dirty="0"/>
              <a:t>21/03/2024 (quinta-feira):</a:t>
            </a:r>
            <a:r>
              <a:rPr lang="pt-BR" sz="2000" dirty="0"/>
              <a:t> Reunião Conjunta </a:t>
            </a:r>
            <a:r>
              <a:rPr lang="pt-BR" sz="2000" dirty="0" smtClean="0"/>
              <a:t>dos Conselhos </a:t>
            </a:r>
            <a:r>
              <a:rPr lang="pt-BR" sz="2000" dirty="0"/>
              <a:t>Administração + </a:t>
            </a:r>
            <a:r>
              <a:rPr lang="pt-BR" sz="2000" dirty="0" smtClean="0"/>
              <a:t>Fiscal </a:t>
            </a:r>
          </a:p>
          <a:p>
            <a:pPr algn="l">
              <a:lnSpc>
                <a:spcPct val="150000"/>
              </a:lnSpc>
            </a:pPr>
            <a:r>
              <a:rPr lang="pt-BR" sz="2000" b="1" dirty="0"/>
              <a:t>25/03/2024 (segunda-feira):</a:t>
            </a:r>
            <a:r>
              <a:rPr lang="pt-BR" sz="2000" dirty="0"/>
              <a:t> Data da publicação do Comunicado aos Acionistas </a:t>
            </a:r>
            <a:endParaRPr lang="pt-BR" sz="2000" dirty="0" smtClean="0"/>
          </a:p>
          <a:p>
            <a:pPr algn="l">
              <a:lnSpc>
                <a:spcPct val="150000"/>
              </a:lnSpc>
            </a:pPr>
            <a:r>
              <a:rPr lang="pt-BR" sz="2000" b="1" dirty="0"/>
              <a:t>25/03/2024 (segunda-feira</a:t>
            </a:r>
            <a:r>
              <a:rPr lang="pt-BR" sz="2000" dirty="0"/>
              <a:t>): Publicação das Demonstrações Financeira no jornal </a:t>
            </a:r>
            <a:endParaRPr lang="pt-BR" sz="2000" dirty="0" smtClean="0"/>
          </a:p>
          <a:p>
            <a:pPr algn="l">
              <a:lnSpc>
                <a:spcPct val="150000"/>
              </a:lnSpc>
            </a:pPr>
            <a:r>
              <a:rPr lang="pt-BR" sz="2000" b="1" dirty="0" smtClean="0"/>
              <a:t>25/04/2024 </a:t>
            </a:r>
            <a:r>
              <a:rPr lang="pt-BR" sz="2000" b="1" dirty="0"/>
              <a:t>até o dia 30/04/2024: data da Assembleia Geral Ordinária</a:t>
            </a:r>
            <a:endParaRPr lang="pt-BR" sz="2000" dirty="0"/>
          </a:p>
          <a:p>
            <a:pPr algn="l">
              <a:lnSpc>
                <a:spcPct val="150000"/>
              </a:lnSpc>
            </a:pPr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1536700" y="660400"/>
            <a:ext cx="8458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/>
              <a:t>Calendário Encerramento do Exercício 2023</a:t>
            </a:r>
            <a:endParaRPr lang="pt-BR" sz="3000" b="1" dirty="0"/>
          </a:p>
        </p:txBody>
      </p:sp>
      <p:sp>
        <p:nvSpPr>
          <p:cNvPr id="5" name="Freeform 7"/>
          <p:cNvSpPr/>
          <p:nvPr/>
        </p:nvSpPr>
        <p:spPr>
          <a:xfrm>
            <a:off x="1384300" y="631186"/>
            <a:ext cx="838688" cy="583212"/>
          </a:xfrm>
          <a:custGeom>
            <a:avLst/>
            <a:gdLst/>
            <a:ahLst/>
            <a:cxnLst/>
            <a:rect l="l" t="t" r="r" b="b"/>
            <a:pathLst>
              <a:path w="1612035" h="1210492">
                <a:moveTo>
                  <a:pt x="0" y="0"/>
                </a:moveTo>
                <a:lnTo>
                  <a:pt x="1612035" y="0"/>
                </a:lnTo>
                <a:lnTo>
                  <a:pt x="1612035" y="1210492"/>
                </a:lnTo>
                <a:lnTo>
                  <a:pt x="0" y="12104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900" y="5461000"/>
            <a:ext cx="21082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724524890"/>
              </p:ext>
            </p:extLst>
          </p:nvPr>
        </p:nvGraphicFramePr>
        <p:xfrm>
          <a:off x="-292136" y="3655982"/>
          <a:ext cx="7128012" cy="3671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631164" y="750559"/>
            <a:ext cx="875303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latin typeface="Gotham Heavy" panose="020B0604020202020204" charset="0"/>
                <a:cs typeface="Gotham Heavy" panose="020B0604020202020204" charset="0"/>
              </a:rPr>
              <a:t>Considerando a </a:t>
            </a:r>
            <a:r>
              <a:rPr lang="pt-BR" dirty="0">
                <a:latin typeface="Gotham Heavy" panose="020B0604020202020204" charset="0"/>
                <a:cs typeface="Gotham Heavy" panose="020B0604020202020204" charset="0"/>
              </a:rPr>
              <a:t>entrada da AGEHAB no </a:t>
            </a:r>
            <a:r>
              <a:rPr lang="pt-BR" b="1" dirty="0">
                <a:latin typeface="Gotham Heavy" panose="020B0604020202020204" charset="0"/>
                <a:cs typeface="Gotham Heavy" panose="020B0604020202020204" charset="0"/>
              </a:rPr>
              <a:t>Orçamento Fiscal e Seguridade </a:t>
            </a:r>
            <a:r>
              <a:rPr lang="pt-BR" b="1" dirty="0" smtClean="0">
                <a:latin typeface="Gotham Heavy" panose="020B0604020202020204" charset="0"/>
                <a:cs typeface="Gotham Heavy" panose="020B0604020202020204" charset="0"/>
              </a:rPr>
              <a:t>Social </a:t>
            </a:r>
            <a:r>
              <a:rPr lang="pt-BR" dirty="0" smtClean="0">
                <a:latin typeface="Gotham Heavy" panose="020B0604020202020204" charset="0"/>
                <a:cs typeface="Gotham Heavy" panose="020B0604020202020204" charset="0"/>
              </a:rPr>
              <a:t>do Estado de Goiás e a classificação como </a:t>
            </a:r>
            <a:r>
              <a:rPr lang="pt-BR" b="1" dirty="0" smtClean="0">
                <a:latin typeface="Gotham Heavy" panose="020B0604020202020204" charset="0"/>
                <a:cs typeface="Gotham Heavy" panose="020B0604020202020204" charset="0"/>
              </a:rPr>
              <a:t>EMPRESA ESTATAL DEPENDENTE</a:t>
            </a:r>
            <a:r>
              <a:rPr lang="pt-BR" dirty="0">
                <a:latin typeface="Gotham Heavy" panose="020B0604020202020204" charset="0"/>
                <a:cs typeface="Gotham Heavy" panose="020B0604020202020204" charset="0"/>
              </a:rPr>
              <a:t>;</a:t>
            </a:r>
            <a:endParaRPr lang="pt-BR" dirty="0" smtClean="0">
              <a:latin typeface="Gotham Heavy" panose="020B0604020202020204" charset="0"/>
              <a:cs typeface="Gotham Heavy" panose="020B0604020202020204" charset="0"/>
            </a:endParaRPr>
          </a:p>
          <a:p>
            <a:pPr algn="just"/>
            <a:endParaRPr lang="pt-BR" dirty="0" smtClean="0">
              <a:latin typeface="Gotham Heavy" panose="020B0604020202020204" charset="0"/>
              <a:cs typeface="Gotham Heavy" panose="020B0604020202020204" charset="0"/>
            </a:endParaRPr>
          </a:p>
          <a:p>
            <a:pPr algn="ctr"/>
            <a:r>
              <a:rPr lang="pt-BR" sz="1600" dirty="0" smtClean="0">
                <a:latin typeface="Gotham Heavy" panose="020B0604020202020204" charset="0"/>
                <a:cs typeface="Gotham Heavy" panose="020B0604020202020204" charset="0"/>
              </a:rPr>
              <a:t>Em análise dos resultados do Exercício Social de 2021, o </a:t>
            </a:r>
            <a:r>
              <a:rPr lang="pt-BR" sz="1600" b="1" dirty="0" smtClean="0">
                <a:latin typeface="Gotham Heavy" panose="020B0604020202020204" charset="0"/>
                <a:cs typeface="Gotham Heavy" panose="020B0604020202020204" charset="0"/>
              </a:rPr>
              <a:t>Balanço Patrimonial</a:t>
            </a:r>
            <a:r>
              <a:rPr lang="pt-BR" sz="1600" dirty="0" smtClean="0">
                <a:latin typeface="Gotham Heavy" panose="020B0604020202020204" charset="0"/>
                <a:cs typeface="Gotham Heavy" panose="020B0604020202020204" charset="0"/>
              </a:rPr>
              <a:t>, apresentou:</a:t>
            </a:r>
          </a:p>
          <a:p>
            <a:pPr algn="just"/>
            <a:endParaRPr lang="pt-BR" dirty="0" smtClean="0">
              <a:latin typeface="Gotham Heavy" panose="020B0604020202020204" charset="0"/>
              <a:cs typeface="Gotham Heavy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Gotham Heavy" panose="020B0604020202020204" charset="0"/>
                <a:cs typeface="Gotham Heavy" panose="020B0604020202020204" charset="0"/>
              </a:rPr>
              <a:t>Aumento Patrimonial de                    em 2022</a:t>
            </a:r>
          </a:p>
          <a:p>
            <a:endParaRPr lang="pt-BR" dirty="0" smtClean="0">
              <a:latin typeface="Gotham Heavy" panose="020B0604020202020204" charset="0"/>
              <a:cs typeface="Gotham Heavy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Gotham Heavy" panose="020B0604020202020204" charset="0"/>
                <a:cs typeface="Gotham Heavy" panose="020B0604020202020204" charset="0"/>
              </a:rPr>
              <a:t>Aumento Patrimonial de                    em 2023</a:t>
            </a:r>
            <a:endParaRPr lang="pt-BR" dirty="0">
              <a:latin typeface="Gotham Heavy" panose="020B0604020202020204" charset="0"/>
              <a:cs typeface="Gotham Heavy" panose="020B0604020202020204" charset="0"/>
            </a:endParaRPr>
          </a:p>
        </p:txBody>
      </p:sp>
      <p:sp>
        <p:nvSpPr>
          <p:cNvPr id="6" name="TextBox 15"/>
          <p:cNvSpPr txBox="1"/>
          <p:nvPr/>
        </p:nvSpPr>
        <p:spPr>
          <a:xfrm>
            <a:off x="4543743" y="2055808"/>
            <a:ext cx="1031557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400" b="1" dirty="0" smtClean="0">
                <a:solidFill>
                  <a:srgbClr val="FFFFFF"/>
                </a:solidFill>
                <a:latin typeface="Gotham Bold"/>
              </a:rPr>
              <a:t>202%</a:t>
            </a:r>
            <a:endParaRPr lang="en-US" sz="24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4543743" y="2646270"/>
            <a:ext cx="1031557" cy="406778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400" b="1" dirty="0" smtClean="0">
                <a:solidFill>
                  <a:srgbClr val="FFFFFF"/>
                </a:solidFill>
                <a:latin typeface="Gotham Bold"/>
              </a:rPr>
              <a:t>271%</a:t>
            </a:r>
            <a:endParaRPr lang="en-US" sz="24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8" name="Freeform 9"/>
          <p:cNvSpPr/>
          <p:nvPr/>
        </p:nvSpPr>
        <p:spPr>
          <a:xfrm>
            <a:off x="698500" y="685026"/>
            <a:ext cx="845823" cy="838200"/>
          </a:xfrm>
          <a:custGeom>
            <a:avLst/>
            <a:gdLst/>
            <a:ahLst/>
            <a:cxnLst/>
            <a:rect l="l" t="t" r="r" b="b"/>
            <a:pathLst>
              <a:path w="2239847" h="2239847">
                <a:moveTo>
                  <a:pt x="0" y="0"/>
                </a:moveTo>
                <a:lnTo>
                  <a:pt x="2239847" y="0"/>
                </a:lnTo>
                <a:lnTo>
                  <a:pt x="2239847" y="2239847"/>
                </a:lnTo>
                <a:lnTo>
                  <a:pt x="0" y="22398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" name="CaixaDeTexto 1"/>
          <p:cNvSpPr txBox="1"/>
          <p:nvPr/>
        </p:nvSpPr>
        <p:spPr>
          <a:xfrm>
            <a:off x="6007680" y="4631209"/>
            <a:ext cx="3962400" cy="15388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solidFill>
                  <a:schemeClr val="tx1"/>
                </a:solidFill>
              </a:rPr>
              <a:t>A recomposição financeira dos Restos a Pagar.</a:t>
            </a:r>
          </a:p>
          <a:p>
            <a:pPr>
              <a:lnSpc>
                <a:spcPct val="100000"/>
              </a:lnSpc>
            </a:pPr>
            <a:endParaRPr lang="pt-BR" sz="2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pt-BR" sz="2000" dirty="0">
                <a:solidFill>
                  <a:schemeClr val="tx1"/>
                </a:solidFill>
              </a:rPr>
              <a:t>E apropriação das obras em </a:t>
            </a:r>
            <a:r>
              <a:rPr lang="pt-BR" sz="2000" dirty="0" smtClean="0">
                <a:solidFill>
                  <a:schemeClr val="tx1"/>
                </a:solidFill>
              </a:rPr>
              <a:t>andamento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848930" y="4447437"/>
            <a:ext cx="4279900" cy="19812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reeform 13"/>
          <p:cNvSpPr/>
          <p:nvPr/>
        </p:nvSpPr>
        <p:spPr>
          <a:xfrm>
            <a:off x="9459869" y="5948100"/>
            <a:ext cx="863147" cy="854486"/>
          </a:xfrm>
          <a:custGeom>
            <a:avLst/>
            <a:gdLst/>
            <a:ahLst/>
            <a:cxnLst/>
            <a:rect l="l" t="t" r="r" b="b"/>
            <a:pathLst>
              <a:path w="1245473" h="1245473">
                <a:moveTo>
                  <a:pt x="0" y="0"/>
                </a:moveTo>
                <a:lnTo>
                  <a:pt x="1245472" y="0"/>
                </a:lnTo>
                <a:lnTo>
                  <a:pt x="1245472" y="1245473"/>
                </a:lnTo>
                <a:lnTo>
                  <a:pt x="0" y="12454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7464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/>
          <a:srcRect t="14417"/>
          <a:stretch/>
        </p:blipFill>
        <p:spPr>
          <a:xfrm>
            <a:off x="219687" y="584199"/>
            <a:ext cx="10049782" cy="190305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/>
          <a:srcRect t="14751"/>
          <a:stretch/>
        </p:blipFill>
        <p:spPr>
          <a:xfrm>
            <a:off x="317500" y="3175000"/>
            <a:ext cx="9977891" cy="179126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4001" y="5384800"/>
            <a:ext cx="8695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redução do Ativo Circulante em </a:t>
            </a:r>
            <a:r>
              <a:rPr lang="pt-BR" b="1" dirty="0" smtClean="0"/>
              <a:t>39% de 2023 para 2022, principalmente no Grupo das Disponibilidades</a:t>
            </a:r>
            <a:r>
              <a:rPr lang="pt-BR" dirty="0" smtClean="0"/>
              <a:t> baseado na utilização dos Restos a Pagar de 2021 e 2022 aplicados nas  Construção de Unidades Habitacionais</a:t>
            </a:r>
          </a:p>
          <a:p>
            <a:endParaRPr lang="pt-BR" dirty="0" smtClean="0"/>
          </a:p>
          <a:p>
            <a:r>
              <a:rPr lang="pt-BR" dirty="0" smtClean="0"/>
              <a:t>O Aumento do Ativo Realizável a Longo Prazo de </a:t>
            </a:r>
            <a:r>
              <a:rPr lang="pt-BR" b="1" dirty="0" smtClean="0"/>
              <a:t>68% de 2023 para 2022 </a:t>
            </a:r>
            <a:r>
              <a:rPr lang="pt-BR" dirty="0" smtClean="0"/>
              <a:t>refere-se aos valores contabilizados em Obras em Andamento.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546100" y="5308600"/>
            <a:ext cx="9269264" cy="18542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Freeform 10"/>
          <p:cNvSpPr/>
          <p:nvPr/>
        </p:nvSpPr>
        <p:spPr>
          <a:xfrm>
            <a:off x="9309100" y="6451600"/>
            <a:ext cx="1037276" cy="1053536"/>
          </a:xfrm>
          <a:custGeom>
            <a:avLst/>
            <a:gdLst/>
            <a:ahLst/>
            <a:cxnLst/>
            <a:rect l="l" t="t" r="r" b="b"/>
            <a:pathLst>
              <a:path w="1432136" h="1432136">
                <a:moveTo>
                  <a:pt x="0" y="0"/>
                </a:moveTo>
                <a:lnTo>
                  <a:pt x="1432136" y="0"/>
                </a:lnTo>
                <a:lnTo>
                  <a:pt x="1432136" y="1432136"/>
                </a:lnTo>
                <a:lnTo>
                  <a:pt x="0" y="14321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15"/>
          <p:cNvSpPr txBox="1"/>
          <p:nvPr/>
        </p:nvSpPr>
        <p:spPr>
          <a:xfrm>
            <a:off x="3154521" y="135359"/>
            <a:ext cx="4460557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000" b="1" dirty="0" err="1" smtClean="0">
                <a:solidFill>
                  <a:srgbClr val="FFFFFF"/>
                </a:solidFill>
                <a:latin typeface="Gotham Bold"/>
              </a:rPr>
              <a:t>Balanço</a:t>
            </a:r>
            <a:r>
              <a:rPr lang="en-US" sz="2000" b="1" dirty="0" smtClean="0">
                <a:solidFill>
                  <a:srgbClr val="FFFFFF"/>
                </a:solidFill>
                <a:latin typeface="Gotham Bold"/>
              </a:rPr>
              <a:t> Patrimonial</a:t>
            </a:r>
            <a:endParaRPr lang="en-US" sz="20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10" name="TextBox 15"/>
          <p:cNvSpPr txBox="1"/>
          <p:nvPr/>
        </p:nvSpPr>
        <p:spPr>
          <a:xfrm>
            <a:off x="3154521" y="2726159"/>
            <a:ext cx="4460557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000" b="1" dirty="0" err="1" smtClean="0">
                <a:solidFill>
                  <a:srgbClr val="FFFFFF"/>
                </a:solidFill>
                <a:latin typeface="Gotham Bold"/>
              </a:rPr>
              <a:t>Balanço</a:t>
            </a:r>
            <a:r>
              <a:rPr lang="en-US" sz="2000" b="1" dirty="0" smtClean="0">
                <a:solidFill>
                  <a:srgbClr val="FFFFFF"/>
                </a:solidFill>
                <a:latin typeface="Gotham Bold"/>
              </a:rPr>
              <a:t> Patrimonial</a:t>
            </a:r>
            <a:endParaRPr lang="en-US" sz="20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17500" y="1574800"/>
            <a:ext cx="10257477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63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1916997" y="309939"/>
            <a:ext cx="6984670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0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/>
              <a:t>Disponibilidades e Títulos Valores Mobiliários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927100" y="5564274"/>
            <a:ext cx="861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 redução das disponibilidades em </a:t>
            </a:r>
            <a:r>
              <a:rPr lang="pt-BR" b="1" dirty="0" smtClean="0"/>
              <a:t>29% em relação ao 2023/2022 </a:t>
            </a:r>
            <a:r>
              <a:rPr lang="pt-BR" dirty="0" smtClean="0"/>
              <a:t>é reflexo utilização financeira dos valores da Fonte Orçamentária Fundo Protege aplicado nos PROGRAMAS SOCIAIS.</a:t>
            </a:r>
          </a:p>
          <a:p>
            <a:pPr algn="ctr"/>
            <a:r>
              <a:rPr lang="pt-BR" dirty="0" smtClean="0"/>
              <a:t>Outra análise importante é relativo ao aumento da Fonte Orçamentária Alienações de Imóveis oriundo vendas dos terrenos do Vera Cruz </a:t>
            </a:r>
            <a:r>
              <a:rPr lang="pt-BR" b="1" dirty="0" smtClean="0"/>
              <a:t>em 85% de 2023 para 2022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774700" y="5384800"/>
            <a:ext cx="9269264" cy="18542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9313985" y="6553200"/>
            <a:ext cx="1214315" cy="965200"/>
          </a:xfrm>
          <a:custGeom>
            <a:avLst/>
            <a:gdLst/>
            <a:ahLst/>
            <a:cxnLst/>
            <a:rect l="l" t="t" r="r" b="b"/>
            <a:pathLst>
              <a:path w="1432136" h="1432136">
                <a:moveTo>
                  <a:pt x="0" y="0"/>
                </a:moveTo>
                <a:lnTo>
                  <a:pt x="1432136" y="0"/>
                </a:lnTo>
                <a:lnTo>
                  <a:pt x="1432136" y="1432136"/>
                </a:lnTo>
                <a:lnTo>
                  <a:pt x="0" y="14321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3042067"/>
              </p:ext>
            </p:extLst>
          </p:nvPr>
        </p:nvGraphicFramePr>
        <p:xfrm>
          <a:off x="1310689" y="899179"/>
          <a:ext cx="8197286" cy="4335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0" name="Planilha" r:id="rId4" imgW="5286231" imgH="2486153" progId="Excel.Sheet.12">
                  <p:embed/>
                </p:oleObj>
              </mc:Choice>
              <mc:Fallback>
                <p:oleObj name="Planilha" r:id="rId4" imgW="5286231" imgH="2486153" progId="Excel.Sheet.12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10689" y="899179"/>
                        <a:ext cx="8197286" cy="4335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405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382522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530346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672758960"/>
              </p:ext>
            </p:extLst>
          </p:nvPr>
        </p:nvGraphicFramePr>
        <p:xfrm>
          <a:off x="701217" y="1526302"/>
          <a:ext cx="6169429" cy="4112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15"/>
          <p:cNvSpPr txBox="1"/>
          <p:nvPr/>
        </p:nvSpPr>
        <p:spPr>
          <a:xfrm>
            <a:off x="1555652" y="889000"/>
            <a:ext cx="4460557" cy="418384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800" b="1" dirty="0" err="1" smtClean="0">
                <a:solidFill>
                  <a:srgbClr val="FFFFFF"/>
                </a:solidFill>
                <a:latin typeface="Gotham Bold"/>
              </a:rPr>
              <a:t>Obras</a:t>
            </a:r>
            <a:r>
              <a:rPr lang="en-US" sz="2800" b="1" dirty="0" smtClean="0">
                <a:solidFill>
                  <a:srgbClr val="FFFFFF"/>
                </a:solidFill>
                <a:latin typeface="Gotham Bold"/>
              </a:rPr>
              <a:t> em </a:t>
            </a:r>
            <a:r>
              <a:rPr lang="en-US" sz="2800" b="1" dirty="0" err="1" smtClean="0">
                <a:solidFill>
                  <a:srgbClr val="FFFFFF"/>
                </a:solidFill>
                <a:latin typeface="Gotham Bold"/>
              </a:rPr>
              <a:t>Andamento</a:t>
            </a:r>
            <a:endParaRPr lang="en-US" sz="28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7" name="TextBox 19"/>
          <p:cNvSpPr txBox="1"/>
          <p:nvPr/>
        </p:nvSpPr>
        <p:spPr>
          <a:xfrm>
            <a:off x="612853" y="6453437"/>
            <a:ext cx="1526779" cy="51296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046"/>
              </a:lnSpc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Gotham Bold"/>
              </a:rPr>
              <a:t>+ 4.000</a:t>
            </a:r>
          </a:p>
        </p:txBody>
      </p:sp>
      <p:sp>
        <p:nvSpPr>
          <p:cNvPr id="8" name="TextBox 20"/>
          <p:cNvSpPr txBox="1"/>
          <p:nvPr/>
        </p:nvSpPr>
        <p:spPr>
          <a:xfrm>
            <a:off x="2222500" y="6375400"/>
            <a:ext cx="565211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Habitacionais em construção</a:t>
            </a:r>
            <a:b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Casas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Custo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351062" y="4970373"/>
            <a:ext cx="1039168" cy="1005558"/>
          </a:xfrm>
          <a:custGeom>
            <a:avLst/>
            <a:gdLst/>
            <a:ahLst/>
            <a:cxnLst/>
            <a:rect l="l" t="t" r="r" b="b"/>
            <a:pathLst>
              <a:path w="1432136" h="1432136">
                <a:moveTo>
                  <a:pt x="0" y="0"/>
                </a:moveTo>
                <a:lnTo>
                  <a:pt x="1432136" y="0"/>
                </a:lnTo>
                <a:lnTo>
                  <a:pt x="1432136" y="1432136"/>
                </a:lnTo>
                <a:lnTo>
                  <a:pt x="0" y="14321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TextBox 11"/>
          <p:cNvSpPr txBox="1"/>
          <p:nvPr/>
        </p:nvSpPr>
        <p:spPr>
          <a:xfrm>
            <a:off x="612853" y="5810068"/>
            <a:ext cx="4711195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en-US" sz="2000" dirty="0"/>
              <a:t>PROGRAMA PRA TER ONDE MORAR</a:t>
            </a:r>
          </a:p>
        </p:txBody>
      </p:sp>
      <p:sp>
        <p:nvSpPr>
          <p:cNvPr id="16" name="Freeform 3"/>
          <p:cNvSpPr/>
          <p:nvPr/>
        </p:nvSpPr>
        <p:spPr>
          <a:xfrm>
            <a:off x="7316305" y="238849"/>
            <a:ext cx="760855" cy="469651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4"/>
          <p:cNvSpPr/>
          <p:nvPr/>
        </p:nvSpPr>
        <p:spPr>
          <a:xfrm>
            <a:off x="9654511" y="279400"/>
            <a:ext cx="786048" cy="484744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4" y="0"/>
                </a:lnTo>
                <a:lnTo>
                  <a:pt x="1268844" y="722979"/>
                </a:lnTo>
                <a:lnTo>
                  <a:pt x="0" y="7229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Freeform 5"/>
          <p:cNvSpPr/>
          <p:nvPr/>
        </p:nvSpPr>
        <p:spPr>
          <a:xfrm>
            <a:off x="9226118" y="197220"/>
            <a:ext cx="177172" cy="552911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2" y="0"/>
                </a:lnTo>
                <a:lnTo>
                  <a:pt x="285992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1914" r="-1024232"/>
            </a:stretch>
          </a:blipFill>
        </p:spPr>
      </p:sp>
      <p:sp>
        <p:nvSpPr>
          <p:cNvPr id="19" name="Freeform 6"/>
          <p:cNvSpPr/>
          <p:nvPr/>
        </p:nvSpPr>
        <p:spPr>
          <a:xfrm>
            <a:off x="8317109" y="303008"/>
            <a:ext cx="909009" cy="437528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8" y="0"/>
                </a:lnTo>
                <a:lnTo>
                  <a:pt x="1467328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763" t="-57058" r="-275710" b="-57058"/>
            </a:stretch>
          </a:blipFill>
        </p:spPr>
      </p:sp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297" y="1958551"/>
            <a:ext cx="3498003" cy="349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4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645312" y="632255"/>
            <a:ext cx="5385606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/>
              <a:t>BENS PATRIMONIAIS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25" y="1422400"/>
            <a:ext cx="10083667" cy="11250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71" y="3175000"/>
            <a:ext cx="10102229" cy="141214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60895" y="4758354"/>
            <a:ext cx="2910036" cy="291003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0" y="514453"/>
            <a:ext cx="684443" cy="6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0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049600" y="392637"/>
            <a:ext cx="4571202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400" dirty="0"/>
              <a:t>BENS </a:t>
            </a:r>
            <a:r>
              <a:rPr lang="pt-BR" sz="2400" dirty="0" smtClean="0"/>
              <a:t>EM OPERAÇÃO</a:t>
            </a:r>
            <a:endParaRPr lang="pt-BR" sz="24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1232309" y="5433076"/>
            <a:ext cx="519413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Total de aquisição de mobiliária e bens de informática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R$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960.938,15 em 2023</a:t>
            </a:r>
            <a:b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Realizado Inventário dos bens imóveis, móveis e almoxarifado. Processo 202300005020315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01" y="967649"/>
            <a:ext cx="8585200" cy="3993871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1119949" y="5213862"/>
            <a:ext cx="5486400" cy="18542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4572000"/>
            <a:ext cx="3098800" cy="3098800"/>
          </a:xfrm>
          <a:prstGeom prst="rect">
            <a:avLst/>
          </a:prstGeom>
        </p:spPr>
      </p:pic>
      <p:sp>
        <p:nvSpPr>
          <p:cNvPr id="9" name="Freeform 13"/>
          <p:cNvSpPr/>
          <p:nvPr/>
        </p:nvSpPr>
        <p:spPr>
          <a:xfrm>
            <a:off x="676591" y="6511674"/>
            <a:ext cx="863147" cy="854486"/>
          </a:xfrm>
          <a:custGeom>
            <a:avLst/>
            <a:gdLst/>
            <a:ahLst/>
            <a:cxnLst/>
            <a:rect l="l" t="t" r="r" b="b"/>
            <a:pathLst>
              <a:path w="1245473" h="1245473">
                <a:moveTo>
                  <a:pt x="0" y="0"/>
                </a:moveTo>
                <a:lnTo>
                  <a:pt x="1245472" y="0"/>
                </a:lnTo>
                <a:lnTo>
                  <a:pt x="1245472" y="1245473"/>
                </a:lnTo>
                <a:lnTo>
                  <a:pt x="0" y="12454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809" y="274835"/>
            <a:ext cx="684443" cy="6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9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472903" y="429704"/>
            <a:ext cx="5029200" cy="897682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400" dirty="0"/>
              <a:t>Obrigações Trabalhistas, Previdenciárias e Tributárias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1498600"/>
            <a:ext cx="7260415" cy="56558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103" y="2572377"/>
            <a:ext cx="3209859" cy="3209859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429704"/>
            <a:ext cx="836972" cy="83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7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228660" y="551848"/>
            <a:ext cx="4218911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400" dirty="0"/>
              <a:t>CONTAS A PAGAR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612035" y="4904832"/>
            <a:ext cx="4076246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579" dirty="0"/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2570618951"/>
              </p:ext>
            </p:extLst>
          </p:nvPr>
        </p:nvGraphicFramePr>
        <p:xfrm>
          <a:off x="-139700" y="3065885"/>
          <a:ext cx="7513351" cy="3394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43" y="1229868"/>
            <a:ext cx="9470746" cy="137913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96688" y="4165600"/>
            <a:ext cx="3856260" cy="385626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2755900" y="5240180"/>
            <a:ext cx="1447800" cy="6780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70" y="392351"/>
            <a:ext cx="761260" cy="76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4162" y="2424991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507108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437" y="1907958"/>
            <a:ext cx="6695638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579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875329" y="4593065"/>
            <a:ext cx="4076246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579" dirty="0"/>
          </a:p>
        </p:txBody>
      </p:sp>
      <p:sp>
        <p:nvSpPr>
          <p:cNvPr id="2" name="CaixaDeTexto 1"/>
          <p:cNvSpPr txBox="1"/>
          <p:nvPr/>
        </p:nvSpPr>
        <p:spPr>
          <a:xfrm>
            <a:off x="2238199" y="423915"/>
            <a:ext cx="6199834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000" dirty="0"/>
              <a:t>Restos a Pagar </a:t>
            </a:r>
            <a:r>
              <a:rPr lang="pt-BR" sz="2000" dirty="0" smtClean="0"/>
              <a:t>- Fonte </a:t>
            </a:r>
            <a:r>
              <a:rPr lang="pt-BR" sz="2000" dirty="0"/>
              <a:t>Orçamentária Protege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999573"/>
              </p:ext>
            </p:extLst>
          </p:nvPr>
        </p:nvGraphicFramePr>
        <p:xfrm>
          <a:off x="1104794" y="1142964"/>
          <a:ext cx="65532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0" name="Planilha" r:id="rId3" imgW="4752959" imgH="1771821" progId="Excel.Sheet.12">
                  <p:embed/>
                </p:oleObj>
              </mc:Choice>
              <mc:Fallback>
                <p:oleObj name="Planilha" r:id="rId3" imgW="4752959" imgH="177182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4794" y="1142964"/>
                        <a:ext cx="6553200" cy="281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853142"/>
              </p:ext>
            </p:extLst>
          </p:nvPr>
        </p:nvGraphicFramePr>
        <p:xfrm>
          <a:off x="1104794" y="4436804"/>
          <a:ext cx="6629400" cy="2617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1" name="Planilha" r:id="rId5" imgW="4752959" imgH="2009803" progId="Excel.Sheet.12">
                  <p:embed/>
                </p:oleObj>
              </mc:Choice>
              <mc:Fallback>
                <p:oleObj name="Planilha" r:id="rId5" imgW="4752959" imgH="200980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4794" y="4436804"/>
                        <a:ext cx="6629400" cy="2617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 rot="16200000">
            <a:off x="-621722" y="5545612"/>
            <a:ext cx="2624396" cy="406778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400" dirty="0" smtClean="0"/>
              <a:t>2023</a:t>
            </a:r>
            <a:endParaRPr lang="pt-BR" sz="2400" dirty="0"/>
          </a:p>
        </p:txBody>
      </p:sp>
      <p:sp>
        <p:nvSpPr>
          <p:cNvPr id="11" name="CaixaDeTexto 10"/>
          <p:cNvSpPr txBox="1"/>
          <p:nvPr/>
        </p:nvSpPr>
        <p:spPr>
          <a:xfrm rot="16200000">
            <a:off x="-581576" y="2349275"/>
            <a:ext cx="2544104" cy="406778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400" dirty="0" smtClean="0"/>
              <a:t>2022</a:t>
            </a:r>
            <a:endParaRPr lang="pt-BR" sz="2400" dirty="0"/>
          </a:p>
        </p:txBody>
      </p:sp>
      <p:grpSp>
        <p:nvGrpSpPr>
          <p:cNvPr id="13" name="Group 8"/>
          <p:cNvGrpSpPr/>
          <p:nvPr/>
        </p:nvGrpSpPr>
        <p:grpSpPr>
          <a:xfrm>
            <a:off x="7901920" y="2653591"/>
            <a:ext cx="2287226" cy="3493209"/>
            <a:chOff x="0" y="0"/>
            <a:chExt cx="1442793" cy="1702438"/>
          </a:xfrm>
        </p:grpSpPr>
        <p:sp>
          <p:nvSpPr>
            <p:cNvPr id="14" name="Freeform 9"/>
            <p:cNvSpPr/>
            <p:nvPr/>
          </p:nvSpPr>
          <p:spPr>
            <a:xfrm>
              <a:off x="0" y="0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5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sp>
        <p:nvSpPr>
          <p:cNvPr id="21" name="CaixaDeTexto 20"/>
          <p:cNvSpPr txBox="1"/>
          <p:nvPr/>
        </p:nvSpPr>
        <p:spPr>
          <a:xfrm>
            <a:off x="7897665" y="2969034"/>
            <a:ext cx="24020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Baseado no número de Unidades Habitacionais em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construção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houve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de 277% da utilização financeira dos valores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de restos a pagar em comparação 2022/2033</a:t>
            </a:r>
            <a:endParaRPr lang="pt-B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150" y="1437775"/>
            <a:ext cx="1081715" cy="108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8"/>
          <p:cNvGrpSpPr/>
          <p:nvPr/>
        </p:nvGrpSpPr>
        <p:grpSpPr>
          <a:xfrm>
            <a:off x="6466438" y="1298359"/>
            <a:ext cx="4061861" cy="4467441"/>
            <a:chOff x="0" y="0"/>
            <a:chExt cx="1442793" cy="1702438"/>
          </a:xfrm>
        </p:grpSpPr>
        <p:sp>
          <p:nvSpPr>
            <p:cNvPr id="12" name="Freeform 9"/>
            <p:cNvSpPr/>
            <p:nvPr/>
          </p:nvSpPr>
          <p:spPr>
            <a:xfrm>
              <a:off x="0" y="0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3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93700" y="3650208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1084821375"/>
              </p:ext>
            </p:extLst>
          </p:nvPr>
        </p:nvGraphicFramePr>
        <p:xfrm>
          <a:off x="-930562" y="923855"/>
          <a:ext cx="7556500" cy="6324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612073" y="1270000"/>
            <a:ext cx="35969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/>
          </a:p>
          <a:p>
            <a:pPr algn="just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Em relação, à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RECEITA BRUTA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apurada, comparando com o Exercício de 2021, entrada da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Agehab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no Orçamento Fiscal e da Seguridade Social do Estado de Goiás.</a:t>
            </a:r>
          </a:p>
          <a:p>
            <a:pPr algn="just"/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de 387%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em relação ao período de 2022 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de 790%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em relação ao período de 2023.</a:t>
            </a: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27041CFD-C44B-9DD5-713C-BCFD8690F04F}"/>
                  </a:ext>
                </a:extLst>
              </p14:cNvPr>
              <p14:cNvContentPartPr/>
              <p14:nvPr/>
            </p14:nvContentPartPr>
            <p14:xfrm>
              <a:off x="6499121" y="6418578"/>
              <a:ext cx="59400" cy="3276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27041CFD-C44B-9DD5-713C-BCFD8690F04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83641" y="6403458"/>
                <a:ext cx="90000" cy="633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tângulo 2"/>
          <p:cNvSpPr/>
          <p:nvPr/>
        </p:nvSpPr>
        <p:spPr>
          <a:xfrm>
            <a:off x="2374900" y="515756"/>
            <a:ext cx="6293711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3537"/>
              </a:lnSpc>
              <a:spcBef>
                <a:spcPct val="0"/>
              </a:spcBef>
            </a:pPr>
            <a:r>
              <a:rPr lang="pt-BR" sz="2400" b="1" dirty="0">
                <a:solidFill>
                  <a:srgbClr val="FFFFFF"/>
                </a:solidFill>
                <a:latin typeface="Gotham Bold"/>
              </a:rPr>
              <a:t>Receita Bruta por Período 2021/2022/2023</a:t>
            </a:r>
          </a:p>
        </p:txBody>
      </p:sp>
      <p:sp>
        <p:nvSpPr>
          <p:cNvPr id="17" name="Freeform 11"/>
          <p:cNvSpPr/>
          <p:nvPr/>
        </p:nvSpPr>
        <p:spPr>
          <a:xfrm>
            <a:off x="7485216" y="5814349"/>
            <a:ext cx="1930019" cy="1745588"/>
          </a:xfrm>
          <a:custGeom>
            <a:avLst/>
            <a:gdLst/>
            <a:ahLst/>
            <a:cxnLst/>
            <a:rect l="l" t="t" r="r" b="b"/>
            <a:pathLst>
              <a:path w="5818498" h="5818498">
                <a:moveTo>
                  <a:pt x="0" y="0"/>
                </a:moveTo>
                <a:lnTo>
                  <a:pt x="5818499" y="0"/>
                </a:lnTo>
                <a:lnTo>
                  <a:pt x="5818499" y="5818499"/>
                </a:lnTo>
                <a:lnTo>
                  <a:pt x="0" y="58184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79" y="468220"/>
            <a:ext cx="568350" cy="5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7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98093" y="4724132"/>
            <a:ext cx="4932045" cy="2092547"/>
            <a:chOff x="0" y="0"/>
            <a:chExt cx="1442793" cy="1702438"/>
          </a:xfrm>
        </p:grpSpPr>
        <p:sp>
          <p:nvSpPr>
            <p:cNvPr id="11" name="Freeform 9"/>
            <p:cNvSpPr/>
            <p:nvPr/>
          </p:nvSpPr>
          <p:spPr>
            <a:xfrm>
              <a:off x="0" y="0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2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022599" y="338478"/>
            <a:ext cx="4648199" cy="406778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 smtClean="0"/>
              <a:t>RECEITA BRUTA 2023</a:t>
            </a:r>
            <a:endParaRPr lang="pt-BR" dirty="0"/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2800545032"/>
              </p:ext>
            </p:extLst>
          </p:nvPr>
        </p:nvGraphicFramePr>
        <p:xfrm>
          <a:off x="1782233" y="1408289"/>
          <a:ext cx="7128933" cy="4752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004243411"/>
              </p:ext>
            </p:extLst>
          </p:nvPr>
        </p:nvGraphicFramePr>
        <p:xfrm>
          <a:off x="538317" y="1051144"/>
          <a:ext cx="9616767" cy="375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628479" y="4910948"/>
            <a:ext cx="41546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Considerando o regime de competência, no Exercício Social de 2023, </a:t>
            </a:r>
            <a:r>
              <a:rPr lang="pt-BR" dirty="0" smtClean="0"/>
              <a:t>Receita Bruta </a:t>
            </a:r>
            <a:r>
              <a:rPr lang="pt-BR" dirty="0"/>
              <a:t>no Total de </a:t>
            </a:r>
            <a:r>
              <a:rPr lang="pt-BR" b="1" dirty="0"/>
              <a:t>R$ 490 Milhões</a:t>
            </a:r>
            <a:r>
              <a:rPr lang="pt-BR" dirty="0"/>
              <a:t>, sendo que </a:t>
            </a:r>
            <a:r>
              <a:rPr lang="pt-BR" b="1" dirty="0"/>
              <a:t>84%</a:t>
            </a:r>
            <a:r>
              <a:rPr lang="pt-BR" dirty="0"/>
              <a:t> corresponde </a:t>
            </a:r>
            <a:r>
              <a:rPr lang="pt-BR" dirty="0" smtClean="0"/>
              <a:t>aos recursos do Tesouro Estadual </a:t>
            </a:r>
            <a:r>
              <a:rPr lang="pt-BR" dirty="0"/>
              <a:t>para subsidiar os Programas </a:t>
            </a:r>
            <a:r>
              <a:rPr lang="pt-BR" dirty="0" smtClean="0"/>
              <a:t>Habitacionais.</a:t>
            </a:r>
            <a:endParaRPr lang="pt-BR" dirty="0"/>
          </a:p>
        </p:txBody>
      </p:sp>
      <p:graphicFrame>
        <p:nvGraphicFramePr>
          <p:cNvPr id="18" name="Objeto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646508"/>
              </p:ext>
            </p:extLst>
          </p:nvPr>
        </p:nvGraphicFramePr>
        <p:xfrm>
          <a:off x="5560524" y="4775200"/>
          <a:ext cx="4876799" cy="1985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8" name="Planilha" r:id="rId5" imgW="2991010" imgH="1143085" progId="Excel.Sheet.12">
                  <p:embed/>
                </p:oleObj>
              </mc:Choice>
              <mc:Fallback>
                <p:oleObj name="Planilha" r:id="rId5" imgW="2991010" imgH="1143085" progId="Excel.Sheet.12">
                  <p:embed/>
                  <p:pic>
                    <p:nvPicPr>
                      <p:cNvPr id="18" name="Objeto 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60524" y="4775200"/>
                        <a:ext cx="4876799" cy="19853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Freeform 12"/>
          <p:cNvSpPr/>
          <p:nvPr/>
        </p:nvSpPr>
        <p:spPr>
          <a:xfrm>
            <a:off x="4656449" y="6202168"/>
            <a:ext cx="842651" cy="886479"/>
          </a:xfrm>
          <a:custGeom>
            <a:avLst/>
            <a:gdLst/>
            <a:ahLst/>
            <a:cxnLst/>
            <a:rect l="l" t="t" r="r" b="b"/>
            <a:pathLst>
              <a:path w="1371206" h="1371206">
                <a:moveTo>
                  <a:pt x="0" y="0"/>
                </a:moveTo>
                <a:lnTo>
                  <a:pt x="1371206" y="0"/>
                </a:lnTo>
                <a:lnTo>
                  <a:pt x="1371206" y="1371206"/>
                </a:lnTo>
                <a:lnTo>
                  <a:pt x="0" y="13712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0" y="257692"/>
            <a:ext cx="568350" cy="5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053425349"/>
              </p:ext>
            </p:extLst>
          </p:nvPr>
        </p:nvGraphicFramePr>
        <p:xfrm>
          <a:off x="-1282700" y="1563510"/>
          <a:ext cx="9536406" cy="557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tângulo 1"/>
          <p:cNvSpPr/>
          <p:nvPr/>
        </p:nvSpPr>
        <p:spPr>
          <a:xfrm>
            <a:off x="2664766" y="518194"/>
            <a:ext cx="5346700" cy="897682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3537"/>
              </a:lnSpc>
              <a:spcBef>
                <a:spcPct val="0"/>
              </a:spcBef>
            </a:pPr>
            <a:r>
              <a:rPr lang="pt-BR" sz="2400" b="1" dirty="0">
                <a:solidFill>
                  <a:srgbClr val="FFFFFF"/>
                </a:solidFill>
                <a:latin typeface="Gotham Bold"/>
              </a:rPr>
              <a:t>Custos e Despesas Operacionais por Período 2021/2022/2023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42100" y="3251200"/>
            <a:ext cx="3581400" cy="35814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483190"/>
            <a:ext cx="967689" cy="96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graphicFrame>
        <p:nvGraphicFramePr>
          <p:cNvPr id="16" name="Gráfico 15"/>
          <p:cNvGraphicFramePr/>
          <p:nvPr>
            <p:extLst>
              <p:ext uri="{D42A27DB-BD31-4B8C-83A1-F6EECF244321}">
                <p14:modId xmlns:p14="http://schemas.microsoft.com/office/powerpoint/2010/main" val="885747770"/>
              </p:ext>
            </p:extLst>
          </p:nvPr>
        </p:nvGraphicFramePr>
        <p:xfrm>
          <a:off x="1709097" y="1574800"/>
          <a:ext cx="9124003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2679700" y="660418"/>
            <a:ext cx="6192019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/>
              <a:t>CUSTOS E DESPESAS </a:t>
            </a:r>
            <a:r>
              <a:rPr lang="pt-BR" dirty="0" smtClean="0"/>
              <a:t>31/12/2023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53341" y="3818447"/>
            <a:ext cx="3701412" cy="370141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120165" y="4165600"/>
            <a:ext cx="5346700" cy="5687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pt-BR" dirty="0"/>
              <a:t>Tributárias </a:t>
            </a:r>
            <a:r>
              <a:rPr lang="pt-BR" b="1" dirty="0"/>
              <a:t>(0%)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57651" y="4606850"/>
            <a:ext cx="1715598" cy="5687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pt-BR" dirty="0"/>
              <a:t>Financeiras </a:t>
            </a:r>
            <a:r>
              <a:rPr lang="pt-BR" b="1" dirty="0"/>
              <a:t>(0%)</a:t>
            </a:r>
          </a:p>
        </p:txBody>
      </p:sp>
      <p:sp>
        <p:nvSpPr>
          <p:cNvPr id="9" name="Retângulo 8"/>
          <p:cNvSpPr/>
          <p:nvPr/>
        </p:nvSpPr>
        <p:spPr>
          <a:xfrm>
            <a:off x="226972" y="3914490"/>
            <a:ext cx="2555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Custos Operacionais </a:t>
            </a:r>
            <a:r>
              <a:rPr lang="pt-BR" b="1" dirty="0"/>
              <a:t>(0%)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7030" y="3462682"/>
            <a:ext cx="2749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Gerais </a:t>
            </a:r>
            <a:r>
              <a:rPr lang="pt-BR" dirty="0" smtClean="0"/>
              <a:t>Administrativas </a:t>
            </a:r>
            <a:r>
              <a:rPr lang="pt-BR" b="1" dirty="0" smtClean="0"/>
              <a:t>(0%)</a:t>
            </a:r>
            <a:endParaRPr lang="pt-BR" b="1" dirty="0"/>
          </a:p>
        </p:txBody>
      </p:sp>
      <p:sp>
        <p:nvSpPr>
          <p:cNvPr id="11" name="Retângulo 10"/>
          <p:cNvSpPr/>
          <p:nvPr/>
        </p:nvSpPr>
        <p:spPr>
          <a:xfrm>
            <a:off x="566659" y="3006402"/>
            <a:ext cx="2229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Serviço Terceiros </a:t>
            </a:r>
            <a:r>
              <a:rPr lang="pt-BR" b="1" dirty="0" smtClean="0"/>
              <a:t>(3%)</a:t>
            </a:r>
            <a:endParaRPr lang="pt-BR" b="1" dirty="0"/>
          </a:p>
        </p:txBody>
      </p:sp>
      <p:sp>
        <p:nvSpPr>
          <p:cNvPr id="12" name="Retângulo 11"/>
          <p:cNvSpPr/>
          <p:nvPr/>
        </p:nvSpPr>
        <p:spPr>
          <a:xfrm>
            <a:off x="591874" y="2605100"/>
            <a:ext cx="2215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Outras </a:t>
            </a:r>
            <a:r>
              <a:rPr lang="pt-BR" dirty="0" smtClean="0"/>
              <a:t>Despesas </a:t>
            </a:r>
            <a:r>
              <a:rPr lang="pt-BR" b="1" dirty="0" smtClean="0"/>
              <a:t>(5%)</a:t>
            </a:r>
            <a:endParaRPr lang="pt-BR" b="1" dirty="0"/>
          </a:p>
        </p:txBody>
      </p:sp>
      <p:sp>
        <p:nvSpPr>
          <p:cNvPr id="13" name="Retângulo 12"/>
          <p:cNvSpPr/>
          <p:nvPr/>
        </p:nvSpPr>
        <p:spPr>
          <a:xfrm>
            <a:off x="1335539" y="2170103"/>
            <a:ext cx="147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Pessoal </a:t>
            </a:r>
            <a:r>
              <a:rPr lang="pt-BR" b="1" dirty="0" smtClean="0"/>
              <a:t>(24%)</a:t>
            </a:r>
            <a:endParaRPr lang="pt-BR" b="1" dirty="0"/>
          </a:p>
        </p:txBody>
      </p:sp>
      <p:sp>
        <p:nvSpPr>
          <p:cNvPr id="14" name="Retângulo 13"/>
          <p:cNvSpPr/>
          <p:nvPr/>
        </p:nvSpPr>
        <p:spPr>
          <a:xfrm>
            <a:off x="502376" y="1730130"/>
            <a:ext cx="2319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Serviço </a:t>
            </a:r>
            <a:r>
              <a:rPr lang="pt-BR" dirty="0" smtClean="0"/>
              <a:t>Aplicado </a:t>
            </a:r>
            <a:r>
              <a:rPr lang="pt-BR" b="1" dirty="0" smtClean="0"/>
              <a:t>(67%)</a:t>
            </a:r>
            <a:endParaRPr lang="pt-BR" b="1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617" y="489574"/>
            <a:ext cx="780426" cy="780426"/>
          </a:xfrm>
          <a:prstGeom prst="rect">
            <a:avLst/>
          </a:prstGeom>
        </p:spPr>
      </p:pic>
      <p:grpSp>
        <p:nvGrpSpPr>
          <p:cNvPr id="25" name="Group 8"/>
          <p:cNvGrpSpPr/>
          <p:nvPr/>
        </p:nvGrpSpPr>
        <p:grpSpPr>
          <a:xfrm>
            <a:off x="945026" y="5537200"/>
            <a:ext cx="3778735" cy="1551696"/>
            <a:chOff x="-42081" y="-6595"/>
            <a:chExt cx="1484874" cy="1709033"/>
          </a:xfrm>
        </p:grpSpPr>
        <p:sp>
          <p:nvSpPr>
            <p:cNvPr id="26" name="Freeform 9"/>
            <p:cNvSpPr/>
            <p:nvPr/>
          </p:nvSpPr>
          <p:spPr>
            <a:xfrm>
              <a:off x="-42081" y="-6595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27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sp>
        <p:nvSpPr>
          <p:cNvPr id="28" name="TextBox 20"/>
          <p:cNvSpPr txBox="1"/>
          <p:nvPr/>
        </p:nvSpPr>
        <p:spPr>
          <a:xfrm>
            <a:off x="1116044" y="5669153"/>
            <a:ext cx="3440545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67% 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recurso aplicado </a:t>
            </a:r>
            <a:r>
              <a:rPr lang="pt-BR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destinado 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às ações dos Programas Sociais, principalmente </a:t>
            </a: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Aluguel Social e Regularização Fundiária e Reforma de Unidades Habitacionais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reeform 13"/>
          <p:cNvSpPr/>
          <p:nvPr/>
        </p:nvSpPr>
        <p:spPr>
          <a:xfrm>
            <a:off x="4063375" y="6742994"/>
            <a:ext cx="673725" cy="632301"/>
          </a:xfrm>
          <a:custGeom>
            <a:avLst/>
            <a:gdLst/>
            <a:ahLst/>
            <a:cxnLst/>
            <a:rect l="l" t="t" r="r" b="b"/>
            <a:pathLst>
              <a:path w="1245473" h="1245473">
                <a:moveTo>
                  <a:pt x="0" y="0"/>
                </a:moveTo>
                <a:lnTo>
                  <a:pt x="1245472" y="0"/>
                </a:lnTo>
                <a:lnTo>
                  <a:pt x="1245472" y="1245473"/>
                </a:lnTo>
                <a:lnTo>
                  <a:pt x="0" y="124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0907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156780" y="572173"/>
            <a:ext cx="4362671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/>
              <a:t>Serviço Aplicado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993900" y="4002325"/>
            <a:ext cx="7131427" cy="276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579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 com Obras/Terrenos – </a:t>
            </a:r>
            <a:r>
              <a:rPr lang="pt-BR" sz="1579" dirty="0" smtClean="0">
                <a:latin typeface="Arial" panose="020B0604020202020204" pitchFamily="34" charset="0"/>
                <a:cs typeface="Arial" panose="020B0604020202020204" pitchFamily="34" charset="0"/>
              </a:rPr>
              <a:t>Refere-se baixas das Obras concluídas e dos terrenos alienações no Vera Cruz.</a:t>
            </a:r>
          </a:p>
          <a:p>
            <a:pPr marL="250631" indent="-250631" algn="just">
              <a:buFont typeface="Arial" panose="020B0604020202020204" pitchFamily="34" charset="0"/>
              <a:buChar char="•"/>
            </a:pPr>
            <a:endParaRPr lang="pt-BR" sz="157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79" b="1" dirty="0">
                <a:latin typeface="Arial" panose="020B0604020202020204" pitchFamily="34" charset="0"/>
                <a:cs typeface="Arial" panose="020B0604020202020204" pitchFamily="34" charset="0"/>
              </a:rPr>
              <a:t>SERVIÇO SOCIAL </a:t>
            </a:r>
            <a:r>
              <a:rPr lang="pt-BR" sz="1579" dirty="0">
                <a:latin typeface="Arial" panose="020B0604020202020204" pitchFamily="34" charset="0"/>
                <a:cs typeface="Arial" panose="020B0604020202020204" pitchFamily="34" charset="0"/>
              </a:rPr>
              <a:t>- Refere-se ao valores pagos vinculados Fonte Orçamentária Convênios Federais, objeto Trabalho Social no Madre Germana e Gestão Condominial no Nelson Mandela Vera Cruz;</a:t>
            </a:r>
          </a:p>
          <a:p>
            <a:pPr algn="just"/>
            <a:endParaRPr lang="pt-BR" sz="157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79" b="1" dirty="0">
                <a:latin typeface="Arial" panose="020B0604020202020204" pitchFamily="34" charset="0"/>
                <a:cs typeface="Arial" panose="020B0604020202020204" pitchFamily="34" charset="0"/>
              </a:rPr>
              <a:t>REFORMA, REGULARIZAÇÃO E ALUGUEL SOCIAL </a:t>
            </a:r>
            <a:r>
              <a:rPr lang="pt-BR" sz="1579" dirty="0">
                <a:latin typeface="Arial" panose="020B0604020202020204" pitchFamily="34" charset="0"/>
                <a:cs typeface="Arial" panose="020B0604020202020204" pitchFamily="34" charset="0"/>
              </a:rPr>
              <a:t>- Referem-se aos valores pagos através Fonte Orçamentária Protege, objeto estudo preliminar e regularização fundiária e a empresa Agência de Fomento de Goiás referente ao repasse do Aluguel Social.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0" y="1282848"/>
            <a:ext cx="8358615" cy="236083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63" y="3957423"/>
            <a:ext cx="626922" cy="62692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117" y="5744914"/>
            <a:ext cx="674998" cy="67499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117" y="4816551"/>
            <a:ext cx="674998" cy="674998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0" y="482469"/>
            <a:ext cx="641469" cy="64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08916" y="2782428"/>
            <a:ext cx="10143184" cy="1535572"/>
            <a:chOff x="0" y="0"/>
            <a:chExt cx="1442793" cy="1702438"/>
          </a:xfrm>
        </p:grpSpPr>
        <p:sp>
          <p:nvSpPr>
            <p:cNvPr id="10" name="Freeform 9"/>
            <p:cNvSpPr/>
            <p:nvPr/>
          </p:nvSpPr>
          <p:spPr>
            <a:xfrm>
              <a:off x="0" y="0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1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208820" y="2989924"/>
            <a:ext cx="8729069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579" dirty="0"/>
          </a:p>
        </p:txBody>
      </p:sp>
      <p:sp>
        <p:nvSpPr>
          <p:cNvPr id="6" name="CaixaDeTexto 5"/>
          <p:cNvSpPr txBox="1"/>
          <p:nvPr/>
        </p:nvSpPr>
        <p:spPr>
          <a:xfrm>
            <a:off x="308916" y="1110935"/>
            <a:ext cx="100584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endParaRPr lang="pt-BR" sz="3000" b="1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endParaRPr lang="pt-BR" sz="3000" b="1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endParaRPr lang="pt-BR" sz="3000" b="1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endParaRPr lang="pt-BR" sz="1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pt-BR" sz="1600" dirty="0" smtClean="0">
                <a:latin typeface="Times" panose="02020603050405020304" pitchFamily="18" charset="0"/>
                <a:cs typeface="Times" panose="02020603050405020304" pitchFamily="18" charset="0"/>
              </a:rPr>
              <a:t>Aplicação 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do índice de Convenção Coletiva </a:t>
            </a:r>
            <a:r>
              <a:rPr lang="pt-BR" sz="1600" dirty="0" err="1">
                <a:latin typeface="Times" panose="02020603050405020304" pitchFamily="18" charset="0"/>
                <a:cs typeface="Times" panose="02020603050405020304" pitchFamily="18" charset="0"/>
              </a:rPr>
              <a:t>Sintracom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 Sindicato dos Trabalhadores nas Indústrias da Construção e do Mobiliário de Goiânia </a:t>
            </a:r>
            <a:r>
              <a:rPr lang="pt-BR" sz="1600" b="1" dirty="0">
                <a:latin typeface="Times" panose="02020603050405020304" pitchFamily="18" charset="0"/>
                <a:cs typeface="Times" panose="02020603050405020304" pitchFamily="18" charset="0"/>
              </a:rPr>
              <a:t>2022/2023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 no índice de </a:t>
            </a:r>
            <a:r>
              <a:rPr lang="pt-BR" sz="1600" b="1" dirty="0">
                <a:latin typeface="Times" panose="02020603050405020304" pitchFamily="18" charset="0"/>
                <a:cs typeface="Times" panose="02020603050405020304" pitchFamily="18" charset="0"/>
              </a:rPr>
              <a:t>12%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 no exercício de </a:t>
            </a:r>
            <a:r>
              <a:rPr lang="pt-BR" sz="1600" dirty="0" smtClean="0">
                <a:latin typeface="Times" panose="02020603050405020304" pitchFamily="18" charset="0"/>
                <a:cs typeface="Times" panose="02020603050405020304" pitchFamily="18" charset="0"/>
              </a:rPr>
              <a:t>2023 (Processo Judicial transitado e julgado)</a:t>
            </a:r>
            <a:endParaRPr lang="pt-BR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endParaRPr lang="pt-BR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Aplicação do índice de Convenção Coletiva </a:t>
            </a:r>
            <a:r>
              <a:rPr lang="pt-BR" sz="1600" dirty="0" err="1">
                <a:latin typeface="Times" panose="02020603050405020304" pitchFamily="18" charset="0"/>
                <a:cs typeface="Times" panose="02020603050405020304" pitchFamily="18" charset="0"/>
              </a:rPr>
              <a:t>Sintracom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 Sindicato dos Trabalhadores nas Indústrias da Construção e do Mobiliário de Goiânia </a:t>
            </a:r>
            <a:r>
              <a:rPr lang="pt-BR" sz="1600" b="1" dirty="0">
                <a:latin typeface="Times" panose="02020603050405020304" pitchFamily="18" charset="0"/>
                <a:cs typeface="Times" panose="02020603050405020304" pitchFamily="18" charset="0"/>
              </a:rPr>
              <a:t>2023/2024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 no índice de </a:t>
            </a:r>
            <a:r>
              <a:rPr lang="pt-BR" sz="1600" b="1" dirty="0">
                <a:latin typeface="Times" panose="02020603050405020304" pitchFamily="18" charset="0"/>
                <a:cs typeface="Times" panose="02020603050405020304" pitchFamily="18" charset="0"/>
              </a:rPr>
              <a:t>5%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 a partir de Maio/2023; </a:t>
            </a:r>
          </a:p>
          <a:p>
            <a:pPr algn="just"/>
            <a:endParaRPr lang="pt-BR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pt-BR" sz="1600" dirty="0" smtClean="0">
                <a:latin typeface="Times" panose="02020603050405020304" pitchFamily="18" charset="0"/>
                <a:cs typeface="Times" panose="02020603050405020304" pitchFamily="18" charset="0"/>
              </a:rPr>
              <a:t>Pagamento da 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verba indenizatória à diretoria executiva conforme Lei </a:t>
            </a:r>
            <a:r>
              <a:rPr lang="pt-BR" sz="1600" dirty="0" err="1">
                <a:latin typeface="Times" panose="02020603050405020304" pitchFamily="18" charset="0"/>
                <a:cs typeface="Times" panose="02020603050405020304" pitchFamily="18" charset="0"/>
              </a:rPr>
              <a:t>LEI</a:t>
            </a:r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 Nº 21.761, DE 29 DE DEZEMBRO DE 2022 (https://legisla.casacivil.go.gov.br/api/v2/pesquisa/legislacoes/106539/pdf), suspensa a partir da competência de Agosto de 2023;</a:t>
            </a:r>
          </a:p>
          <a:p>
            <a:pPr algn="just"/>
            <a:endParaRPr lang="pt-BR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Estruturação administrativa com as criações 12 Gerências, 31 Coordenações, 03 Cargos de Assessor V, 19 Funções Comissionadas, além da criação do Comitê de Auditoria Estatutário, com 05 cadeiras, e aumento de 03 vagas no Conselho de Administração e 02 vagas no Conselho Fiscal, totalizando 07 vagas para o Conselho de Administração e 05 para o Conselho Fiscal.</a:t>
            </a:r>
          </a:p>
          <a:p>
            <a:pPr algn="just"/>
            <a:endParaRPr lang="pt-BR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pt-BR" sz="1600" dirty="0">
                <a:latin typeface="Times" panose="02020603050405020304" pitchFamily="18" charset="0"/>
                <a:cs typeface="Times" panose="02020603050405020304" pitchFamily="18" charset="0"/>
              </a:rPr>
              <a:t>Autorização através Ata 436ª do Conselho de Administração contratação de servidores através de processo seletivo simplificado Edital 005/2023 para os cargos de Engenheiro Civil/Arquiteto, Engenheiro Ambiental, Engenheiro Eletricista, Engenheiro Mecânico, Tecnólogo em Agrimensura, Arquiteto Projetista, Advogado e Assistente Social; </a:t>
            </a:r>
          </a:p>
          <a:p>
            <a:pPr lvl="0" algn="ctr" fontAlgn="base"/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25" y="1145104"/>
            <a:ext cx="9342782" cy="1258957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3136900" y="354046"/>
            <a:ext cx="4876800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/>
              <a:t>PESSOAL E ENCARGOS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84" y="147156"/>
            <a:ext cx="862620" cy="862620"/>
          </a:xfrm>
          <a:prstGeom prst="rect">
            <a:avLst/>
          </a:prstGeom>
        </p:spPr>
      </p:pic>
      <p:grpSp>
        <p:nvGrpSpPr>
          <p:cNvPr id="15" name="Group 8"/>
          <p:cNvGrpSpPr/>
          <p:nvPr/>
        </p:nvGrpSpPr>
        <p:grpSpPr>
          <a:xfrm>
            <a:off x="308916" y="4434922"/>
            <a:ext cx="10143184" cy="3007278"/>
            <a:chOff x="0" y="0"/>
            <a:chExt cx="1442793" cy="1702438"/>
          </a:xfrm>
        </p:grpSpPr>
        <p:sp>
          <p:nvSpPr>
            <p:cNvPr id="16" name="Freeform 9"/>
            <p:cNvSpPr/>
            <p:nvPr/>
          </p:nvSpPr>
          <p:spPr>
            <a:xfrm>
              <a:off x="0" y="0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7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3226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208820" y="2989925"/>
            <a:ext cx="8729069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579" dirty="0"/>
          </a:p>
        </p:txBody>
      </p:sp>
      <p:sp>
        <p:nvSpPr>
          <p:cNvPr id="6" name="CaixaDeTexto 5"/>
          <p:cNvSpPr txBox="1"/>
          <p:nvPr/>
        </p:nvSpPr>
        <p:spPr>
          <a:xfrm>
            <a:off x="393700" y="279400"/>
            <a:ext cx="9197305" cy="7452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 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Locação de Imóveis do Edifício Vera Lúcia (4º e 6º andares)</a:t>
            </a:r>
          </a:p>
          <a:p>
            <a:pPr algn="ctr" fontAlgn="base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Reforma da Sede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Rua 18ª Setor Aeroporto </a:t>
            </a:r>
          </a:p>
          <a:p>
            <a:pPr algn="ctr" fontAlgn="base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Locação de Veículos oriundo da fiscalização de obras e eventos</a:t>
            </a:r>
          </a:p>
          <a:p>
            <a:pPr algn="ctr" fontAlgn="base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Locação de Equipamentos para eventos</a:t>
            </a:r>
          </a:p>
          <a:p>
            <a:pPr algn="ctr" fontAlgn="base"/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Prestação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de serviços nas unidades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Vapt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Vupt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mediante o repasse financeiro a título de contribuição, conforme prevê a Lei Estadual nº 17.475/2011- Convênio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SEAD</a:t>
            </a:r>
          </a:p>
          <a:p>
            <a:pPr algn="ctr" fontAlgn="base"/>
            <a:endParaRPr lang="pt-BR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aumento das custas processuais de 2022 para 2023 deve-se a três fatores: a) aumento do número de ações judiciais em face da AGEHAB; </a:t>
            </a: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custas processuais finais e preparos recursais das Ações de Usucapião de Pirenópolis; </a:t>
            </a: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custas do processo de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Anápolis</a:t>
            </a:r>
          </a:p>
          <a:p>
            <a:pPr algn="ctr" fontAlgn="base"/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Refere-se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Reversão de Saldo Financeiro da Fonte Orçamentária Recurso Ordinário (Fonte 100) oriundo de cancelamento de empenhos de exercícios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anteriores.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57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61208" y="138668"/>
            <a:ext cx="3014608" cy="369332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pPr lvl="0" algn="ctr" fontAlgn="base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SERVIÇO DE TERCEIROS</a:t>
            </a:r>
          </a:p>
        </p:txBody>
      </p:sp>
      <p:sp>
        <p:nvSpPr>
          <p:cNvPr id="7" name="Retângulo 6"/>
          <p:cNvSpPr/>
          <p:nvPr/>
        </p:nvSpPr>
        <p:spPr>
          <a:xfrm>
            <a:off x="513984" y="3632200"/>
            <a:ext cx="4540474" cy="369332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pPr algn="ctr" fontAlgn="base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DESPESAS GERAIS ADMINISTRATIVAS</a:t>
            </a:r>
          </a:p>
        </p:txBody>
      </p:sp>
      <p:sp>
        <p:nvSpPr>
          <p:cNvPr id="8" name="Retângulo 7"/>
          <p:cNvSpPr/>
          <p:nvPr/>
        </p:nvSpPr>
        <p:spPr>
          <a:xfrm>
            <a:off x="544269" y="5987725"/>
            <a:ext cx="5758821" cy="369332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pPr algn="ctr" fontAlgn="base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OUTRAS RECEITAS E DESPESAS OPERACIONAIS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5" t="28903" r="24449" b="12897"/>
          <a:stretch/>
        </p:blipFill>
        <p:spPr>
          <a:xfrm>
            <a:off x="9015264" y="50800"/>
            <a:ext cx="1600200" cy="189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8"/>
          <p:cNvGrpSpPr/>
          <p:nvPr/>
        </p:nvGrpSpPr>
        <p:grpSpPr>
          <a:xfrm>
            <a:off x="6931158" y="1357364"/>
            <a:ext cx="3385058" cy="1398131"/>
            <a:chOff x="-42081" y="-6595"/>
            <a:chExt cx="1484874" cy="1709033"/>
          </a:xfrm>
        </p:grpSpPr>
        <p:sp>
          <p:nvSpPr>
            <p:cNvPr id="12" name="Freeform 9"/>
            <p:cNvSpPr/>
            <p:nvPr/>
          </p:nvSpPr>
          <p:spPr>
            <a:xfrm>
              <a:off x="-42081" y="-6595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3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93700" y="3650208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4233736439"/>
              </p:ext>
            </p:extLst>
          </p:nvPr>
        </p:nvGraphicFramePr>
        <p:xfrm>
          <a:off x="-1982261" y="1382764"/>
          <a:ext cx="92202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7263245" y="735829"/>
            <a:ext cx="2945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780544" y="570389"/>
            <a:ext cx="5795177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3537"/>
              </a:lnSpc>
              <a:spcBef>
                <a:spcPct val="0"/>
              </a:spcBef>
            </a:pPr>
            <a:r>
              <a:rPr lang="pt-BR" sz="2400" b="1" dirty="0">
                <a:solidFill>
                  <a:srgbClr val="FFFFFF"/>
                </a:solidFill>
                <a:latin typeface="Gotham Bold"/>
              </a:rPr>
              <a:t>Resultado por Período 2021/2022/2023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66971" y="4868980"/>
            <a:ext cx="3017497" cy="263153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44" y="452062"/>
            <a:ext cx="685495" cy="685495"/>
          </a:xfrm>
          <a:prstGeom prst="rect">
            <a:avLst/>
          </a:prstGeom>
        </p:spPr>
      </p:pic>
      <p:sp>
        <p:nvSpPr>
          <p:cNvPr id="10" name="TextBox 20"/>
          <p:cNvSpPr txBox="1"/>
          <p:nvPr/>
        </p:nvSpPr>
        <p:spPr>
          <a:xfrm>
            <a:off x="7114792" y="1531328"/>
            <a:ext cx="296967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lucro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apurado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oriundo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alteração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transferências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inanceiros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15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Exercício</a:t>
            </a:r>
            <a:r>
              <a:rPr lang="en-U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Social de 2021.</a:t>
            </a:r>
            <a:endParaRPr lang="en-US" sz="15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8"/>
          <p:cNvGrpSpPr/>
          <p:nvPr/>
        </p:nvGrpSpPr>
        <p:grpSpPr>
          <a:xfrm>
            <a:off x="6931158" y="2915540"/>
            <a:ext cx="3385058" cy="1398131"/>
            <a:chOff x="-42081" y="-6595"/>
            <a:chExt cx="1484874" cy="1709033"/>
          </a:xfrm>
        </p:grpSpPr>
        <p:sp>
          <p:nvSpPr>
            <p:cNvPr id="16" name="Freeform 9"/>
            <p:cNvSpPr/>
            <p:nvPr/>
          </p:nvSpPr>
          <p:spPr>
            <a:xfrm>
              <a:off x="-42081" y="-6595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7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sp>
        <p:nvSpPr>
          <p:cNvPr id="18" name="TextBox 20"/>
          <p:cNvSpPr txBox="1"/>
          <p:nvPr/>
        </p:nvSpPr>
        <p:spPr>
          <a:xfrm>
            <a:off x="7027090" y="3009967"/>
            <a:ext cx="280055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Financeiros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transferidos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Tesouro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Estado de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Goiás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Arrecadados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contabilizados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Contas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LUCRO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13"/>
          <p:cNvSpPr/>
          <p:nvPr/>
        </p:nvSpPr>
        <p:spPr>
          <a:xfrm>
            <a:off x="9836781" y="2471466"/>
            <a:ext cx="488573" cy="525386"/>
          </a:xfrm>
          <a:custGeom>
            <a:avLst/>
            <a:gdLst/>
            <a:ahLst/>
            <a:cxnLst/>
            <a:rect l="l" t="t" r="r" b="b"/>
            <a:pathLst>
              <a:path w="1245473" h="1245473">
                <a:moveTo>
                  <a:pt x="0" y="0"/>
                </a:moveTo>
                <a:lnTo>
                  <a:pt x="1245472" y="0"/>
                </a:lnTo>
                <a:lnTo>
                  <a:pt x="1245472" y="1245473"/>
                </a:lnTo>
                <a:lnTo>
                  <a:pt x="0" y="124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Freeform 13"/>
          <p:cNvSpPr/>
          <p:nvPr/>
        </p:nvSpPr>
        <p:spPr>
          <a:xfrm>
            <a:off x="9827643" y="4021214"/>
            <a:ext cx="488573" cy="525386"/>
          </a:xfrm>
          <a:custGeom>
            <a:avLst/>
            <a:gdLst/>
            <a:ahLst/>
            <a:cxnLst/>
            <a:rect l="l" t="t" r="r" b="b"/>
            <a:pathLst>
              <a:path w="1245473" h="1245473">
                <a:moveTo>
                  <a:pt x="0" y="0"/>
                </a:moveTo>
                <a:lnTo>
                  <a:pt x="1245472" y="0"/>
                </a:lnTo>
                <a:lnTo>
                  <a:pt x="1245472" y="1245473"/>
                </a:lnTo>
                <a:lnTo>
                  <a:pt x="0" y="124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6163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60868" y="1350669"/>
            <a:ext cx="9054453" cy="1948995"/>
            <a:chOff x="0" y="0"/>
            <a:chExt cx="1442793" cy="1702438"/>
          </a:xfrm>
        </p:grpSpPr>
        <p:sp>
          <p:nvSpPr>
            <p:cNvPr id="10" name="Freeform 9"/>
            <p:cNvSpPr/>
            <p:nvPr/>
          </p:nvSpPr>
          <p:spPr>
            <a:xfrm>
              <a:off x="0" y="0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1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888923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678598" y="644826"/>
            <a:ext cx="3319035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 smtClean="0"/>
              <a:t>Considerações Finais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208820" y="2989925"/>
            <a:ext cx="8729069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579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76121" y="3717709"/>
            <a:ext cx="8560248" cy="1346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>
              <a:lnSpc>
                <a:spcPts val="3537"/>
              </a:lnSpc>
              <a:spcBef>
                <a:spcPct val="0"/>
              </a:spcBef>
              <a:defRPr sz="2000" b="1">
                <a:solidFill>
                  <a:srgbClr val="00B050"/>
                </a:solidFill>
                <a:latin typeface="Gotham Bold"/>
              </a:defRPr>
            </a:lvl1pPr>
          </a:lstStyle>
          <a:p>
            <a:r>
              <a:rPr lang="pt-BR" dirty="0"/>
              <a:t>Processo 202300031003067 Regularização Fundiária Conjunto Sabiá em Senador Canedo e em análise para regularização do Conjunto Planície em Aparecida de Goiânia;</a:t>
            </a:r>
          </a:p>
        </p:txBody>
      </p:sp>
      <p:sp>
        <p:nvSpPr>
          <p:cNvPr id="7" name="Retângulo 6"/>
          <p:cNvSpPr/>
          <p:nvPr/>
        </p:nvSpPr>
        <p:spPr>
          <a:xfrm>
            <a:off x="1076121" y="1623214"/>
            <a:ext cx="8784358" cy="1292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3537"/>
              </a:lnSpc>
              <a:spcBef>
                <a:spcPct val="0"/>
              </a:spcBef>
            </a:pPr>
            <a:r>
              <a:rPr lang="pt-BR" sz="2000" b="1" dirty="0">
                <a:solidFill>
                  <a:srgbClr val="00B050"/>
                </a:solidFill>
                <a:latin typeface="Gotham Bold"/>
              </a:rPr>
              <a:t>Processo 202100031000578 Execução de Título Executivo Extrajudicial (protocolo nº 5770797-59.2022.8.09.0006) em face do Município de Anápolis, distribuído à Vara de Fazenda Pública Municipal;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76121" y="5691727"/>
            <a:ext cx="5346700" cy="855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3537"/>
              </a:lnSpc>
              <a:spcBef>
                <a:spcPct val="0"/>
              </a:spcBef>
            </a:pPr>
            <a:r>
              <a:rPr lang="pt-BR" sz="2000" b="1" dirty="0">
                <a:solidFill>
                  <a:srgbClr val="00B050"/>
                </a:solidFill>
                <a:latin typeface="Gotham Bold"/>
              </a:rPr>
              <a:t>Processo 202200063000542 Negociações com Mutuários; </a:t>
            </a:r>
          </a:p>
        </p:txBody>
      </p:sp>
      <p:grpSp>
        <p:nvGrpSpPr>
          <p:cNvPr id="12" name="Group 8"/>
          <p:cNvGrpSpPr/>
          <p:nvPr/>
        </p:nvGrpSpPr>
        <p:grpSpPr>
          <a:xfrm>
            <a:off x="849244" y="3632200"/>
            <a:ext cx="9054453" cy="1600200"/>
            <a:chOff x="0" y="0"/>
            <a:chExt cx="1442793" cy="1702438"/>
          </a:xfrm>
        </p:grpSpPr>
        <p:sp>
          <p:nvSpPr>
            <p:cNvPr id="13" name="Freeform 9"/>
            <p:cNvSpPr/>
            <p:nvPr/>
          </p:nvSpPr>
          <p:spPr>
            <a:xfrm>
              <a:off x="0" y="0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4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grpSp>
        <p:nvGrpSpPr>
          <p:cNvPr id="15" name="Group 8"/>
          <p:cNvGrpSpPr/>
          <p:nvPr/>
        </p:nvGrpSpPr>
        <p:grpSpPr>
          <a:xfrm>
            <a:off x="849244" y="5532232"/>
            <a:ext cx="9054453" cy="1376568"/>
            <a:chOff x="0" y="0"/>
            <a:chExt cx="1442793" cy="1702438"/>
          </a:xfrm>
        </p:grpSpPr>
        <p:sp>
          <p:nvSpPr>
            <p:cNvPr id="16" name="Freeform 9"/>
            <p:cNvSpPr/>
            <p:nvPr/>
          </p:nvSpPr>
          <p:spPr>
            <a:xfrm>
              <a:off x="0" y="0"/>
              <a:ext cx="1442793" cy="1702438"/>
            </a:xfrm>
            <a:custGeom>
              <a:avLst/>
              <a:gdLst/>
              <a:ahLst/>
              <a:cxnLst/>
              <a:rect l="l" t="t" r="r" b="b"/>
              <a:pathLst>
                <a:path w="1442793" h="1702438">
                  <a:moveTo>
                    <a:pt x="0" y="0"/>
                  </a:moveTo>
                  <a:lnTo>
                    <a:pt x="1442793" y="0"/>
                  </a:lnTo>
                  <a:lnTo>
                    <a:pt x="1442793" y="1702438"/>
                  </a:lnTo>
                  <a:lnTo>
                    <a:pt x="0" y="1702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640"/>
              </a:solidFill>
              <a:prstDash val="solid"/>
              <a:miter/>
            </a:ln>
          </p:spPr>
        </p:sp>
        <p:sp>
          <p:nvSpPr>
            <p:cNvPr id="17" name="TextBox 10"/>
            <p:cNvSpPr txBox="1"/>
            <p:nvPr/>
          </p:nvSpPr>
          <p:spPr>
            <a:xfrm>
              <a:off x="0" y="38100"/>
              <a:ext cx="1442793" cy="166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14"/>
                </a:lnSpc>
              </a:pPr>
              <a:endParaRPr/>
            </a:p>
          </p:txBody>
        </p:sp>
      </p:grpSp>
      <p:pic>
        <p:nvPicPr>
          <p:cNvPr id="18" name="Imagem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591" y="1839521"/>
            <a:ext cx="1897545" cy="1897545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300" y="4437888"/>
            <a:ext cx="941944" cy="941944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106" y="6146890"/>
            <a:ext cx="933565" cy="93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4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8954496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967806" y="1601057"/>
            <a:ext cx="5636694" cy="3655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1754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Diretoria Executiva Atual</a:t>
            </a:r>
          </a:p>
          <a:p>
            <a:pPr fontAlgn="base"/>
            <a:r>
              <a:rPr lang="pt-BR" sz="1491" b="1" dirty="0" smtClean="0">
                <a:latin typeface="Arial" panose="020B0604020202020204" pitchFamily="34" charset="0"/>
                <a:cs typeface="Arial" panose="020B0604020202020204" pitchFamily="34" charset="0"/>
              </a:rPr>
              <a:t>Alexandre </a:t>
            </a:r>
            <a:r>
              <a:rPr lang="pt-BR" sz="1491" b="1" dirty="0">
                <a:latin typeface="Arial" panose="020B0604020202020204" pitchFamily="34" charset="0"/>
                <a:cs typeface="Arial" panose="020B0604020202020204" pitchFamily="34" charset="0"/>
              </a:rPr>
              <a:t>Baldy de Sant'Anna Braga – Presidente</a:t>
            </a:r>
            <a:endParaRPr lang="pt-BR" sz="149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pt-BR" sz="1491" dirty="0">
                <a:latin typeface="Arial" panose="020B0604020202020204" pitchFamily="34" charset="0"/>
                <a:cs typeface="Arial" panose="020B0604020202020204" pitchFamily="34" charset="0"/>
              </a:rPr>
              <a:t>Wendel Garcia da Silva  - Vice-Presidente</a:t>
            </a:r>
          </a:p>
          <a:p>
            <a:pPr fontAlgn="base"/>
            <a:r>
              <a:rPr lang="pt-BR" sz="1491" dirty="0">
                <a:latin typeface="Arial" panose="020B0604020202020204" pitchFamily="34" charset="0"/>
                <a:cs typeface="Arial" panose="020B0604020202020204" pitchFamily="34" charset="0"/>
              </a:rPr>
              <a:t>Sirlei Aparecida da Guia - Diretora Técnica</a:t>
            </a:r>
          </a:p>
          <a:p>
            <a:pPr fontAlgn="base"/>
            <a:r>
              <a:rPr lang="pt-BR" sz="1491" dirty="0">
                <a:latin typeface="Arial" panose="020B0604020202020204" pitchFamily="34" charset="0"/>
                <a:cs typeface="Arial" panose="020B0604020202020204" pitchFamily="34" charset="0"/>
              </a:rPr>
              <a:t>Vinícius Ferreira Lima - Diretor Administrativo</a:t>
            </a:r>
          </a:p>
          <a:p>
            <a:pPr fontAlgn="base"/>
            <a:r>
              <a:rPr lang="pt-BR" sz="1491" dirty="0">
                <a:latin typeface="Arial" panose="020B0604020202020204" pitchFamily="34" charset="0"/>
                <a:cs typeface="Arial" panose="020B0604020202020204" pitchFamily="34" charset="0"/>
              </a:rPr>
              <a:t>Adailton Ferreira Trindade - Diretor Financeiro</a:t>
            </a:r>
          </a:p>
          <a:p>
            <a:pPr fontAlgn="base"/>
            <a:r>
              <a:rPr lang="pt-BR" sz="1491" dirty="0" smtClean="0">
                <a:latin typeface="Arial" panose="020B0604020202020204" pitchFamily="34" charset="0"/>
                <a:cs typeface="Arial" panose="020B0604020202020204" pitchFamily="34" charset="0"/>
              </a:rPr>
              <a:t>Yuri</a:t>
            </a:r>
            <a:r>
              <a:rPr lang="pt-BR" sz="1491" dirty="0">
                <a:latin typeface="Arial" panose="020B0604020202020204" pitchFamily="34" charset="0"/>
                <a:cs typeface="Arial" panose="020B0604020202020204" pitchFamily="34" charset="0"/>
              </a:rPr>
              <a:t> Ben Hur da Rocha Tejota - Diretor de Governança e Transparência</a:t>
            </a:r>
          </a:p>
          <a:p>
            <a:pPr fontAlgn="base"/>
            <a:endParaRPr lang="pt-BR" sz="1491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pt-BR" sz="1754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Secretária Executiva </a:t>
            </a:r>
          </a:p>
          <a:p>
            <a:pPr fontAlgn="base"/>
            <a:r>
              <a:rPr lang="pt-BR" sz="1491" dirty="0">
                <a:latin typeface="Arial" panose="020B0604020202020204" pitchFamily="34" charset="0"/>
                <a:cs typeface="Arial" panose="020B0604020202020204" pitchFamily="34" charset="0"/>
              </a:rPr>
              <a:t>Gilsa Eva de Souza Costa  - Secretária Executiva de Suporte à Presidência</a:t>
            </a:r>
          </a:p>
          <a:p>
            <a:pPr fontAlgn="base"/>
            <a:r>
              <a:rPr lang="pt-BR" sz="1579" dirty="0">
                <a:latin typeface="Arial" panose="020B0604020202020204" pitchFamily="34" charset="0"/>
                <a:cs typeface="Arial" panose="020B0604020202020204" pitchFamily="34" charset="0"/>
              </a:rPr>
              <a:t>Rodrigo Augusto Ramos de Azevedo - Secretária Executiva de Planejamento e Projetos </a:t>
            </a:r>
            <a:endParaRPr lang="pt-BR" sz="149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57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6" name="Picture 2" descr="Alexandre Baldy é o novo presidente da Ageh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54" y="1661277"/>
            <a:ext cx="4495800" cy="328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395654" y="1041400"/>
            <a:ext cx="3505200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000" dirty="0" smtClean="0"/>
              <a:t>ROL DOS RESPONSÁVEIS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791" y="4394200"/>
            <a:ext cx="3739509" cy="373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60868" y="2508158"/>
            <a:ext cx="4822005" cy="976610"/>
          </a:xfrm>
          <a:prstGeom prst="rect">
            <a:avLst/>
          </a:prstGeom>
        </p:spPr>
        <p:txBody>
          <a:bodyPr vert="horz" lIns="80201" tIns="40100" rIns="80201" bIns="4010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2280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60868" y="3655982"/>
            <a:ext cx="3215378" cy="1557880"/>
          </a:xfrm>
          <a:prstGeom prst="rect">
            <a:avLst/>
          </a:prstGeom>
        </p:spPr>
        <p:txBody>
          <a:bodyPr vert="horz" lIns="80201" tIns="40100" rIns="80201" bIns="401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228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979540" y="1646059"/>
            <a:ext cx="485356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 de Administração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Alexandre Baldy de Sant'Anna Braga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Priscilla Norgann de Sousa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Débora Cristina Xavier Lopes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João Vitor Lustosa de Brito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Bernardo Teles Machado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Alex Godinho Martins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Danillo Caetano Soares Cardoso</a:t>
            </a:r>
          </a:p>
          <a:p>
            <a:pPr fontAlgn="base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 Fiscal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Aparecida De Fátima Gavioli Soares Pereira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Francisco Sérvulo Freire Nogueira</a:t>
            </a:r>
          </a:p>
          <a:p>
            <a:pPr fontAlgn="base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Ronaldo Dutra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Baía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2" descr="blob:https://web.whatsapp.com/8d922651-cb28-449e-98e1-facc0a17e384"/>
          <p:cNvSpPr>
            <a:spLocks noChangeAspect="1" noChangeArrowheads="1"/>
          </p:cNvSpPr>
          <p:nvPr/>
        </p:nvSpPr>
        <p:spPr bwMode="auto">
          <a:xfrm>
            <a:off x="136452" y="650376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pt-BR" sz="1579"/>
          </a:p>
        </p:txBody>
      </p:sp>
      <p:sp>
        <p:nvSpPr>
          <p:cNvPr id="9" name="AutoShape 4" descr="blob:https://web.whatsapp.com/8d922651-cb28-449e-98e1-facc0a17e384"/>
          <p:cNvSpPr>
            <a:spLocks noChangeAspect="1" noChangeArrowheads="1"/>
          </p:cNvSpPr>
          <p:nvPr/>
        </p:nvSpPr>
        <p:spPr bwMode="auto">
          <a:xfrm>
            <a:off x="270120" y="784043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pt-BR" sz="1579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697504"/>
            <a:ext cx="5181600" cy="3687296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99477" y="1088313"/>
            <a:ext cx="4028513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 smtClean="0"/>
              <a:t>ROL DOS RESPONSÁVEIS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00" y="5384800"/>
            <a:ext cx="2413000" cy="2413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108700" y="1088313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GESTÃO ATUAL a partir Abril/2023 </a:t>
            </a:r>
            <a:endParaRPr lang="pt-BR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03787" y="5461000"/>
            <a:ext cx="776272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 smtClean="0"/>
              <a:t>Gestão Anterior Até Março de 2023</a:t>
            </a:r>
          </a:p>
          <a:p>
            <a:pPr algn="ctr"/>
            <a:r>
              <a:rPr lang="pt-BR" sz="1500" dirty="0"/>
              <a:t>Pedro Henrique </a:t>
            </a:r>
            <a:r>
              <a:rPr lang="pt-BR" sz="1500" dirty="0" smtClean="0"/>
              <a:t>Ramos</a:t>
            </a:r>
          </a:p>
          <a:p>
            <a:pPr algn="ctr"/>
            <a:r>
              <a:rPr lang="pt-BR" sz="1500" dirty="0"/>
              <a:t>Eliane </a:t>
            </a:r>
            <a:r>
              <a:rPr lang="pt-BR" sz="1500" dirty="0" err="1"/>
              <a:t>Simonini</a:t>
            </a:r>
            <a:r>
              <a:rPr lang="pt-BR" sz="1500" dirty="0"/>
              <a:t> Baltazar</a:t>
            </a:r>
          </a:p>
          <a:p>
            <a:pPr algn="ctr"/>
            <a:r>
              <a:rPr lang="pt-BR" sz="1500" dirty="0"/>
              <a:t>Melissa de Castro Machado </a:t>
            </a:r>
            <a:endParaRPr lang="pt-BR" sz="1500" dirty="0" smtClean="0"/>
          </a:p>
          <a:p>
            <a:pPr algn="ctr"/>
            <a:r>
              <a:rPr lang="pt-BR" sz="1500" dirty="0"/>
              <a:t>Vinicius Ferreira de Lima</a:t>
            </a:r>
          </a:p>
          <a:p>
            <a:pPr algn="ctr"/>
            <a:r>
              <a:rPr lang="pt-BR" sz="1500" dirty="0"/>
              <a:t>Lucas Magalhães de Gouveia </a:t>
            </a:r>
            <a:endParaRPr lang="pt-BR" sz="1500" dirty="0" smtClean="0"/>
          </a:p>
          <a:p>
            <a:pPr algn="ctr"/>
            <a:r>
              <a:rPr lang="pt-BR" sz="1500" dirty="0"/>
              <a:t>Sirlei Aparecida da Guia</a:t>
            </a:r>
          </a:p>
          <a:p>
            <a:pPr algn="ctr"/>
            <a:r>
              <a:rPr lang="pt-BR" sz="1500" dirty="0"/>
              <a:t>Priscilla </a:t>
            </a:r>
            <a:r>
              <a:rPr lang="pt-BR" sz="1500" dirty="0" err="1"/>
              <a:t>Norgann</a:t>
            </a:r>
            <a:r>
              <a:rPr lang="pt-BR" sz="1500" dirty="0"/>
              <a:t> de Sousa Paranhos                                                    </a:t>
            </a:r>
          </a:p>
          <a:p>
            <a:pPr algn="ctr"/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101089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99500" y="5816600"/>
            <a:ext cx="1752600" cy="1752600"/>
          </a:xfrm>
          <a:prstGeom prst="rect">
            <a:avLst/>
          </a:prstGeom>
          <a:noFill/>
        </p:spPr>
      </p:pic>
      <p:sp>
        <p:nvSpPr>
          <p:cNvPr id="2" name="CaixaDeTexto 1"/>
          <p:cNvSpPr txBox="1"/>
          <p:nvPr/>
        </p:nvSpPr>
        <p:spPr>
          <a:xfrm>
            <a:off x="469900" y="291267"/>
            <a:ext cx="97536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LEGISLATIVAS</a:t>
            </a:r>
            <a:r>
              <a:rPr lang="pt-B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APLICÁVEIS</a:t>
            </a:r>
            <a:endParaRPr lang="pt-BR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LEI 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Nº 14.542, DE 30 DE SETEMBRO DE 2003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Autoriza a concessão de crédito outorgado do ICMS nas operações internas, com mercadorias destinadas a construções vinculadas ao Programa Pra Ter Onde Morar e dá outras providências.</a:t>
            </a:r>
          </a:p>
          <a:p>
            <a:pPr algn="just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 Nº 21.217, DE 29 DE DEZEMBRO DE 2021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Altera a Lei nº 14.542, de 30 de setembro de 2003, e a Lei nº 16.559, de 26 de maio de 2009.</a:t>
            </a:r>
          </a:p>
          <a:p>
            <a:pPr algn="just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 Nº 16.559, DE 26 DE MAIO DE 2009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Autoriza a concessão de valor complementar, expresso em “Subsídio”, na situação que especifica, relativo ao Programa Pra Ter Onde Morar, de que trata a Lei nº 14.542 , de 30 de setembro de 2003. - Redação dada pela Lei nº 21.217, de 29-12-2021.</a:t>
            </a:r>
          </a:p>
          <a:p>
            <a:pPr algn="just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 Nº 21.232, DE 11 DE JANEIRO DE 2022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Estima a receita e fixa a despesa do Estado para o exercício de 2022.</a:t>
            </a:r>
          </a:p>
          <a:p>
            <a:pPr algn="just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cap="all" dirty="0">
                <a:latin typeface="Arial" panose="020B0604020202020204" pitchFamily="34" charset="0"/>
                <a:cs typeface="Arial" panose="020B0604020202020204" pitchFamily="34" charset="0"/>
              </a:rPr>
              <a:t>LEI Nº 21.527, DE 26 DE JULHO DE 2022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Dispõe sobre as diretrizes para a elaboração e a execução da Lei Orçamentária referente ao exercício de 2023.</a:t>
            </a:r>
          </a:p>
          <a:p>
            <a:pPr algn="just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cap="all" dirty="0">
                <a:latin typeface="Arial" panose="020B0604020202020204" pitchFamily="34" charset="0"/>
                <a:cs typeface="Arial" panose="020B0604020202020204" pitchFamily="34" charset="0"/>
              </a:rPr>
              <a:t>LEI Nº 6.404, de 15 de DEZEMBRO DE 1976.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Dispõe sobre as Sociedades por Ações.</a:t>
            </a:r>
          </a:p>
          <a:p>
            <a:pPr algn="just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 Nº 13.303, DE 30 DE JUNHO DE 2016.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Dispõe sobre o estatuto jurídico da empresa pública, da sociedade de economia mista e de suas subsidiárias, no âmbito da União, dos Estados, do Distrito Federal e dos Municípios.</a:t>
            </a:r>
          </a:p>
          <a:p>
            <a:pPr algn="just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 Nº 4.320 DE 17 DE MARÇO DE 1964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Estatui normas gerais de direito financeiro para elaboração e controle dos orçamentos e balanços da união, dos estados, dos municípios e do distrito federal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69900" y="5992336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 COMPLEMENTAR Nº 101 DE 4 DE MAIO DE 2000.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Estabelece normas de finanças públicas voltadas para a responsabilidade na gestão fiscal e dá outras providências.</a:t>
            </a:r>
          </a:p>
        </p:txBody>
      </p:sp>
    </p:spTree>
    <p:extLst>
      <p:ext uri="{BB962C8B-B14F-4D97-AF65-F5344CB8AC3E}">
        <p14:creationId xmlns:p14="http://schemas.microsoft.com/office/powerpoint/2010/main" val="32795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833" y="3610879"/>
            <a:ext cx="4056292" cy="82647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92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46100" y="889000"/>
            <a:ext cx="9982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b="1" dirty="0" smtClean="0">
              <a:solidFill>
                <a:schemeClr val="bg1"/>
              </a:solidFill>
            </a:endParaRPr>
          </a:p>
          <a:p>
            <a:pPr algn="ctr"/>
            <a:endParaRPr lang="pt-BR" sz="3000" b="1" dirty="0">
              <a:solidFill>
                <a:schemeClr val="bg1"/>
              </a:solidFill>
            </a:endParaRPr>
          </a:p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KAMILLA GUIMARÃES RODRIGUES</a:t>
            </a:r>
          </a:p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Analista Técnico III – Contador</a:t>
            </a:r>
          </a:p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Assessora de Contabilidade</a:t>
            </a:r>
          </a:p>
          <a:p>
            <a:pPr algn="ctr"/>
            <a:endParaRPr lang="pt-BR" sz="3000" b="1" dirty="0">
              <a:solidFill>
                <a:schemeClr val="bg1"/>
              </a:solidFill>
            </a:endParaRPr>
          </a:p>
          <a:p>
            <a:pPr algn="ctr"/>
            <a:endParaRPr lang="pt-BR" sz="3000" b="1" dirty="0">
              <a:solidFill>
                <a:schemeClr val="bg1"/>
              </a:solidFill>
            </a:endParaRPr>
          </a:p>
          <a:p>
            <a:pPr algn="ctr"/>
            <a:endParaRPr lang="pt-BR" sz="3000" b="1" dirty="0" smtClean="0">
              <a:solidFill>
                <a:schemeClr val="bg1"/>
              </a:solidFill>
            </a:endParaRPr>
          </a:p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ADAILTON FERREIRA TRINDADE</a:t>
            </a:r>
          </a:p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Diretor Financeiro</a:t>
            </a:r>
            <a:endParaRPr lang="pt-BR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6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2894</TotalTime>
  <Words>1830</Words>
  <Application>Microsoft Office PowerPoint</Application>
  <PresentationFormat>Personalizar</PresentationFormat>
  <Paragraphs>217</Paragraphs>
  <Slides>26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9" baseType="lpstr">
      <vt:lpstr>Arial</vt:lpstr>
      <vt:lpstr>Bw Mitga</vt:lpstr>
      <vt:lpstr>Calibri</vt:lpstr>
      <vt:lpstr>Gotham Black</vt:lpstr>
      <vt:lpstr>Gotham Bold</vt:lpstr>
      <vt:lpstr>Gotham Heavy</vt:lpstr>
      <vt:lpstr>Segoe UI</vt:lpstr>
      <vt:lpstr>Tahoma</vt:lpstr>
      <vt:lpstr>Times</vt:lpstr>
      <vt:lpstr>Times New Roman</vt:lpstr>
      <vt:lpstr>Trebuchet MS</vt:lpstr>
      <vt:lpstr>Office Theme</vt:lpstr>
      <vt:lpstr>Planilha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Aline Siqueira Lessa</dc:creator>
  <cp:lastModifiedBy>KAMILLA GUIMARAES RODRIGUES</cp:lastModifiedBy>
  <cp:revision>706</cp:revision>
  <cp:lastPrinted>2024-01-16T19:14:37Z</cp:lastPrinted>
  <dcterms:created xsi:type="dcterms:W3CDTF">2024-01-16T18:56:14Z</dcterms:created>
  <dcterms:modified xsi:type="dcterms:W3CDTF">2024-03-01T19:06:12Z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2023-08-11T00:00:00Z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2024-01-16T00:00:00Z</vt:filetime>
  </property>
</Properties>
</file>